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0"/>
  </p:notesMasterIdLst>
  <p:sldIdLst>
    <p:sldId id="264" r:id="rId2"/>
    <p:sldId id="271" r:id="rId3"/>
    <p:sldId id="273" r:id="rId4"/>
    <p:sldId id="275" r:id="rId5"/>
    <p:sldId id="276" r:id="rId6"/>
    <p:sldId id="345" r:id="rId7"/>
    <p:sldId id="278" r:id="rId8"/>
    <p:sldId id="279" r:id="rId9"/>
    <p:sldId id="280" r:id="rId10"/>
    <p:sldId id="281" r:id="rId11"/>
    <p:sldId id="336" r:id="rId12"/>
    <p:sldId id="282" r:id="rId13"/>
    <p:sldId id="283" r:id="rId14"/>
    <p:sldId id="355" r:id="rId15"/>
    <p:sldId id="284" r:id="rId16"/>
    <p:sldId id="285" r:id="rId17"/>
    <p:sldId id="286" r:id="rId18"/>
    <p:sldId id="290" r:id="rId19"/>
    <p:sldId id="289" r:id="rId20"/>
    <p:sldId id="292" r:id="rId21"/>
    <p:sldId id="293" r:id="rId22"/>
    <p:sldId id="287" r:id="rId23"/>
    <p:sldId id="295" r:id="rId24"/>
    <p:sldId id="294" r:id="rId25"/>
    <p:sldId id="356" r:id="rId26"/>
    <p:sldId id="357" r:id="rId27"/>
    <p:sldId id="297" r:id="rId28"/>
    <p:sldId id="298" r:id="rId29"/>
    <p:sldId id="299" r:id="rId30"/>
    <p:sldId id="300" r:id="rId31"/>
    <p:sldId id="353" r:id="rId32"/>
    <p:sldId id="301" r:id="rId33"/>
    <p:sldId id="344" r:id="rId34"/>
    <p:sldId id="302" r:id="rId35"/>
    <p:sldId id="354" r:id="rId36"/>
    <p:sldId id="307" r:id="rId37"/>
    <p:sldId id="310" r:id="rId38"/>
    <p:sldId id="311" r:id="rId39"/>
    <p:sldId id="312" r:id="rId40"/>
    <p:sldId id="266" r:id="rId41"/>
    <p:sldId id="313" r:id="rId42"/>
    <p:sldId id="317" r:id="rId43"/>
    <p:sldId id="321" r:id="rId44"/>
    <p:sldId id="320" r:id="rId45"/>
    <p:sldId id="319" r:id="rId46"/>
    <p:sldId id="322" r:id="rId47"/>
    <p:sldId id="323" r:id="rId48"/>
    <p:sldId id="324" r:id="rId49"/>
    <p:sldId id="326" r:id="rId50"/>
    <p:sldId id="327" r:id="rId51"/>
    <p:sldId id="329" r:id="rId52"/>
    <p:sldId id="330" r:id="rId53"/>
    <p:sldId id="331" r:id="rId54"/>
    <p:sldId id="332" r:id="rId55"/>
    <p:sldId id="337" r:id="rId56"/>
    <p:sldId id="339" r:id="rId57"/>
    <p:sldId id="333" r:id="rId58"/>
    <p:sldId id="334" r:id="rId59"/>
    <p:sldId id="340" r:id="rId60"/>
    <p:sldId id="341" r:id="rId61"/>
    <p:sldId id="351" r:id="rId62"/>
    <p:sldId id="346" r:id="rId63"/>
    <p:sldId id="347" r:id="rId64"/>
    <p:sldId id="348" r:id="rId65"/>
    <p:sldId id="349" r:id="rId66"/>
    <p:sldId id="350" r:id="rId67"/>
    <p:sldId id="325" r:id="rId68"/>
    <p:sldId id="343" r:id="rId69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19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6B6B"/>
    <a:srgbClr val="A6D683"/>
    <a:srgbClr val="4A7F67"/>
    <a:srgbClr val="E8EDF1"/>
    <a:srgbClr val="AAC1B7"/>
    <a:srgbClr val="88C79A"/>
    <a:srgbClr val="DEDEDE"/>
    <a:srgbClr val="F0F0F0"/>
    <a:srgbClr val="E2E2E2"/>
    <a:srgbClr val="3E7B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A40A29-59A8-7183-7EA8-C917F6F390DE}" v="22" dt="2025-11-04T06:37:18.0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6" autoAdjust="0"/>
    <p:restoredTop sz="94660"/>
  </p:normalViewPr>
  <p:slideViewPr>
    <p:cSldViewPr snapToGrid="0" showGuides="1">
      <p:cViewPr>
        <p:scale>
          <a:sx n="104" d="100"/>
          <a:sy n="104" d="100"/>
        </p:scale>
        <p:origin x="816" y="168"/>
      </p:cViewPr>
      <p:guideLst>
        <p:guide orient="horz" pos="2160"/>
        <p:guide pos="619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notesMaster" Target="notesMasters/notesMaster1.xml"/><Relationship Id="rId75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gdrive\management\IZYS%20&#214;P\&#201;rt&#233;kes&#237;t&#233;s%20&#233;s%20marketing\Aj&#225;nlatok%20partnereknek\2016\oktat&#225;si%20anyagok\IZYSlaka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D:\gdrive\management\IZYS%20&#214;P\&#201;rt&#233;kes&#237;t&#233;s%20&#233;s%20marketing\Aj&#225;nlatok%20partnereknek\2016\oktat&#225;si%20anyagok\IZYSlaka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D:\gdrive\management\IZYS%20&#214;P\&#201;rt&#233;kes&#237;t&#233;s%20&#233;s%20marketing\Aj&#225;nlatok%20partnereknek\2016\oktat&#225;si%20anyagok\IZYSlakas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hu-H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Sheet1!$B$10</c:f>
              <c:strCache>
                <c:ptCount val="1"/>
                <c:pt idx="0">
                  <c:v>Összes fizetendő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Sheet1!$C$9:$IT$9</c:f>
              <c:strCache>
                <c:ptCount val="252"/>
                <c:pt idx="0">
                  <c:v>Január</c:v>
                </c:pt>
                <c:pt idx="1">
                  <c:v>Február</c:v>
                </c:pt>
                <c:pt idx="2">
                  <c:v>Március</c:v>
                </c:pt>
                <c:pt idx="3">
                  <c:v>Április</c:v>
                </c:pt>
                <c:pt idx="4">
                  <c:v>Május</c:v>
                </c:pt>
                <c:pt idx="5">
                  <c:v>Június</c:v>
                </c:pt>
                <c:pt idx="6">
                  <c:v>Július</c:v>
                </c:pt>
                <c:pt idx="7">
                  <c:v>Augusztus</c:v>
                </c:pt>
                <c:pt idx="8">
                  <c:v>Szeptember</c:v>
                </c:pt>
                <c:pt idx="9">
                  <c:v>Október</c:v>
                </c:pt>
                <c:pt idx="10">
                  <c:v>November</c:v>
                </c:pt>
                <c:pt idx="11">
                  <c:v>December</c:v>
                </c:pt>
                <c:pt idx="12">
                  <c:v>január</c:v>
                </c:pt>
                <c:pt idx="13">
                  <c:v>február</c:v>
                </c:pt>
                <c:pt idx="14">
                  <c:v>március</c:v>
                </c:pt>
                <c:pt idx="15">
                  <c:v>április</c:v>
                </c:pt>
                <c:pt idx="16">
                  <c:v>május</c:v>
                </c:pt>
                <c:pt idx="17">
                  <c:v>június</c:v>
                </c:pt>
                <c:pt idx="18">
                  <c:v>július</c:v>
                </c:pt>
                <c:pt idx="19">
                  <c:v>augusztus</c:v>
                </c:pt>
                <c:pt idx="20">
                  <c:v>szeptember</c:v>
                </c:pt>
                <c:pt idx="21">
                  <c:v>október</c:v>
                </c:pt>
                <c:pt idx="22">
                  <c:v>november</c:v>
                </c:pt>
                <c:pt idx="23">
                  <c:v>december</c:v>
                </c:pt>
                <c:pt idx="24">
                  <c:v>január</c:v>
                </c:pt>
                <c:pt idx="25">
                  <c:v>február</c:v>
                </c:pt>
                <c:pt idx="26">
                  <c:v>március</c:v>
                </c:pt>
                <c:pt idx="27">
                  <c:v>április</c:v>
                </c:pt>
                <c:pt idx="28">
                  <c:v>május</c:v>
                </c:pt>
                <c:pt idx="29">
                  <c:v>június</c:v>
                </c:pt>
                <c:pt idx="30">
                  <c:v>július</c:v>
                </c:pt>
                <c:pt idx="31">
                  <c:v>augusztus</c:v>
                </c:pt>
                <c:pt idx="32">
                  <c:v>szeptember</c:v>
                </c:pt>
                <c:pt idx="33">
                  <c:v>október</c:v>
                </c:pt>
                <c:pt idx="34">
                  <c:v>november</c:v>
                </c:pt>
                <c:pt idx="35">
                  <c:v>december</c:v>
                </c:pt>
                <c:pt idx="36">
                  <c:v>január</c:v>
                </c:pt>
                <c:pt idx="37">
                  <c:v>február</c:v>
                </c:pt>
                <c:pt idx="38">
                  <c:v>március</c:v>
                </c:pt>
                <c:pt idx="39">
                  <c:v>április</c:v>
                </c:pt>
                <c:pt idx="40">
                  <c:v>május</c:v>
                </c:pt>
                <c:pt idx="41">
                  <c:v>június</c:v>
                </c:pt>
                <c:pt idx="42">
                  <c:v>július</c:v>
                </c:pt>
                <c:pt idx="43">
                  <c:v>augusztus</c:v>
                </c:pt>
                <c:pt idx="44">
                  <c:v>szeptember</c:v>
                </c:pt>
                <c:pt idx="45">
                  <c:v>október</c:v>
                </c:pt>
                <c:pt idx="46">
                  <c:v>november</c:v>
                </c:pt>
                <c:pt idx="47">
                  <c:v>december</c:v>
                </c:pt>
                <c:pt idx="48">
                  <c:v>január</c:v>
                </c:pt>
                <c:pt idx="49">
                  <c:v>február</c:v>
                </c:pt>
                <c:pt idx="50">
                  <c:v>március</c:v>
                </c:pt>
                <c:pt idx="51">
                  <c:v>április</c:v>
                </c:pt>
                <c:pt idx="52">
                  <c:v>május</c:v>
                </c:pt>
                <c:pt idx="53">
                  <c:v>június</c:v>
                </c:pt>
                <c:pt idx="54">
                  <c:v>július</c:v>
                </c:pt>
                <c:pt idx="55">
                  <c:v>augusztus</c:v>
                </c:pt>
                <c:pt idx="56">
                  <c:v>szeptember</c:v>
                </c:pt>
                <c:pt idx="57">
                  <c:v>október</c:v>
                </c:pt>
                <c:pt idx="58">
                  <c:v>november</c:v>
                </c:pt>
                <c:pt idx="59">
                  <c:v>december</c:v>
                </c:pt>
                <c:pt idx="60">
                  <c:v>január</c:v>
                </c:pt>
                <c:pt idx="61">
                  <c:v>február</c:v>
                </c:pt>
                <c:pt idx="62">
                  <c:v>március</c:v>
                </c:pt>
                <c:pt idx="63">
                  <c:v>április</c:v>
                </c:pt>
                <c:pt idx="64">
                  <c:v>május</c:v>
                </c:pt>
                <c:pt idx="65">
                  <c:v>június</c:v>
                </c:pt>
                <c:pt idx="66">
                  <c:v>július</c:v>
                </c:pt>
                <c:pt idx="67">
                  <c:v>augusztus</c:v>
                </c:pt>
                <c:pt idx="68">
                  <c:v>szeptember</c:v>
                </c:pt>
                <c:pt idx="69">
                  <c:v>október</c:v>
                </c:pt>
                <c:pt idx="70">
                  <c:v>november</c:v>
                </c:pt>
                <c:pt idx="71">
                  <c:v>december</c:v>
                </c:pt>
                <c:pt idx="72">
                  <c:v>január</c:v>
                </c:pt>
                <c:pt idx="73">
                  <c:v>február</c:v>
                </c:pt>
                <c:pt idx="74">
                  <c:v>március</c:v>
                </c:pt>
                <c:pt idx="75">
                  <c:v>április</c:v>
                </c:pt>
                <c:pt idx="76">
                  <c:v>május</c:v>
                </c:pt>
                <c:pt idx="77">
                  <c:v>június</c:v>
                </c:pt>
                <c:pt idx="78">
                  <c:v>július</c:v>
                </c:pt>
                <c:pt idx="79">
                  <c:v>augusztus</c:v>
                </c:pt>
                <c:pt idx="80">
                  <c:v>szeptember</c:v>
                </c:pt>
                <c:pt idx="81">
                  <c:v>október</c:v>
                </c:pt>
                <c:pt idx="82">
                  <c:v>november</c:v>
                </c:pt>
                <c:pt idx="83">
                  <c:v>december</c:v>
                </c:pt>
                <c:pt idx="84">
                  <c:v>január</c:v>
                </c:pt>
                <c:pt idx="85">
                  <c:v>február</c:v>
                </c:pt>
                <c:pt idx="86">
                  <c:v>március</c:v>
                </c:pt>
                <c:pt idx="87">
                  <c:v>április</c:v>
                </c:pt>
                <c:pt idx="88">
                  <c:v>május</c:v>
                </c:pt>
                <c:pt idx="89">
                  <c:v>június</c:v>
                </c:pt>
                <c:pt idx="90">
                  <c:v>július</c:v>
                </c:pt>
                <c:pt idx="91">
                  <c:v>augusztus</c:v>
                </c:pt>
                <c:pt idx="92">
                  <c:v>szeptember</c:v>
                </c:pt>
                <c:pt idx="93">
                  <c:v>október</c:v>
                </c:pt>
                <c:pt idx="94">
                  <c:v>november</c:v>
                </c:pt>
                <c:pt idx="95">
                  <c:v>december</c:v>
                </c:pt>
                <c:pt idx="96">
                  <c:v>január</c:v>
                </c:pt>
                <c:pt idx="97">
                  <c:v>február</c:v>
                </c:pt>
                <c:pt idx="98">
                  <c:v>március</c:v>
                </c:pt>
                <c:pt idx="99">
                  <c:v>április</c:v>
                </c:pt>
                <c:pt idx="100">
                  <c:v>május</c:v>
                </c:pt>
                <c:pt idx="101">
                  <c:v>június</c:v>
                </c:pt>
                <c:pt idx="102">
                  <c:v>július</c:v>
                </c:pt>
                <c:pt idx="103">
                  <c:v>augusztus</c:v>
                </c:pt>
                <c:pt idx="104">
                  <c:v>szeptember</c:v>
                </c:pt>
                <c:pt idx="105">
                  <c:v>október</c:v>
                </c:pt>
                <c:pt idx="106">
                  <c:v>november</c:v>
                </c:pt>
                <c:pt idx="107">
                  <c:v>december</c:v>
                </c:pt>
                <c:pt idx="108">
                  <c:v>január</c:v>
                </c:pt>
                <c:pt idx="109">
                  <c:v>február</c:v>
                </c:pt>
                <c:pt idx="110">
                  <c:v>március</c:v>
                </c:pt>
                <c:pt idx="111">
                  <c:v>április</c:v>
                </c:pt>
                <c:pt idx="112">
                  <c:v>május</c:v>
                </c:pt>
                <c:pt idx="113">
                  <c:v>június</c:v>
                </c:pt>
                <c:pt idx="114">
                  <c:v>július</c:v>
                </c:pt>
                <c:pt idx="115">
                  <c:v>augusztus</c:v>
                </c:pt>
                <c:pt idx="116">
                  <c:v>szeptember</c:v>
                </c:pt>
                <c:pt idx="117">
                  <c:v>október</c:v>
                </c:pt>
                <c:pt idx="118">
                  <c:v>november</c:v>
                </c:pt>
                <c:pt idx="119">
                  <c:v>december</c:v>
                </c:pt>
                <c:pt idx="120">
                  <c:v>január</c:v>
                </c:pt>
                <c:pt idx="121">
                  <c:v>február</c:v>
                </c:pt>
                <c:pt idx="122">
                  <c:v>március</c:v>
                </c:pt>
                <c:pt idx="123">
                  <c:v>április</c:v>
                </c:pt>
                <c:pt idx="124">
                  <c:v>május</c:v>
                </c:pt>
                <c:pt idx="125">
                  <c:v>június</c:v>
                </c:pt>
                <c:pt idx="126">
                  <c:v>július</c:v>
                </c:pt>
                <c:pt idx="127">
                  <c:v>augusztus</c:v>
                </c:pt>
                <c:pt idx="128">
                  <c:v>szeptember</c:v>
                </c:pt>
                <c:pt idx="129">
                  <c:v>október</c:v>
                </c:pt>
                <c:pt idx="130">
                  <c:v>november</c:v>
                </c:pt>
                <c:pt idx="131">
                  <c:v>december</c:v>
                </c:pt>
                <c:pt idx="132">
                  <c:v>január</c:v>
                </c:pt>
                <c:pt idx="133">
                  <c:v>február</c:v>
                </c:pt>
                <c:pt idx="134">
                  <c:v>március</c:v>
                </c:pt>
                <c:pt idx="135">
                  <c:v>április</c:v>
                </c:pt>
                <c:pt idx="136">
                  <c:v>május</c:v>
                </c:pt>
                <c:pt idx="137">
                  <c:v>június</c:v>
                </c:pt>
                <c:pt idx="138">
                  <c:v>július</c:v>
                </c:pt>
                <c:pt idx="139">
                  <c:v>augusztus</c:v>
                </c:pt>
                <c:pt idx="140">
                  <c:v>szeptember</c:v>
                </c:pt>
                <c:pt idx="141">
                  <c:v>október</c:v>
                </c:pt>
                <c:pt idx="142">
                  <c:v>november</c:v>
                </c:pt>
                <c:pt idx="143">
                  <c:v>december</c:v>
                </c:pt>
                <c:pt idx="144">
                  <c:v>január</c:v>
                </c:pt>
                <c:pt idx="145">
                  <c:v>február</c:v>
                </c:pt>
                <c:pt idx="146">
                  <c:v>március</c:v>
                </c:pt>
                <c:pt idx="147">
                  <c:v>április</c:v>
                </c:pt>
                <c:pt idx="148">
                  <c:v>május</c:v>
                </c:pt>
                <c:pt idx="149">
                  <c:v>június</c:v>
                </c:pt>
                <c:pt idx="150">
                  <c:v>július</c:v>
                </c:pt>
                <c:pt idx="151">
                  <c:v>augusztus</c:v>
                </c:pt>
                <c:pt idx="152">
                  <c:v>szeptember</c:v>
                </c:pt>
                <c:pt idx="153">
                  <c:v>október</c:v>
                </c:pt>
                <c:pt idx="154">
                  <c:v>november</c:v>
                </c:pt>
                <c:pt idx="155">
                  <c:v>december</c:v>
                </c:pt>
                <c:pt idx="156">
                  <c:v>január</c:v>
                </c:pt>
                <c:pt idx="157">
                  <c:v>február</c:v>
                </c:pt>
                <c:pt idx="158">
                  <c:v>március</c:v>
                </c:pt>
                <c:pt idx="159">
                  <c:v>április</c:v>
                </c:pt>
                <c:pt idx="160">
                  <c:v>május</c:v>
                </c:pt>
                <c:pt idx="161">
                  <c:v>június</c:v>
                </c:pt>
                <c:pt idx="162">
                  <c:v>július</c:v>
                </c:pt>
                <c:pt idx="163">
                  <c:v>augusztus</c:v>
                </c:pt>
                <c:pt idx="164">
                  <c:v>szeptember</c:v>
                </c:pt>
                <c:pt idx="165">
                  <c:v>október</c:v>
                </c:pt>
                <c:pt idx="166">
                  <c:v>november</c:v>
                </c:pt>
                <c:pt idx="167">
                  <c:v>december</c:v>
                </c:pt>
                <c:pt idx="168">
                  <c:v>január</c:v>
                </c:pt>
                <c:pt idx="169">
                  <c:v>február</c:v>
                </c:pt>
                <c:pt idx="170">
                  <c:v>március</c:v>
                </c:pt>
                <c:pt idx="171">
                  <c:v>április</c:v>
                </c:pt>
                <c:pt idx="172">
                  <c:v>május</c:v>
                </c:pt>
                <c:pt idx="173">
                  <c:v>június</c:v>
                </c:pt>
                <c:pt idx="174">
                  <c:v>július</c:v>
                </c:pt>
                <c:pt idx="175">
                  <c:v>augusztus</c:v>
                </c:pt>
                <c:pt idx="176">
                  <c:v>szeptember</c:v>
                </c:pt>
                <c:pt idx="177">
                  <c:v>október</c:v>
                </c:pt>
                <c:pt idx="178">
                  <c:v>november</c:v>
                </c:pt>
                <c:pt idx="179">
                  <c:v>december</c:v>
                </c:pt>
                <c:pt idx="180">
                  <c:v>január</c:v>
                </c:pt>
                <c:pt idx="181">
                  <c:v>február</c:v>
                </c:pt>
                <c:pt idx="182">
                  <c:v>március</c:v>
                </c:pt>
                <c:pt idx="183">
                  <c:v>április</c:v>
                </c:pt>
                <c:pt idx="184">
                  <c:v>május</c:v>
                </c:pt>
                <c:pt idx="185">
                  <c:v>június</c:v>
                </c:pt>
                <c:pt idx="186">
                  <c:v>július</c:v>
                </c:pt>
                <c:pt idx="187">
                  <c:v>augusztus</c:v>
                </c:pt>
                <c:pt idx="188">
                  <c:v>szeptember</c:v>
                </c:pt>
                <c:pt idx="189">
                  <c:v>október</c:v>
                </c:pt>
                <c:pt idx="190">
                  <c:v>november</c:v>
                </c:pt>
                <c:pt idx="191">
                  <c:v>december</c:v>
                </c:pt>
                <c:pt idx="192">
                  <c:v>január</c:v>
                </c:pt>
                <c:pt idx="193">
                  <c:v>február</c:v>
                </c:pt>
                <c:pt idx="194">
                  <c:v>március</c:v>
                </c:pt>
                <c:pt idx="195">
                  <c:v>április</c:v>
                </c:pt>
                <c:pt idx="196">
                  <c:v>május</c:v>
                </c:pt>
                <c:pt idx="197">
                  <c:v>június</c:v>
                </c:pt>
                <c:pt idx="198">
                  <c:v>július</c:v>
                </c:pt>
                <c:pt idx="199">
                  <c:v>augusztus</c:v>
                </c:pt>
                <c:pt idx="200">
                  <c:v>szeptember</c:v>
                </c:pt>
                <c:pt idx="201">
                  <c:v>október</c:v>
                </c:pt>
                <c:pt idx="202">
                  <c:v>november</c:v>
                </c:pt>
                <c:pt idx="203">
                  <c:v>december</c:v>
                </c:pt>
                <c:pt idx="204">
                  <c:v>január</c:v>
                </c:pt>
                <c:pt idx="205">
                  <c:v>február</c:v>
                </c:pt>
                <c:pt idx="206">
                  <c:v>március</c:v>
                </c:pt>
                <c:pt idx="207">
                  <c:v>április</c:v>
                </c:pt>
                <c:pt idx="208">
                  <c:v>május</c:v>
                </c:pt>
                <c:pt idx="209">
                  <c:v>június</c:v>
                </c:pt>
                <c:pt idx="210">
                  <c:v>július</c:v>
                </c:pt>
                <c:pt idx="211">
                  <c:v>augusztus</c:v>
                </c:pt>
                <c:pt idx="212">
                  <c:v>szeptember</c:v>
                </c:pt>
                <c:pt idx="213">
                  <c:v>október</c:v>
                </c:pt>
                <c:pt idx="214">
                  <c:v>november</c:v>
                </c:pt>
                <c:pt idx="215">
                  <c:v>december</c:v>
                </c:pt>
                <c:pt idx="216">
                  <c:v>január</c:v>
                </c:pt>
                <c:pt idx="217">
                  <c:v>február</c:v>
                </c:pt>
                <c:pt idx="218">
                  <c:v>március</c:v>
                </c:pt>
                <c:pt idx="219">
                  <c:v>április</c:v>
                </c:pt>
                <c:pt idx="220">
                  <c:v>május</c:v>
                </c:pt>
                <c:pt idx="221">
                  <c:v>június</c:v>
                </c:pt>
                <c:pt idx="222">
                  <c:v>július</c:v>
                </c:pt>
                <c:pt idx="223">
                  <c:v>augusztus</c:v>
                </c:pt>
                <c:pt idx="224">
                  <c:v>szeptember</c:v>
                </c:pt>
                <c:pt idx="225">
                  <c:v>október</c:v>
                </c:pt>
                <c:pt idx="226">
                  <c:v>november</c:v>
                </c:pt>
                <c:pt idx="227">
                  <c:v>december</c:v>
                </c:pt>
                <c:pt idx="228">
                  <c:v>január</c:v>
                </c:pt>
                <c:pt idx="229">
                  <c:v>február</c:v>
                </c:pt>
                <c:pt idx="230">
                  <c:v>március</c:v>
                </c:pt>
                <c:pt idx="231">
                  <c:v>április</c:v>
                </c:pt>
                <c:pt idx="232">
                  <c:v>május</c:v>
                </c:pt>
                <c:pt idx="233">
                  <c:v>június</c:v>
                </c:pt>
                <c:pt idx="234">
                  <c:v>július</c:v>
                </c:pt>
                <c:pt idx="235">
                  <c:v>augusztus</c:v>
                </c:pt>
                <c:pt idx="236">
                  <c:v>szeptember</c:v>
                </c:pt>
                <c:pt idx="237">
                  <c:v>október</c:v>
                </c:pt>
                <c:pt idx="238">
                  <c:v>november</c:v>
                </c:pt>
                <c:pt idx="239">
                  <c:v>december</c:v>
                </c:pt>
                <c:pt idx="240">
                  <c:v>január</c:v>
                </c:pt>
                <c:pt idx="241">
                  <c:v>február</c:v>
                </c:pt>
                <c:pt idx="242">
                  <c:v>március</c:v>
                </c:pt>
                <c:pt idx="243">
                  <c:v>április</c:v>
                </c:pt>
                <c:pt idx="244">
                  <c:v>május</c:v>
                </c:pt>
                <c:pt idx="245">
                  <c:v>június</c:v>
                </c:pt>
                <c:pt idx="246">
                  <c:v>július</c:v>
                </c:pt>
                <c:pt idx="247">
                  <c:v>augusztus</c:v>
                </c:pt>
                <c:pt idx="248">
                  <c:v>szeptember</c:v>
                </c:pt>
                <c:pt idx="249">
                  <c:v>október</c:v>
                </c:pt>
                <c:pt idx="250">
                  <c:v>november</c:v>
                </c:pt>
                <c:pt idx="251">
                  <c:v>december</c:v>
                </c:pt>
              </c:strCache>
            </c:strRef>
          </c:cat>
          <c:val>
            <c:numRef>
              <c:f>Sheet1!$C$10:$IT$10</c:f>
              <c:numCache>
                <c:formatCode>_("Ft"* #,##0_);_("Ft"* \(#,##0\);_("Ft"* "-"_);_(@_)</c:formatCode>
                <c:ptCount val="252"/>
                <c:pt idx="0">
                  <c:v>49814.187035069073</c:v>
                </c:pt>
                <c:pt idx="1">
                  <c:v>49814.187035069073</c:v>
                </c:pt>
                <c:pt idx="2">
                  <c:v>49814.187035069073</c:v>
                </c:pt>
                <c:pt idx="3">
                  <c:v>49814.187035069073</c:v>
                </c:pt>
                <c:pt idx="4">
                  <c:v>49814.187035069073</c:v>
                </c:pt>
                <c:pt idx="5">
                  <c:v>49814.187035069073</c:v>
                </c:pt>
                <c:pt idx="6">
                  <c:v>25664.187035069077</c:v>
                </c:pt>
                <c:pt idx="7">
                  <c:v>25664.187035069077</c:v>
                </c:pt>
                <c:pt idx="8">
                  <c:v>25664.187035069077</c:v>
                </c:pt>
                <c:pt idx="9">
                  <c:v>25664.187035069077</c:v>
                </c:pt>
                <c:pt idx="10">
                  <c:v>25664.187035069077</c:v>
                </c:pt>
                <c:pt idx="11">
                  <c:v>25664.187035069077</c:v>
                </c:pt>
                <c:pt idx="12">
                  <c:v>25664.187035069077</c:v>
                </c:pt>
                <c:pt idx="13">
                  <c:v>25664.187035069077</c:v>
                </c:pt>
                <c:pt idx="14">
                  <c:v>20531.349628055261</c:v>
                </c:pt>
                <c:pt idx="15">
                  <c:v>20531.349628055261</c:v>
                </c:pt>
                <c:pt idx="16">
                  <c:v>20531.349628055261</c:v>
                </c:pt>
                <c:pt idx="17">
                  <c:v>20531.349628055261</c:v>
                </c:pt>
                <c:pt idx="18">
                  <c:v>20531.349628055261</c:v>
                </c:pt>
                <c:pt idx="19">
                  <c:v>20531.349628055261</c:v>
                </c:pt>
                <c:pt idx="20">
                  <c:v>20531.349628055261</c:v>
                </c:pt>
                <c:pt idx="21">
                  <c:v>20531.349628055261</c:v>
                </c:pt>
                <c:pt idx="22">
                  <c:v>20531.349628055261</c:v>
                </c:pt>
                <c:pt idx="23">
                  <c:v>20531.349628055261</c:v>
                </c:pt>
                <c:pt idx="24">
                  <c:v>20531.349628055261</c:v>
                </c:pt>
                <c:pt idx="25">
                  <c:v>20531.349628055261</c:v>
                </c:pt>
                <c:pt idx="26">
                  <c:v>20531.349628055261</c:v>
                </c:pt>
                <c:pt idx="27">
                  <c:v>20531.349628055261</c:v>
                </c:pt>
                <c:pt idx="28">
                  <c:v>20531.349628055261</c:v>
                </c:pt>
                <c:pt idx="29">
                  <c:v>20531.349628055261</c:v>
                </c:pt>
                <c:pt idx="30">
                  <c:v>20531.349628055261</c:v>
                </c:pt>
                <c:pt idx="31">
                  <c:v>20531.349628055261</c:v>
                </c:pt>
                <c:pt idx="32">
                  <c:v>20531.349628055261</c:v>
                </c:pt>
                <c:pt idx="33">
                  <c:v>20531.349628055261</c:v>
                </c:pt>
                <c:pt idx="34">
                  <c:v>20531.349628055261</c:v>
                </c:pt>
                <c:pt idx="35">
                  <c:v>20531.349628055261</c:v>
                </c:pt>
                <c:pt idx="36">
                  <c:v>20531.349628055261</c:v>
                </c:pt>
                <c:pt idx="37">
                  <c:v>20531.349628055261</c:v>
                </c:pt>
                <c:pt idx="38">
                  <c:v>20531.349628055261</c:v>
                </c:pt>
                <c:pt idx="39">
                  <c:v>20531.349628055261</c:v>
                </c:pt>
                <c:pt idx="40">
                  <c:v>20531.349628055261</c:v>
                </c:pt>
                <c:pt idx="41">
                  <c:v>20531.349628055261</c:v>
                </c:pt>
                <c:pt idx="42">
                  <c:v>20531.349628055261</c:v>
                </c:pt>
                <c:pt idx="43">
                  <c:v>20531.349628055261</c:v>
                </c:pt>
                <c:pt idx="44">
                  <c:v>20531.349628055261</c:v>
                </c:pt>
                <c:pt idx="45">
                  <c:v>20531.349628055261</c:v>
                </c:pt>
                <c:pt idx="46">
                  <c:v>20531.349628055261</c:v>
                </c:pt>
                <c:pt idx="47">
                  <c:v>20531.349628055261</c:v>
                </c:pt>
                <c:pt idx="48">
                  <c:v>20531.349628055261</c:v>
                </c:pt>
                <c:pt idx="49">
                  <c:v>20531.349628055261</c:v>
                </c:pt>
                <c:pt idx="50">
                  <c:v>20531.349628055261</c:v>
                </c:pt>
                <c:pt idx="51">
                  <c:v>20531.349628055261</c:v>
                </c:pt>
                <c:pt idx="52">
                  <c:v>20531.349628055261</c:v>
                </c:pt>
                <c:pt idx="53">
                  <c:v>20531.349628055261</c:v>
                </c:pt>
                <c:pt idx="54">
                  <c:v>20531.349628055261</c:v>
                </c:pt>
                <c:pt idx="55">
                  <c:v>20531.349628055261</c:v>
                </c:pt>
                <c:pt idx="56">
                  <c:v>20531.349628055261</c:v>
                </c:pt>
                <c:pt idx="57">
                  <c:v>20531.349628055261</c:v>
                </c:pt>
                <c:pt idx="58">
                  <c:v>20531.349628055261</c:v>
                </c:pt>
                <c:pt idx="59">
                  <c:v>20531.349628055261</c:v>
                </c:pt>
                <c:pt idx="60">
                  <c:v>20531.349628055261</c:v>
                </c:pt>
                <c:pt idx="61">
                  <c:v>20531.349628055261</c:v>
                </c:pt>
                <c:pt idx="62">
                  <c:v>20531.349628055261</c:v>
                </c:pt>
                <c:pt idx="63">
                  <c:v>20531.349628055261</c:v>
                </c:pt>
                <c:pt idx="64">
                  <c:v>20531.349628055261</c:v>
                </c:pt>
                <c:pt idx="65">
                  <c:v>20531.349628055261</c:v>
                </c:pt>
                <c:pt idx="66">
                  <c:v>20531.349628055261</c:v>
                </c:pt>
                <c:pt idx="67">
                  <c:v>20531.349628055261</c:v>
                </c:pt>
                <c:pt idx="68">
                  <c:v>20531.349628055261</c:v>
                </c:pt>
                <c:pt idx="69">
                  <c:v>20531.349628055261</c:v>
                </c:pt>
                <c:pt idx="70">
                  <c:v>20531.349628055261</c:v>
                </c:pt>
                <c:pt idx="71">
                  <c:v>20531.349628055261</c:v>
                </c:pt>
                <c:pt idx="72">
                  <c:v>20531.349628055261</c:v>
                </c:pt>
                <c:pt idx="73">
                  <c:v>20531.349628055261</c:v>
                </c:pt>
                <c:pt idx="74">
                  <c:v>20531.349628055261</c:v>
                </c:pt>
                <c:pt idx="75">
                  <c:v>20531.349628055261</c:v>
                </c:pt>
                <c:pt idx="76">
                  <c:v>20531.349628055261</c:v>
                </c:pt>
                <c:pt idx="77">
                  <c:v>20531.349628055261</c:v>
                </c:pt>
                <c:pt idx="78">
                  <c:v>20531.349628055261</c:v>
                </c:pt>
                <c:pt idx="79">
                  <c:v>20531.349628055261</c:v>
                </c:pt>
                <c:pt idx="80">
                  <c:v>20531.349628055261</c:v>
                </c:pt>
                <c:pt idx="81">
                  <c:v>20531.349628055261</c:v>
                </c:pt>
                <c:pt idx="82">
                  <c:v>20531.349628055261</c:v>
                </c:pt>
                <c:pt idx="83">
                  <c:v>20531.349628055261</c:v>
                </c:pt>
                <c:pt idx="84">
                  <c:v>20531.349628055261</c:v>
                </c:pt>
                <c:pt idx="85">
                  <c:v>20531.349628055261</c:v>
                </c:pt>
                <c:pt idx="86">
                  <c:v>20531.349628055261</c:v>
                </c:pt>
                <c:pt idx="87">
                  <c:v>20531.349628055261</c:v>
                </c:pt>
                <c:pt idx="88">
                  <c:v>20531.349628055261</c:v>
                </c:pt>
                <c:pt idx="89">
                  <c:v>20531.349628055261</c:v>
                </c:pt>
                <c:pt idx="90">
                  <c:v>20531.349628055261</c:v>
                </c:pt>
                <c:pt idx="91">
                  <c:v>20531.349628055261</c:v>
                </c:pt>
                <c:pt idx="92">
                  <c:v>20531.349628055261</c:v>
                </c:pt>
                <c:pt idx="93">
                  <c:v>20531.349628055261</c:v>
                </c:pt>
                <c:pt idx="94">
                  <c:v>20531.349628055261</c:v>
                </c:pt>
                <c:pt idx="95">
                  <c:v>20531.349628055261</c:v>
                </c:pt>
                <c:pt idx="96">
                  <c:v>20531.349628055261</c:v>
                </c:pt>
                <c:pt idx="97">
                  <c:v>20531.349628055261</c:v>
                </c:pt>
                <c:pt idx="98">
                  <c:v>20531.349628055261</c:v>
                </c:pt>
                <c:pt idx="99">
                  <c:v>20531.349628055261</c:v>
                </c:pt>
                <c:pt idx="100">
                  <c:v>20531.349628055261</c:v>
                </c:pt>
                <c:pt idx="101">
                  <c:v>20531.349628055261</c:v>
                </c:pt>
                <c:pt idx="102">
                  <c:v>20531.349628055261</c:v>
                </c:pt>
                <c:pt idx="103">
                  <c:v>20531.349628055261</c:v>
                </c:pt>
                <c:pt idx="104">
                  <c:v>20531.349628055261</c:v>
                </c:pt>
                <c:pt idx="105">
                  <c:v>20531.349628055261</c:v>
                </c:pt>
                <c:pt idx="106">
                  <c:v>20531.349628055261</c:v>
                </c:pt>
                <c:pt idx="107">
                  <c:v>20531.349628055261</c:v>
                </c:pt>
                <c:pt idx="108">
                  <c:v>20531.349628055261</c:v>
                </c:pt>
                <c:pt idx="109">
                  <c:v>20531.349628055261</c:v>
                </c:pt>
                <c:pt idx="110">
                  <c:v>20531.349628055261</c:v>
                </c:pt>
                <c:pt idx="111">
                  <c:v>20531.349628055261</c:v>
                </c:pt>
                <c:pt idx="112">
                  <c:v>20531.349628055261</c:v>
                </c:pt>
                <c:pt idx="113">
                  <c:v>20531.349628055261</c:v>
                </c:pt>
                <c:pt idx="114">
                  <c:v>20531.349628055261</c:v>
                </c:pt>
                <c:pt idx="115">
                  <c:v>20531.349628055261</c:v>
                </c:pt>
                <c:pt idx="116">
                  <c:v>20531.349628055261</c:v>
                </c:pt>
                <c:pt idx="117">
                  <c:v>20531.349628055261</c:v>
                </c:pt>
                <c:pt idx="118">
                  <c:v>20531.349628055261</c:v>
                </c:pt>
                <c:pt idx="119">
                  <c:v>20531.349628055261</c:v>
                </c:pt>
                <c:pt idx="120">
                  <c:v>20531.349628055261</c:v>
                </c:pt>
                <c:pt idx="121">
                  <c:v>20531.349628055261</c:v>
                </c:pt>
                <c:pt idx="122">
                  <c:v>20531.349628055261</c:v>
                </c:pt>
                <c:pt idx="123">
                  <c:v>20531.349628055261</c:v>
                </c:pt>
                <c:pt idx="124">
                  <c:v>20531.349628055261</c:v>
                </c:pt>
                <c:pt idx="125">
                  <c:v>20531.349628055261</c:v>
                </c:pt>
                <c:pt idx="126">
                  <c:v>20531.349628055261</c:v>
                </c:pt>
                <c:pt idx="127">
                  <c:v>20531.349628055261</c:v>
                </c:pt>
                <c:pt idx="128">
                  <c:v>20531.349628055261</c:v>
                </c:pt>
                <c:pt idx="129">
                  <c:v>20531.349628055261</c:v>
                </c:pt>
                <c:pt idx="130">
                  <c:v>20531.349628055261</c:v>
                </c:pt>
                <c:pt idx="131">
                  <c:v>20531.349628055261</c:v>
                </c:pt>
                <c:pt idx="132">
                  <c:v>20531.349628055261</c:v>
                </c:pt>
                <c:pt idx="133">
                  <c:v>20531.349628055261</c:v>
                </c:pt>
                <c:pt idx="134">
                  <c:v>20531.349628055261</c:v>
                </c:pt>
                <c:pt idx="135">
                  <c:v>20531.349628055261</c:v>
                </c:pt>
                <c:pt idx="136">
                  <c:v>20531.349628055261</c:v>
                </c:pt>
                <c:pt idx="137">
                  <c:v>20531.349628055261</c:v>
                </c:pt>
                <c:pt idx="138">
                  <c:v>20531.349628055261</c:v>
                </c:pt>
                <c:pt idx="139">
                  <c:v>20531.349628055261</c:v>
                </c:pt>
                <c:pt idx="140">
                  <c:v>20531.349628055261</c:v>
                </c:pt>
                <c:pt idx="141">
                  <c:v>20531.349628055261</c:v>
                </c:pt>
                <c:pt idx="142">
                  <c:v>20531.349628055261</c:v>
                </c:pt>
                <c:pt idx="143">
                  <c:v>20531.349628055261</c:v>
                </c:pt>
                <c:pt idx="144">
                  <c:v>20531.349628055261</c:v>
                </c:pt>
                <c:pt idx="145">
                  <c:v>20531.349628055261</c:v>
                </c:pt>
                <c:pt idx="146">
                  <c:v>20531.349628055261</c:v>
                </c:pt>
                <c:pt idx="147">
                  <c:v>20531.349628055261</c:v>
                </c:pt>
                <c:pt idx="148">
                  <c:v>20531.349628055261</c:v>
                </c:pt>
                <c:pt idx="149">
                  <c:v>20531.349628055261</c:v>
                </c:pt>
                <c:pt idx="150">
                  <c:v>20531.349628055261</c:v>
                </c:pt>
                <c:pt idx="151">
                  <c:v>20531.349628055261</c:v>
                </c:pt>
                <c:pt idx="152">
                  <c:v>20531.349628055261</c:v>
                </c:pt>
                <c:pt idx="153">
                  <c:v>20531.349628055261</c:v>
                </c:pt>
                <c:pt idx="154">
                  <c:v>20531.349628055261</c:v>
                </c:pt>
                <c:pt idx="155">
                  <c:v>20531.349628055261</c:v>
                </c:pt>
                <c:pt idx="156">
                  <c:v>20531.349628055261</c:v>
                </c:pt>
                <c:pt idx="157">
                  <c:v>20531.349628055261</c:v>
                </c:pt>
                <c:pt idx="158">
                  <c:v>20531.349628055261</c:v>
                </c:pt>
                <c:pt idx="159">
                  <c:v>20531.349628055261</c:v>
                </c:pt>
                <c:pt idx="160">
                  <c:v>20531.349628055261</c:v>
                </c:pt>
                <c:pt idx="161">
                  <c:v>20531.349628055261</c:v>
                </c:pt>
                <c:pt idx="162">
                  <c:v>20531.349628055261</c:v>
                </c:pt>
                <c:pt idx="163">
                  <c:v>20531.349628055261</c:v>
                </c:pt>
                <c:pt idx="164">
                  <c:v>20531.349628055261</c:v>
                </c:pt>
                <c:pt idx="165">
                  <c:v>20531.349628055261</c:v>
                </c:pt>
                <c:pt idx="166">
                  <c:v>20531.349628055261</c:v>
                </c:pt>
                <c:pt idx="167">
                  <c:v>20531.349628055261</c:v>
                </c:pt>
                <c:pt idx="168">
                  <c:v>20531.349628055261</c:v>
                </c:pt>
                <c:pt idx="169">
                  <c:v>20531.349628055261</c:v>
                </c:pt>
                <c:pt idx="170">
                  <c:v>20531.349628055261</c:v>
                </c:pt>
                <c:pt idx="171">
                  <c:v>20531.349628055261</c:v>
                </c:pt>
                <c:pt idx="172">
                  <c:v>20531.349628055261</c:v>
                </c:pt>
                <c:pt idx="173">
                  <c:v>20531.349628055261</c:v>
                </c:pt>
                <c:pt idx="174">
                  <c:v>20531.349628055261</c:v>
                </c:pt>
                <c:pt idx="175">
                  <c:v>20531.349628055261</c:v>
                </c:pt>
                <c:pt idx="176">
                  <c:v>20531.349628055261</c:v>
                </c:pt>
                <c:pt idx="177">
                  <c:v>20531.349628055261</c:v>
                </c:pt>
                <c:pt idx="178">
                  <c:v>20531.349628055261</c:v>
                </c:pt>
                <c:pt idx="179">
                  <c:v>20531.349628055261</c:v>
                </c:pt>
                <c:pt idx="180">
                  <c:v>20531.349628055261</c:v>
                </c:pt>
                <c:pt idx="181">
                  <c:v>20531.349628055261</c:v>
                </c:pt>
                <c:pt idx="182">
                  <c:v>20531.349628055261</c:v>
                </c:pt>
                <c:pt idx="183">
                  <c:v>20531.349628055261</c:v>
                </c:pt>
                <c:pt idx="184">
                  <c:v>20531.349628055261</c:v>
                </c:pt>
                <c:pt idx="185">
                  <c:v>20531.349628055261</c:v>
                </c:pt>
                <c:pt idx="186">
                  <c:v>20531.349628055261</c:v>
                </c:pt>
                <c:pt idx="187">
                  <c:v>20531.349628055261</c:v>
                </c:pt>
                <c:pt idx="188">
                  <c:v>20531.349628055261</c:v>
                </c:pt>
                <c:pt idx="189">
                  <c:v>20531.349628055261</c:v>
                </c:pt>
                <c:pt idx="190">
                  <c:v>20531.349628055261</c:v>
                </c:pt>
                <c:pt idx="191">
                  <c:v>20531.349628055261</c:v>
                </c:pt>
                <c:pt idx="192">
                  <c:v>20531.349628055261</c:v>
                </c:pt>
                <c:pt idx="193">
                  <c:v>20531.349628055261</c:v>
                </c:pt>
                <c:pt idx="194">
                  <c:v>20531.349628055261</c:v>
                </c:pt>
                <c:pt idx="195">
                  <c:v>20531.349628055261</c:v>
                </c:pt>
                <c:pt idx="196">
                  <c:v>20531.349628055261</c:v>
                </c:pt>
                <c:pt idx="197">
                  <c:v>20531.349628055261</c:v>
                </c:pt>
                <c:pt idx="198">
                  <c:v>20531.349628055261</c:v>
                </c:pt>
                <c:pt idx="199">
                  <c:v>20531.349628055261</c:v>
                </c:pt>
                <c:pt idx="200">
                  <c:v>20531.349628055261</c:v>
                </c:pt>
                <c:pt idx="201">
                  <c:v>20531.349628055261</c:v>
                </c:pt>
                <c:pt idx="202">
                  <c:v>20531.349628055261</c:v>
                </c:pt>
                <c:pt idx="203">
                  <c:v>20531.349628055261</c:v>
                </c:pt>
                <c:pt idx="204">
                  <c:v>20531.349628055261</c:v>
                </c:pt>
                <c:pt idx="205">
                  <c:v>20531.349628055261</c:v>
                </c:pt>
                <c:pt idx="206">
                  <c:v>20531.349628055261</c:v>
                </c:pt>
                <c:pt idx="207">
                  <c:v>20531.349628055261</c:v>
                </c:pt>
                <c:pt idx="208">
                  <c:v>20531.349628055261</c:v>
                </c:pt>
                <c:pt idx="209">
                  <c:v>20531.349628055261</c:v>
                </c:pt>
                <c:pt idx="210">
                  <c:v>20531.349628055261</c:v>
                </c:pt>
                <c:pt idx="211">
                  <c:v>20531.349628055261</c:v>
                </c:pt>
                <c:pt idx="212">
                  <c:v>20531.349628055261</c:v>
                </c:pt>
                <c:pt idx="213">
                  <c:v>20531.349628055261</c:v>
                </c:pt>
                <c:pt idx="214">
                  <c:v>20531.349628055261</c:v>
                </c:pt>
                <c:pt idx="215">
                  <c:v>20531.349628055261</c:v>
                </c:pt>
                <c:pt idx="216">
                  <c:v>20531.349628055261</c:v>
                </c:pt>
                <c:pt idx="217">
                  <c:v>20531.349628055261</c:v>
                </c:pt>
                <c:pt idx="218">
                  <c:v>20531.349628055261</c:v>
                </c:pt>
                <c:pt idx="219">
                  <c:v>20531.349628055261</c:v>
                </c:pt>
                <c:pt idx="220">
                  <c:v>20531.349628055261</c:v>
                </c:pt>
                <c:pt idx="221">
                  <c:v>20531.349628055261</c:v>
                </c:pt>
                <c:pt idx="222">
                  <c:v>20531.349628055261</c:v>
                </c:pt>
                <c:pt idx="223">
                  <c:v>20531.349628055261</c:v>
                </c:pt>
                <c:pt idx="224">
                  <c:v>20531.349628055261</c:v>
                </c:pt>
                <c:pt idx="225">
                  <c:v>20531.349628055261</c:v>
                </c:pt>
                <c:pt idx="226">
                  <c:v>20531.349628055261</c:v>
                </c:pt>
                <c:pt idx="227">
                  <c:v>20531.349628055261</c:v>
                </c:pt>
                <c:pt idx="228">
                  <c:v>20531.349628055261</c:v>
                </c:pt>
                <c:pt idx="229">
                  <c:v>20531.349628055261</c:v>
                </c:pt>
                <c:pt idx="230">
                  <c:v>20531.349628055261</c:v>
                </c:pt>
                <c:pt idx="231">
                  <c:v>20531.349628055261</c:v>
                </c:pt>
                <c:pt idx="232">
                  <c:v>20531.349628055261</c:v>
                </c:pt>
                <c:pt idx="233">
                  <c:v>20531.349628055261</c:v>
                </c:pt>
                <c:pt idx="234">
                  <c:v>20531.349628055261</c:v>
                </c:pt>
                <c:pt idx="235">
                  <c:v>20531.349628055261</c:v>
                </c:pt>
                <c:pt idx="236">
                  <c:v>20531.349628055261</c:v>
                </c:pt>
                <c:pt idx="237">
                  <c:v>20531.349628055261</c:v>
                </c:pt>
                <c:pt idx="238">
                  <c:v>20531.349628055261</c:v>
                </c:pt>
                <c:pt idx="239">
                  <c:v>20531.349628055261</c:v>
                </c:pt>
                <c:pt idx="240">
                  <c:v>20531.349628055261</c:v>
                </c:pt>
                <c:pt idx="241">
                  <c:v>20531.349628055261</c:v>
                </c:pt>
                <c:pt idx="242">
                  <c:v>20531.349628055261</c:v>
                </c:pt>
                <c:pt idx="243">
                  <c:v>20531.349628055261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08-475A-8EC9-1ADFAD22A512}"/>
            </c:ext>
          </c:extLst>
        </c:ser>
        <c:ser>
          <c:idx val="1"/>
          <c:order val="1"/>
          <c:tx>
            <c:strRef>
              <c:f>Sheet1!$B$11</c:f>
              <c:strCache>
                <c:ptCount val="1"/>
                <c:pt idx="0">
                  <c:v>Törlesztő részlet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Sheet1!$C$9:$IT$9</c:f>
              <c:strCache>
                <c:ptCount val="252"/>
                <c:pt idx="0">
                  <c:v>Január</c:v>
                </c:pt>
                <c:pt idx="1">
                  <c:v>Február</c:v>
                </c:pt>
                <c:pt idx="2">
                  <c:v>Március</c:v>
                </c:pt>
                <c:pt idx="3">
                  <c:v>Április</c:v>
                </c:pt>
                <c:pt idx="4">
                  <c:v>Május</c:v>
                </c:pt>
                <c:pt idx="5">
                  <c:v>Június</c:v>
                </c:pt>
                <c:pt idx="6">
                  <c:v>Július</c:v>
                </c:pt>
                <c:pt idx="7">
                  <c:v>Augusztus</c:v>
                </c:pt>
                <c:pt idx="8">
                  <c:v>Szeptember</c:v>
                </c:pt>
                <c:pt idx="9">
                  <c:v>Október</c:v>
                </c:pt>
                <c:pt idx="10">
                  <c:v>November</c:v>
                </c:pt>
                <c:pt idx="11">
                  <c:v>December</c:v>
                </c:pt>
                <c:pt idx="12">
                  <c:v>január</c:v>
                </c:pt>
                <c:pt idx="13">
                  <c:v>február</c:v>
                </c:pt>
                <c:pt idx="14">
                  <c:v>március</c:v>
                </c:pt>
                <c:pt idx="15">
                  <c:v>április</c:v>
                </c:pt>
                <c:pt idx="16">
                  <c:v>május</c:v>
                </c:pt>
                <c:pt idx="17">
                  <c:v>június</c:v>
                </c:pt>
                <c:pt idx="18">
                  <c:v>július</c:v>
                </c:pt>
                <c:pt idx="19">
                  <c:v>augusztus</c:v>
                </c:pt>
                <c:pt idx="20">
                  <c:v>szeptember</c:v>
                </c:pt>
                <c:pt idx="21">
                  <c:v>október</c:v>
                </c:pt>
                <c:pt idx="22">
                  <c:v>november</c:v>
                </c:pt>
                <c:pt idx="23">
                  <c:v>december</c:v>
                </c:pt>
                <c:pt idx="24">
                  <c:v>január</c:v>
                </c:pt>
                <c:pt idx="25">
                  <c:v>február</c:v>
                </c:pt>
                <c:pt idx="26">
                  <c:v>március</c:v>
                </c:pt>
                <c:pt idx="27">
                  <c:v>április</c:v>
                </c:pt>
                <c:pt idx="28">
                  <c:v>május</c:v>
                </c:pt>
                <c:pt idx="29">
                  <c:v>június</c:v>
                </c:pt>
                <c:pt idx="30">
                  <c:v>július</c:v>
                </c:pt>
                <c:pt idx="31">
                  <c:v>augusztus</c:v>
                </c:pt>
                <c:pt idx="32">
                  <c:v>szeptember</c:v>
                </c:pt>
                <c:pt idx="33">
                  <c:v>október</c:v>
                </c:pt>
                <c:pt idx="34">
                  <c:v>november</c:v>
                </c:pt>
                <c:pt idx="35">
                  <c:v>december</c:v>
                </c:pt>
                <c:pt idx="36">
                  <c:v>január</c:v>
                </c:pt>
                <c:pt idx="37">
                  <c:v>február</c:v>
                </c:pt>
                <c:pt idx="38">
                  <c:v>március</c:v>
                </c:pt>
                <c:pt idx="39">
                  <c:v>április</c:v>
                </c:pt>
                <c:pt idx="40">
                  <c:v>május</c:v>
                </c:pt>
                <c:pt idx="41">
                  <c:v>június</c:v>
                </c:pt>
                <c:pt idx="42">
                  <c:v>július</c:v>
                </c:pt>
                <c:pt idx="43">
                  <c:v>augusztus</c:v>
                </c:pt>
                <c:pt idx="44">
                  <c:v>szeptember</c:v>
                </c:pt>
                <c:pt idx="45">
                  <c:v>október</c:v>
                </c:pt>
                <c:pt idx="46">
                  <c:v>november</c:v>
                </c:pt>
                <c:pt idx="47">
                  <c:v>december</c:v>
                </c:pt>
                <c:pt idx="48">
                  <c:v>január</c:v>
                </c:pt>
                <c:pt idx="49">
                  <c:v>február</c:v>
                </c:pt>
                <c:pt idx="50">
                  <c:v>március</c:v>
                </c:pt>
                <c:pt idx="51">
                  <c:v>április</c:v>
                </c:pt>
                <c:pt idx="52">
                  <c:v>május</c:v>
                </c:pt>
                <c:pt idx="53">
                  <c:v>június</c:v>
                </c:pt>
                <c:pt idx="54">
                  <c:v>július</c:v>
                </c:pt>
                <c:pt idx="55">
                  <c:v>augusztus</c:v>
                </c:pt>
                <c:pt idx="56">
                  <c:v>szeptember</c:v>
                </c:pt>
                <c:pt idx="57">
                  <c:v>október</c:v>
                </c:pt>
                <c:pt idx="58">
                  <c:v>november</c:v>
                </c:pt>
                <c:pt idx="59">
                  <c:v>december</c:v>
                </c:pt>
                <c:pt idx="60">
                  <c:v>január</c:v>
                </c:pt>
                <c:pt idx="61">
                  <c:v>február</c:v>
                </c:pt>
                <c:pt idx="62">
                  <c:v>március</c:v>
                </c:pt>
                <c:pt idx="63">
                  <c:v>április</c:v>
                </c:pt>
                <c:pt idx="64">
                  <c:v>május</c:v>
                </c:pt>
                <c:pt idx="65">
                  <c:v>június</c:v>
                </c:pt>
                <c:pt idx="66">
                  <c:v>július</c:v>
                </c:pt>
                <c:pt idx="67">
                  <c:v>augusztus</c:v>
                </c:pt>
                <c:pt idx="68">
                  <c:v>szeptember</c:v>
                </c:pt>
                <c:pt idx="69">
                  <c:v>október</c:v>
                </c:pt>
                <c:pt idx="70">
                  <c:v>november</c:v>
                </c:pt>
                <c:pt idx="71">
                  <c:v>december</c:v>
                </c:pt>
                <c:pt idx="72">
                  <c:v>január</c:v>
                </c:pt>
                <c:pt idx="73">
                  <c:v>február</c:v>
                </c:pt>
                <c:pt idx="74">
                  <c:v>március</c:v>
                </c:pt>
                <c:pt idx="75">
                  <c:v>április</c:v>
                </c:pt>
                <c:pt idx="76">
                  <c:v>május</c:v>
                </c:pt>
                <c:pt idx="77">
                  <c:v>június</c:v>
                </c:pt>
                <c:pt idx="78">
                  <c:v>július</c:v>
                </c:pt>
                <c:pt idx="79">
                  <c:v>augusztus</c:v>
                </c:pt>
                <c:pt idx="80">
                  <c:v>szeptember</c:v>
                </c:pt>
                <c:pt idx="81">
                  <c:v>október</c:v>
                </c:pt>
                <c:pt idx="82">
                  <c:v>november</c:v>
                </c:pt>
                <c:pt idx="83">
                  <c:v>december</c:v>
                </c:pt>
                <c:pt idx="84">
                  <c:v>január</c:v>
                </c:pt>
                <c:pt idx="85">
                  <c:v>február</c:v>
                </c:pt>
                <c:pt idx="86">
                  <c:v>március</c:v>
                </c:pt>
                <c:pt idx="87">
                  <c:v>április</c:v>
                </c:pt>
                <c:pt idx="88">
                  <c:v>május</c:v>
                </c:pt>
                <c:pt idx="89">
                  <c:v>június</c:v>
                </c:pt>
                <c:pt idx="90">
                  <c:v>július</c:v>
                </c:pt>
                <c:pt idx="91">
                  <c:v>augusztus</c:v>
                </c:pt>
                <c:pt idx="92">
                  <c:v>szeptember</c:v>
                </c:pt>
                <c:pt idx="93">
                  <c:v>október</c:v>
                </c:pt>
                <c:pt idx="94">
                  <c:v>november</c:v>
                </c:pt>
                <c:pt idx="95">
                  <c:v>december</c:v>
                </c:pt>
                <c:pt idx="96">
                  <c:v>január</c:v>
                </c:pt>
                <c:pt idx="97">
                  <c:v>február</c:v>
                </c:pt>
                <c:pt idx="98">
                  <c:v>március</c:v>
                </c:pt>
                <c:pt idx="99">
                  <c:v>április</c:v>
                </c:pt>
                <c:pt idx="100">
                  <c:v>május</c:v>
                </c:pt>
                <c:pt idx="101">
                  <c:v>június</c:v>
                </c:pt>
                <c:pt idx="102">
                  <c:v>július</c:v>
                </c:pt>
                <c:pt idx="103">
                  <c:v>augusztus</c:v>
                </c:pt>
                <c:pt idx="104">
                  <c:v>szeptember</c:v>
                </c:pt>
                <c:pt idx="105">
                  <c:v>október</c:v>
                </c:pt>
                <c:pt idx="106">
                  <c:v>november</c:v>
                </c:pt>
                <c:pt idx="107">
                  <c:v>december</c:v>
                </c:pt>
                <c:pt idx="108">
                  <c:v>január</c:v>
                </c:pt>
                <c:pt idx="109">
                  <c:v>február</c:v>
                </c:pt>
                <c:pt idx="110">
                  <c:v>március</c:v>
                </c:pt>
                <c:pt idx="111">
                  <c:v>április</c:v>
                </c:pt>
                <c:pt idx="112">
                  <c:v>május</c:v>
                </c:pt>
                <c:pt idx="113">
                  <c:v>június</c:v>
                </c:pt>
                <c:pt idx="114">
                  <c:v>július</c:v>
                </c:pt>
                <c:pt idx="115">
                  <c:v>augusztus</c:v>
                </c:pt>
                <c:pt idx="116">
                  <c:v>szeptember</c:v>
                </c:pt>
                <c:pt idx="117">
                  <c:v>október</c:v>
                </c:pt>
                <c:pt idx="118">
                  <c:v>november</c:v>
                </c:pt>
                <c:pt idx="119">
                  <c:v>december</c:v>
                </c:pt>
                <c:pt idx="120">
                  <c:v>január</c:v>
                </c:pt>
                <c:pt idx="121">
                  <c:v>február</c:v>
                </c:pt>
                <c:pt idx="122">
                  <c:v>március</c:v>
                </c:pt>
                <c:pt idx="123">
                  <c:v>április</c:v>
                </c:pt>
                <c:pt idx="124">
                  <c:v>május</c:v>
                </c:pt>
                <c:pt idx="125">
                  <c:v>június</c:v>
                </c:pt>
                <c:pt idx="126">
                  <c:v>július</c:v>
                </c:pt>
                <c:pt idx="127">
                  <c:v>augusztus</c:v>
                </c:pt>
                <c:pt idx="128">
                  <c:v>szeptember</c:v>
                </c:pt>
                <c:pt idx="129">
                  <c:v>október</c:v>
                </c:pt>
                <c:pt idx="130">
                  <c:v>november</c:v>
                </c:pt>
                <c:pt idx="131">
                  <c:v>december</c:v>
                </c:pt>
                <c:pt idx="132">
                  <c:v>január</c:v>
                </c:pt>
                <c:pt idx="133">
                  <c:v>február</c:v>
                </c:pt>
                <c:pt idx="134">
                  <c:v>március</c:v>
                </c:pt>
                <c:pt idx="135">
                  <c:v>április</c:v>
                </c:pt>
                <c:pt idx="136">
                  <c:v>május</c:v>
                </c:pt>
                <c:pt idx="137">
                  <c:v>június</c:v>
                </c:pt>
                <c:pt idx="138">
                  <c:v>július</c:v>
                </c:pt>
                <c:pt idx="139">
                  <c:v>augusztus</c:v>
                </c:pt>
                <c:pt idx="140">
                  <c:v>szeptember</c:v>
                </c:pt>
                <c:pt idx="141">
                  <c:v>október</c:v>
                </c:pt>
                <c:pt idx="142">
                  <c:v>november</c:v>
                </c:pt>
                <c:pt idx="143">
                  <c:v>december</c:v>
                </c:pt>
                <c:pt idx="144">
                  <c:v>január</c:v>
                </c:pt>
                <c:pt idx="145">
                  <c:v>február</c:v>
                </c:pt>
                <c:pt idx="146">
                  <c:v>március</c:v>
                </c:pt>
                <c:pt idx="147">
                  <c:v>április</c:v>
                </c:pt>
                <c:pt idx="148">
                  <c:v>május</c:v>
                </c:pt>
                <c:pt idx="149">
                  <c:v>június</c:v>
                </c:pt>
                <c:pt idx="150">
                  <c:v>július</c:v>
                </c:pt>
                <c:pt idx="151">
                  <c:v>augusztus</c:v>
                </c:pt>
                <c:pt idx="152">
                  <c:v>szeptember</c:v>
                </c:pt>
                <c:pt idx="153">
                  <c:v>október</c:v>
                </c:pt>
                <c:pt idx="154">
                  <c:v>november</c:v>
                </c:pt>
                <c:pt idx="155">
                  <c:v>december</c:v>
                </c:pt>
                <c:pt idx="156">
                  <c:v>január</c:v>
                </c:pt>
                <c:pt idx="157">
                  <c:v>február</c:v>
                </c:pt>
                <c:pt idx="158">
                  <c:v>március</c:v>
                </c:pt>
                <c:pt idx="159">
                  <c:v>április</c:v>
                </c:pt>
                <c:pt idx="160">
                  <c:v>május</c:v>
                </c:pt>
                <c:pt idx="161">
                  <c:v>június</c:v>
                </c:pt>
                <c:pt idx="162">
                  <c:v>július</c:v>
                </c:pt>
                <c:pt idx="163">
                  <c:v>augusztus</c:v>
                </c:pt>
                <c:pt idx="164">
                  <c:v>szeptember</c:v>
                </c:pt>
                <c:pt idx="165">
                  <c:v>október</c:v>
                </c:pt>
                <c:pt idx="166">
                  <c:v>november</c:v>
                </c:pt>
                <c:pt idx="167">
                  <c:v>december</c:v>
                </c:pt>
                <c:pt idx="168">
                  <c:v>január</c:v>
                </c:pt>
                <c:pt idx="169">
                  <c:v>február</c:v>
                </c:pt>
                <c:pt idx="170">
                  <c:v>március</c:v>
                </c:pt>
                <c:pt idx="171">
                  <c:v>április</c:v>
                </c:pt>
                <c:pt idx="172">
                  <c:v>május</c:v>
                </c:pt>
                <c:pt idx="173">
                  <c:v>június</c:v>
                </c:pt>
                <c:pt idx="174">
                  <c:v>július</c:v>
                </c:pt>
                <c:pt idx="175">
                  <c:v>augusztus</c:v>
                </c:pt>
                <c:pt idx="176">
                  <c:v>szeptember</c:v>
                </c:pt>
                <c:pt idx="177">
                  <c:v>október</c:v>
                </c:pt>
                <c:pt idx="178">
                  <c:v>november</c:v>
                </c:pt>
                <c:pt idx="179">
                  <c:v>december</c:v>
                </c:pt>
                <c:pt idx="180">
                  <c:v>január</c:v>
                </c:pt>
                <c:pt idx="181">
                  <c:v>február</c:v>
                </c:pt>
                <c:pt idx="182">
                  <c:v>március</c:v>
                </c:pt>
                <c:pt idx="183">
                  <c:v>április</c:v>
                </c:pt>
                <c:pt idx="184">
                  <c:v>május</c:v>
                </c:pt>
                <c:pt idx="185">
                  <c:v>június</c:v>
                </c:pt>
                <c:pt idx="186">
                  <c:v>július</c:v>
                </c:pt>
                <c:pt idx="187">
                  <c:v>augusztus</c:v>
                </c:pt>
                <c:pt idx="188">
                  <c:v>szeptember</c:v>
                </c:pt>
                <c:pt idx="189">
                  <c:v>október</c:v>
                </c:pt>
                <c:pt idx="190">
                  <c:v>november</c:v>
                </c:pt>
                <c:pt idx="191">
                  <c:v>december</c:v>
                </c:pt>
                <c:pt idx="192">
                  <c:v>január</c:v>
                </c:pt>
                <c:pt idx="193">
                  <c:v>február</c:v>
                </c:pt>
                <c:pt idx="194">
                  <c:v>március</c:v>
                </c:pt>
                <c:pt idx="195">
                  <c:v>április</c:v>
                </c:pt>
                <c:pt idx="196">
                  <c:v>május</c:v>
                </c:pt>
                <c:pt idx="197">
                  <c:v>június</c:v>
                </c:pt>
                <c:pt idx="198">
                  <c:v>július</c:v>
                </c:pt>
                <c:pt idx="199">
                  <c:v>augusztus</c:v>
                </c:pt>
                <c:pt idx="200">
                  <c:v>szeptember</c:v>
                </c:pt>
                <c:pt idx="201">
                  <c:v>október</c:v>
                </c:pt>
                <c:pt idx="202">
                  <c:v>november</c:v>
                </c:pt>
                <c:pt idx="203">
                  <c:v>december</c:v>
                </c:pt>
                <c:pt idx="204">
                  <c:v>január</c:v>
                </c:pt>
                <c:pt idx="205">
                  <c:v>február</c:v>
                </c:pt>
                <c:pt idx="206">
                  <c:v>március</c:v>
                </c:pt>
                <c:pt idx="207">
                  <c:v>április</c:v>
                </c:pt>
                <c:pt idx="208">
                  <c:v>május</c:v>
                </c:pt>
                <c:pt idx="209">
                  <c:v>június</c:v>
                </c:pt>
                <c:pt idx="210">
                  <c:v>július</c:v>
                </c:pt>
                <c:pt idx="211">
                  <c:v>augusztus</c:v>
                </c:pt>
                <c:pt idx="212">
                  <c:v>szeptember</c:v>
                </c:pt>
                <c:pt idx="213">
                  <c:v>október</c:v>
                </c:pt>
                <c:pt idx="214">
                  <c:v>november</c:v>
                </c:pt>
                <c:pt idx="215">
                  <c:v>december</c:v>
                </c:pt>
                <c:pt idx="216">
                  <c:v>január</c:v>
                </c:pt>
                <c:pt idx="217">
                  <c:v>február</c:v>
                </c:pt>
                <c:pt idx="218">
                  <c:v>március</c:v>
                </c:pt>
                <c:pt idx="219">
                  <c:v>április</c:v>
                </c:pt>
                <c:pt idx="220">
                  <c:v>május</c:v>
                </c:pt>
                <c:pt idx="221">
                  <c:v>június</c:v>
                </c:pt>
                <c:pt idx="222">
                  <c:v>július</c:v>
                </c:pt>
                <c:pt idx="223">
                  <c:v>augusztus</c:v>
                </c:pt>
                <c:pt idx="224">
                  <c:v>szeptember</c:v>
                </c:pt>
                <c:pt idx="225">
                  <c:v>október</c:v>
                </c:pt>
                <c:pt idx="226">
                  <c:v>november</c:v>
                </c:pt>
                <c:pt idx="227">
                  <c:v>december</c:v>
                </c:pt>
                <c:pt idx="228">
                  <c:v>január</c:v>
                </c:pt>
                <c:pt idx="229">
                  <c:v>február</c:v>
                </c:pt>
                <c:pt idx="230">
                  <c:v>március</c:v>
                </c:pt>
                <c:pt idx="231">
                  <c:v>április</c:v>
                </c:pt>
                <c:pt idx="232">
                  <c:v>május</c:v>
                </c:pt>
                <c:pt idx="233">
                  <c:v>június</c:v>
                </c:pt>
                <c:pt idx="234">
                  <c:v>július</c:v>
                </c:pt>
                <c:pt idx="235">
                  <c:v>augusztus</c:v>
                </c:pt>
                <c:pt idx="236">
                  <c:v>szeptember</c:v>
                </c:pt>
                <c:pt idx="237">
                  <c:v>október</c:v>
                </c:pt>
                <c:pt idx="238">
                  <c:v>november</c:v>
                </c:pt>
                <c:pt idx="239">
                  <c:v>december</c:v>
                </c:pt>
                <c:pt idx="240">
                  <c:v>január</c:v>
                </c:pt>
                <c:pt idx="241">
                  <c:v>február</c:v>
                </c:pt>
                <c:pt idx="242">
                  <c:v>március</c:v>
                </c:pt>
                <c:pt idx="243">
                  <c:v>április</c:v>
                </c:pt>
                <c:pt idx="244">
                  <c:v>május</c:v>
                </c:pt>
                <c:pt idx="245">
                  <c:v>június</c:v>
                </c:pt>
                <c:pt idx="246">
                  <c:v>július</c:v>
                </c:pt>
                <c:pt idx="247">
                  <c:v>augusztus</c:v>
                </c:pt>
                <c:pt idx="248">
                  <c:v>szeptember</c:v>
                </c:pt>
                <c:pt idx="249">
                  <c:v>október</c:v>
                </c:pt>
                <c:pt idx="250">
                  <c:v>november</c:v>
                </c:pt>
                <c:pt idx="251">
                  <c:v>december</c:v>
                </c:pt>
              </c:strCache>
            </c:strRef>
          </c:cat>
          <c:val>
            <c:numRef>
              <c:f>Sheet1!$C$11:$IT$11</c:f>
              <c:numCache>
                <c:formatCode>_("Ft"* #,##0_);_("Ft"* \(#,##0\);_("Ft"* "-"_);_(@_)</c:formatCode>
                <c:ptCount val="252"/>
                <c:pt idx="0">
                  <c:v>24150</c:v>
                </c:pt>
                <c:pt idx="1">
                  <c:v>24150</c:v>
                </c:pt>
                <c:pt idx="2">
                  <c:v>24150</c:v>
                </c:pt>
                <c:pt idx="3">
                  <c:v>24150</c:v>
                </c:pt>
                <c:pt idx="4">
                  <c:v>24150</c:v>
                </c:pt>
                <c:pt idx="5">
                  <c:v>24150</c:v>
                </c:pt>
                <c:pt idx="6">
                  <c:v>24150</c:v>
                </c:pt>
                <c:pt idx="7">
                  <c:v>24150</c:v>
                </c:pt>
                <c:pt idx="8">
                  <c:v>24150</c:v>
                </c:pt>
                <c:pt idx="9">
                  <c:v>24150</c:v>
                </c:pt>
                <c:pt idx="10">
                  <c:v>24150</c:v>
                </c:pt>
                <c:pt idx="11">
                  <c:v>24150</c:v>
                </c:pt>
                <c:pt idx="12">
                  <c:v>24150</c:v>
                </c:pt>
                <c:pt idx="13">
                  <c:v>24150</c:v>
                </c:pt>
                <c:pt idx="14">
                  <c:v>24150</c:v>
                </c:pt>
                <c:pt idx="15">
                  <c:v>24150</c:v>
                </c:pt>
                <c:pt idx="16">
                  <c:v>24150</c:v>
                </c:pt>
                <c:pt idx="17">
                  <c:v>24150</c:v>
                </c:pt>
                <c:pt idx="18">
                  <c:v>24150</c:v>
                </c:pt>
                <c:pt idx="19">
                  <c:v>24150</c:v>
                </c:pt>
                <c:pt idx="20">
                  <c:v>24150</c:v>
                </c:pt>
                <c:pt idx="21">
                  <c:v>24150</c:v>
                </c:pt>
                <c:pt idx="22">
                  <c:v>24150</c:v>
                </c:pt>
                <c:pt idx="23">
                  <c:v>24150</c:v>
                </c:pt>
                <c:pt idx="24">
                  <c:v>24150</c:v>
                </c:pt>
                <c:pt idx="25">
                  <c:v>24150</c:v>
                </c:pt>
                <c:pt idx="26">
                  <c:v>24150</c:v>
                </c:pt>
                <c:pt idx="27">
                  <c:v>24150</c:v>
                </c:pt>
                <c:pt idx="28">
                  <c:v>24150</c:v>
                </c:pt>
                <c:pt idx="29">
                  <c:v>24150</c:v>
                </c:pt>
                <c:pt idx="30">
                  <c:v>24150</c:v>
                </c:pt>
                <c:pt idx="31">
                  <c:v>24150</c:v>
                </c:pt>
                <c:pt idx="32">
                  <c:v>24150</c:v>
                </c:pt>
                <c:pt idx="33">
                  <c:v>24150</c:v>
                </c:pt>
                <c:pt idx="34">
                  <c:v>24150</c:v>
                </c:pt>
                <c:pt idx="35">
                  <c:v>24150</c:v>
                </c:pt>
                <c:pt idx="36">
                  <c:v>24150</c:v>
                </c:pt>
                <c:pt idx="37">
                  <c:v>24150</c:v>
                </c:pt>
                <c:pt idx="38">
                  <c:v>24150</c:v>
                </c:pt>
                <c:pt idx="39">
                  <c:v>24150</c:v>
                </c:pt>
                <c:pt idx="40">
                  <c:v>24150</c:v>
                </c:pt>
                <c:pt idx="41">
                  <c:v>24150</c:v>
                </c:pt>
                <c:pt idx="42">
                  <c:v>24150</c:v>
                </c:pt>
                <c:pt idx="43">
                  <c:v>24150</c:v>
                </c:pt>
                <c:pt idx="44">
                  <c:v>24150</c:v>
                </c:pt>
                <c:pt idx="45">
                  <c:v>24150</c:v>
                </c:pt>
                <c:pt idx="46">
                  <c:v>24150</c:v>
                </c:pt>
                <c:pt idx="47">
                  <c:v>24150</c:v>
                </c:pt>
                <c:pt idx="48">
                  <c:v>24150</c:v>
                </c:pt>
                <c:pt idx="49">
                  <c:v>24150</c:v>
                </c:pt>
                <c:pt idx="50">
                  <c:v>24150</c:v>
                </c:pt>
                <c:pt idx="51">
                  <c:v>24150</c:v>
                </c:pt>
                <c:pt idx="52">
                  <c:v>24150</c:v>
                </c:pt>
                <c:pt idx="53">
                  <c:v>24150</c:v>
                </c:pt>
                <c:pt idx="54">
                  <c:v>24150</c:v>
                </c:pt>
                <c:pt idx="55">
                  <c:v>24150</c:v>
                </c:pt>
                <c:pt idx="56">
                  <c:v>24150</c:v>
                </c:pt>
                <c:pt idx="57">
                  <c:v>24150</c:v>
                </c:pt>
                <c:pt idx="58">
                  <c:v>24150</c:v>
                </c:pt>
                <c:pt idx="59">
                  <c:v>24150</c:v>
                </c:pt>
                <c:pt idx="60">
                  <c:v>24150</c:v>
                </c:pt>
                <c:pt idx="61">
                  <c:v>24150</c:v>
                </c:pt>
                <c:pt idx="62">
                  <c:v>24150</c:v>
                </c:pt>
                <c:pt idx="63">
                  <c:v>24150</c:v>
                </c:pt>
                <c:pt idx="64">
                  <c:v>24150</c:v>
                </c:pt>
                <c:pt idx="65">
                  <c:v>24150</c:v>
                </c:pt>
                <c:pt idx="66">
                  <c:v>24150</c:v>
                </c:pt>
                <c:pt idx="67">
                  <c:v>24150</c:v>
                </c:pt>
                <c:pt idx="68">
                  <c:v>24150</c:v>
                </c:pt>
                <c:pt idx="69">
                  <c:v>24150</c:v>
                </c:pt>
                <c:pt idx="70">
                  <c:v>24150</c:v>
                </c:pt>
                <c:pt idx="71">
                  <c:v>24150</c:v>
                </c:pt>
                <c:pt idx="72">
                  <c:v>24150</c:v>
                </c:pt>
                <c:pt idx="73">
                  <c:v>24150</c:v>
                </c:pt>
                <c:pt idx="74">
                  <c:v>24150</c:v>
                </c:pt>
                <c:pt idx="75">
                  <c:v>24150</c:v>
                </c:pt>
                <c:pt idx="76">
                  <c:v>24150</c:v>
                </c:pt>
                <c:pt idx="77">
                  <c:v>24150</c:v>
                </c:pt>
                <c:pt idx="78">
                  <c:v>24150</c:v>
                </c:pt>
                <c:pt idx="79">
                  <c:v>24150</c:v>
                </c:pt>
                <c:pt idx="80">
                  <c:v>24150</c:v>
                </c:pt>
                <c:pt idx="81">
                  <c:v>24150</c:v>
                </c:pt>
                <c:pt idx="82">
                  <c:v>24150</c:v>
                </c:pt>
                <c:pt idx="83">
                  <c:v>24150</c:v>
                </c:pt>
                <c:pt idx="84">
                  <c:v>24150</c:v>
                </c:pt>
                <c:pt idx="85">
                  <c:v>24150</c:v>
                </c:pt>
                <c:pt idx="86">
                  <c:v>24150</c:v>
                </c:pt>
                <c:pt idx="87">
                  <c:v>24150</c:v>
                </c:pt>
                <c:pt idx="88">
                  <c:v>24150</c:v>
                </c:pt>
                <c:pt idx="89">
                  <c:v>24150</c:v>
                </c:pt>
                <c:pt idx="90">
                  <c:v>24150</c:v>
                </c:pt>
                <c:pt idx="91">
                  <c:v>24150</c:v>
                </c:pt>
                <c:pt idx="92">
                  <c:v>24150</c:v>
                </c:pt>
                <c:pt idx="93">
                  <c:v>24150</c:v>
                </c:pt>
                <c:pt idx="94">
                  <c:v>24150</c:v>
                </c:pt>
                <c:pt idx="95">
                  <c:v>24150</c:v>
                </c:pt>
                <c:pt idx="96">
                  <c:v>24150</c:v>
                </c:pt>
                <c:pt idx="97">
                  <c:v>24150</c:v>
                </c:pt>
                <c:pt idx="98">
                  <c:v>24150</c:v>
                </c:pt>
                <c:pt idx="99">
                  <c:v>24150</c:v>
                </c:pt>
                <c:pt idx="100">
                  <c:v>24150</c:v>
                </c:pt>
                <c:pt idx="101">
                  <c:v>24150</c:v>
                </c:pt>
                <c:pt idx="102">
                  <c:v>24150</c:v>
                </c:pt>
                <c:pt idx="103">
                  <c:v>24150</c:v>
                </c:pt>
                <c:pt idx="104">
                  <c:v>24150</c:v>
                </c:pt>
                <c:pt idx="105">
                  <c:v>24150</c:v>
                </c:pt>
                <c:pt idx="106">
                  <c:v>24150</c:v>
                </c:pt>
                <c:pt idx="107">
                  <c:v>24150</c:v>
                </c:pt>
                <c:pt idx="108">
                  <c:v>24150</c:v>
                </c:pt>
                <c:pt idx="109">
                  <c:v>24150</c:v>
                </c:pt>
                <c:pt idx="110">
                  <c:v>24150</c:v>
                </c:pt>
                <c:pt idx="111">
                  <c:v>24150</c:v>
                </c:pt>
                <c:pt idx="112">
                  <c:v>24150</c:v>
                </c:pt>
                <c:pt idx="113">
                  <c:v>24150</c:v>
                </c:pt>
                <c:pt idx="114">
                  <c:v>24150</c:v>
                </c:pt>
                <c:pt idx="115">
                  <c:v>24150</c:v>
                </c:pt>
                <c:pt idx="116">
                  <c:v>24150</c:v>
                </c:pt>
                <c:pt idx="117">
                  <c:v>24150</c:v>
                </c:pt>
                <c:pt idx="118">
                  <c:v>24150</c:v>
                </c:pt>
                <c:pt idx="119">
                  <c:v>24150</c:v>
                </c:pt>
                <c:pt idx="120">
                  <c:v>24150</c:v>
                </c:pt>
                <c:pt idx="121">
                  <c:v>24150</c:v>
                </c:pt>
                <c:pt idx="122">
                  <c:v>24150</c:v>
                </c:pt>
                <c:pt idx="123">
                  <c:v>24150</c:v>
                </c:pt>
                <c:pt idx="124">
                  <c:v>24150</c:v>
                </c:pt>
                <c:pt idx="125">
                  <c:v>24150</c:v>
                </c:pt>
                <c:pt idx="126">
                  <c:v>24150</c:v>
                </c:pt>
                <c:pt idx="127">
                  <c:v>24150</c:v>
                </c:pt>
                <c:pt idx="128">
                  <c:v>24150</c:v>
                </c:pt>
                <c:pt idx="129">
                  <c:v>24150</c:v>
                </c:pt>
                <c:pt idx="130">
                  <c:v>24150</c:v>
                </c:pt>
                <c:pt idx="131">
                  <c:v>24150</c:v>
                </c:pt>
                <c:pt idx="132">
                  <c:v>24150</c:v>
                </c:pt>
                <c:pt idx="133">
                  <c:v>24150</c:v>
                </c:pt>
                <c:pt idx="134">
                  <c:v>24150</c:v>
                </c:pt>
                <c:pt idx="135">
                  <c:v>24150</c:v>
                </c:pt>
                <c:pt idx="136">
                  <c:v>24150</c:v>
                </c:pt>
                <c:pt idx="137">
                  <c:v>24150</c:v>
                </c:pt>
                <c:pt idx="138">
                  <c:v>24150</c:v>
                </c:pt>
                <c:pt idx="139">
                  <c:v>24150</c:v>
                </c:pt>
                <c:pt idx="140">
                  <c:v>24150</c:v>
                </c:pt>
                <c:pt idx="141">
                  <c:v>24150</c:v>
                </c:pt>
                <c:pt idx="142">
                  <c:v>24150</c:v>
                </c:pt>
                <c:pt idx="143">
                  <c:v>24150</c:v>
                </c:pt>
                <c:pt idx="144">
                  <c:v>24150</c:v>
                </c:pt>
                <c:pt idx="145">
                  <c:v>24150</c:v>
                </c:pt>
                <c:pt idx="146">
                  <c:v>24150</c:v>
                </c:pt>
                <c:pt idx="147">
                  <c:v>24150</c:v>
                </c:pt>
                <c:pt idx="148">
                  <c:v>24150</c:v>
                </c:pt>
                <c:pt idx="149">
                  <c:v>24150</c:v>
                </c:pt>
                <c:pt idx="150">
                  <c:v>24150</c:v>
                </c:pt>
                <c:pt idx="151">
                  <c:v>24150</c:v>
                </c:pt>
                <c:pt idx="152">
                  <c:v>24150</c:v>
                </c:pt>
                <c:pt idx="153">
                  <c:v>24150</c:v>
                </c:pt>
                <c:pt idx="154">
                  <c:v>24150</c:v>
                </c:pt>
                <c:pt idx="155">
                  <c:v>24150</c:v>
                </c:pt>
                <c:pt idx="156">
                  <c:v>24150</c:v>
                </c:pt>
                <c:pt idx="157">
                  <c:v>24150</c:v>
                </c:pt>
                <c:pt idx="158">
                  <c:v>24150</c:v>
                </c:pt>
                <c:pt idx="159">
                  <c:v>24150</c:v>
                </c:pt>
                <c:pt idx="160">
                  <c:v>24150</c:v>
                </c:pt>
                <c:pt idx="161">
                  <c:v>24150</c:v>
                </c:pt>
                <c:pt idx="162">
                  <c:v>24150</c:v>
                </c:pt>
                <c:pt idx="163">
                  <c:v>24150</c:v>
                </c:pt>
                <c:pt idx="164">
                  <c:v>24150</c:v>
                </c:pt>
                <c:pt idx="165">
                  <c:v>24150</c:v>
                </c:pt>
                <c:pt idx="166">
                  <c:v>24150</c:v>
                </c:pt>
                <c:pt idx="167">
                  <c:v>24150</c:v>
                </c:pt>
                <c:pt idx="168">
                  <c:v>24150</c:v>
                </c:pt>
                <c:pt idx="169">
                  <c:v>24150</c:v>
                </c:pt>
                <c:pt idx="170">
                  <c:v>24150</c:v>
                </c:pt>
                <c:pt idx="171">
                  <c:v>24150</c:v>
                </c:pt>
                <c:pt idx="172">
                  <c:v>24150</c:v>
                </c:pt>
                <c:pt idx="173">
                  <c:v>24150</c:v>
                </c:pt>
                <c:pt idx="174">
                  <c:v>24150</c:v>
                </c:pt>
                <c:pt idx="175">
                  <c:v>24150</c:v>
                </c:pt>
                <c:pt idx="176">
                  <c:v>24150</c:v>
                </c:pt>
                <c:pt idx="177">
                  <c:v>24150</c:v>
                </c:pt>
                <c:pt idx="178">
                  <c:v>24150</c:v>
                </c:pt>
                <c:pt idx="179">
                  <c:v>24150</c:v>
                </c:pt>
                <c:pt idx="180">
                  <c:v>24150</c:v>
                </c:pt>
                <c:pt idx="181">
                  <c:v>24150</c:v>
                </c:pt>
                <c:pt idx="182">
                  <c:v>24150</c:v>
                </c:pt>
                <c:pt idx="183">
                  <c:v>24150</c:v>
                </c:pt>
                <c:pt idx="184">
                  <c:v>24150</c:v>
                </c:pt>
                <c:pt idx="185">
                  <c:v>24150</c:v>
                </c:pt>
                <c:pt idx="186">
                  <c:v>24150</c:v>
                </c:pt>
                <c:pt idx="187">
                  <c:v>24150</c:v>
                </c:pt>
                <c:pt idx="188">
                  <c:v>24150</c:v>
                </c:pt>
                <c:pt idx="189">
                  <c:v>24150</c:v>
                </c:pt>
                <c:pt idx="190">
                  <c:v>24150</c:v>
                </c:pt>
                <c:pt idx="191">
                  <c:v>24150</c:v>
                </c:pt>
                <c:pt idx="192">
                  <c:v>24150</c:v>
                </c:pt>
                <c:pt idx="193">
                  <c:v>24150</c:v>
                </c:pt>
                <c:pt idx="194">
                  <c:v>24150</c:v>
                </c:pt>
                <c:pt idx="195">
                  <c:v>24150</c:v>
                </c:pt>
                <c:pt idx="196">
                  <c:v>24150</c:v>
                </c:pt>
                <c:pt idx="197">
                  <c:v>24150</c:v>
                </c:pt>
                <c:pt idx="198">
                  <c:v>24150</c:v>
                </c:pt>
                <c:pt idx="199">
                  <c:v>24150</c:v>
                </c:pt>
                <c:pt idx="200">
                  <c:v>24150</c:v>
                </c:pt>
                <c:pt idx="201">
                  <c:v>24150</c:v>
                </c:pt>
                <c:pt idx="202">
                  <c:v>24150</c:v>
                </c:pt>
                <c:pt idx="203">
                  <c:v>24150</c:v>
                </c:pt>
                <c:pt idx="204">
                  <c:v>24150</c:v>
                </c:pt>
                <c:pt idx="205">
                  <c:v>24150</c:v>
                </c:pt>
                <c:pt idx="206">
                  <c:v>24150</c:v>
                </c:pt>
                <c:pt idx="207">
                  <c:v>24150</c:v>
                </c:pt>
                <c:pt idx="208">
                  <c:v>24150</c:v>
                </c:pt>
                <c:pt idx="209">
                  <c:v>24150</c:v>
                </c:pt>
                <c:pt idx="210">
                  <c:v>24150</c:v>
                </c:pt>
                <c:pt idx="211">
                  <c:v>24150</c:v>
                </c:pt>
                <c:pt idx="212">
                  <c:v>24150</c:v>
                </c:pt>
                <c:pt idx="213">
                  <c:v>24150</c:v>
                </c:pt>
                <c:pt idx="214">
                  <c:v>24150</c:v>
                </c:pt>
                <c:pt idx="215">
                  <c:v>24150</c:v>
                </c:pt>
                <c:pt idx="216">
                  <c:v>24150</c:v>
                </c:pt>
                <c:pt idx="217">
                  <c:v>24150</c:v>
                </c:pt>
                <c:pt idx="218">
                  <c:v>24150</c:v>
                </c:pt>
                <c:pt idx="219">
                  <c:v>24150</c:v>
                </c:pt>
                <c:pt idx="220">
                  <c:v>24150</c:v>
                </c:pt>
                <c:pt idx="221">
                  <c:v>24150</c:v>
                </c:pt>
                <c:pt idx="222">
                  <c:v>24150</c:v>
                </c:pt>
                <c:pt idx="223">
                  <c:v>24150</c:v>
                </c:pt>
                <c:pt idx="224">
                  <c:v>24150</c:v>
                </c:pt>
                <c:pt idx="225">
                  <c:v>24150</c:v>
                </c:pt>
                <c:pt idx="226">
                  <c:v>24150</c:v>
                </c:pt>
                <c:pt idx="227">
                  <c:v>24150</c:v>
                </c:pt>
                <c:pt idx="228">
                  <c:v>24150</c:v>
                </c:pt>
                <c:pt idx="229">
                  <c:v>24150</c:v>
                </c:pt>
                <c:pt idx="230">
                  <c:v>24150</c:v>
                </c:pt>
                <c:pt idx="231">
                  <c:v>24150</c:v>
                </c:pt>
                <c:pt idx="232">
                  <c:v>24150</c:v>
                </c:pt>
                <c:pt idx="233">
                  <c:v>24150</c:v>
                </c:pt>
                <c:pt idx="234">
                  <c:v>24150</c:v>
                </c:pt>
                <c:pt idx="235">
                  <c:v>24150</c:v>
                </c:pt>
                <c:pt idx="236">
                  <c:v>24150</c:v>
                </c:pt>
                <c:pt idx="237">
                  <c:v>24150</c:v>
                </c:pt>
                <c:pt idx="238">
                  <c:v>24150</c:v>
                </c:pt>
                <c:pt idx="239">
                  <c:v>24150</c:v>
                </c:pt>
                <c:pt idx="240">
                  <c:v>24150</c:v>
                </c:pt>
                <c:pt idx="241">
                  <c:v>24150</c:v>
                </c:pt>
                <c:pt idx="242">
                  <c:v>24150</c:v>
                </c:pt>
                <c:pt idx="243">
                  <c:v>24150</c:v>
                </c:pt>
                <c:pt idx="244">
                  <c:v>24150</c:v>
                </c:pt>
                <c:pt idx="245">
                  <c:v>24150</c:v>
                </c:pt>
                <c:pt idx="246">
                  <c:v>24150</c:v>
                </c:pt>
                <c:pt idx="247">
                  <c:v>24150</c:v>
                </c:pt>
                <c:pt idx="248">
                  <c:v>24150</c:v>
                </c:pt>
                <c:pt idx="249">
                  <c:v>24150</c:v>
                </c:pt>
                <c:pt idx="250">
                  <c:v>24150</c:v>
                </c:pt>
                <c:pt idx="251">
                  <c:v>24150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B08-475A-8EC9-1ADFAD22A5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85727944"/>
        <c:axId val="285730296"/>
      </c:lineChart>
      <c:catAx>
        <c:axId val="285727944"/>
        <c:scaling>
          <c:orientation val="minMax"/>
        </c:scaling>
        <c:delete val="0"/>
        <c:axPos val="b"/>
        <c:numFmt formatCode="#,##0.00\ &quot;Ft&quot;" sourceLinked="0"/>
        <c:majorTickMark val="none"/>
        <c:minorTickMark val="none"/>
        <c:tickLblPos val="nextTo"/>
        <c:spPr>
          <a:noFill/>
          <a:ln w="9525" cap="flat" cmpd="sng" algn="ctr">
            <a:solidFill>
              <a:srgbClr val="AAC1B7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pPr>
            <a:endParaRPr lang="hu-HU"/>
          </a:p>
        </c:txPr>
        <c:crossAx val="285730296"/>
        <c:crosses val="autoZero"/>
        <c:auto val="1"/>
        <c:lblAlgn val="ctr"/>
        <c:lblOffset val="100"/>
        <c:noMultiLvlLbl val="0"/>
      </c:catAx>
      <c:valAx>
        <c:axId val="285730296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_(&quot;Ft&quot;* #,##0_);_(&quot;Ft&quot;* \(#,##0\);_(&quot;Ft&quot;* &quot;-&quot;_);_(@_)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pPr>
            <a:endParaRPr lang="hu-HU"/>
          </a:p>
        </c:txPr>
        <c:crossAx val="2857279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3"/>
              </a:solidFill>
              <a:latin typeface="+mn-lt"/>
              <a:ea typeface="+mn-ea"/>
              <a:cs typeface="+mn-cs"/>
            </a:defRPr>
          </a:pPr>
          <a:endParaRPr lang="hu-H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hu-HU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hu-H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Sheet1!$B$10</c:f>
              <c:strCache>
                <c:ptCount val="1"/>
                <c:pt idx="0">
                  <c:v>Összes fizetendő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Sheet1!$C$9:$IT$9</c:f>
              <c:strCache>
                <c:ptCount val="252"/>
                <c:pt idx="0">
                  <c:v>Január</c:v>
                </c:pt>
                <c:pt idx="1">
                  <c:v>Február</c:v>
                </c:pt>
                <c:pt idx="2">
                  <c:v>Március</c:v>
                </c:pt>
                <c:pt idx="3">
                  <c:v>Április</c:v>
                </c:pt>
                <c:pt idx="4">
                  <c:v>Május</c:v>
                </c:pt>
                <c:pt idx="5">
                  <c:v>Június</c:v>
                </c:pt>
                <c:pt idx="6">
                  <c:v>Július</c:v>
                </c:pt>
                <c:pt idx="7">
                  <c:v>Augusztus</c:v>
                </c:pt>
                <c:pt idx="8">
                  <c:v>Szeptember</c:v>
                </c:pt>
                <c:pt idx="9">
                  <c:v>Október</c:v>
                </c:pt>
                <c:pt idx="10">
                  <c:v>November</c:v>
                </c:pt>
                <c:pt idx="11">
                  <c:v>December</c:v>
                </c:pt>
                <c:pt idx="12">
                  <c:v>január</c:v>
                </c:pt>
                <c:pt idx="13">
                  <c:v>február</c:v>
                </c:pt>
                <c:pt idx="14">
                  <c:v>március</c:v>
                </c:pt>
                <c:pt idx="15">
                  <c:v>április</c:v>
                </c:pt>
                <c:pt idx="16">
                  <c:v>május</c:v>
                </c:pt>
                <c:pt idx="17">
                  <c:v>június</c:v>
                </c:pt>
                <c:pt idx="18">
                  <c:v>július</c:v>
                </c:pt>
                <c:pt idx="19">
                  <c:v>augusztus</c:v>
                </c:pt>
                <c:pt idx="20">
                  <c:v>szeptember</c:v>
                </c:pt>
                <c:pt idx="21">
                  <c:v>október</c:v>
                </c:pt>
                <c:pt idx="22">
                  <c:v>november</c:v>
                </c:pt>
                <c:pt idx="23">
                  <c:v>december</c:v>
                </c:pt>
                <c:pt idx="24">
                  <c:v>január</c:v>
                </c:pt>
                <c:pt idx="25">
                  <c:v>február</c:v>
                </c:pt>
                <c:pt idx="26">
                  <c:v>március</c:v>
                </c:pt>
                <c:pt idx="27">
                  <c:v>április</c:v>
                </c:pt>
                <c:pt idx="28">
                  <c:v>május</c:v>
                </c:pt>
                <c:pt idx="29">
                  <c:v>június</c:v>
                </c:pt>
                <c:pt idx="30">
                  <c:v>július</c:v>
                </c:pt>
                <c:pt idx="31">
                  <c:v>augusztus</c:v>
                </c:pt>
                <c:pt idx="32">
                  <c:v>szeptember</c:v>
                </c:pt>
                <c:pt idx="33">
                  <c:v>október</c:v>
                </c:pt>
                <c:pt idx="34">
                  <c:v>november</c:v>
                </c:pt>
                <c:pt idx="35">
                  <c:v>december</c:v>
                </c:pt>
                <c:pt idx="36">
                  <c:v>január</c:v>
                </c:pt>
                <c:pt idx="37">
                  <c:v>február</c:v>
                </c:pt>
                <c:pt idx="38">
                  <c:v>március</c:v>
                </c:pt>
                <c:pt idx="39">
                  <c:v>április</c:v>
                </c:pt>
                <c:pt idx="40">
                  <c:v>május</c:v>
                </c:pt>
                <c:pt idx="41">
                  <c:v>június</c:v>
                </c:pt>
                <c:pt idx="42">
                  <c:v>július</c:v>
                </c:pt>
                <c:pt idx="43">
                  <c:v>augusztus</c:v>
                </c:pt>
                <c:pt idx="44">
                  <c:v>szeptember</c:v>
                </c:pt>
                <c:pt idx="45">
                  <c:v>október</c:v>
                </c:pt>
                <c:pt idx="46">
                  <c:v>november</c:v>
                </c:pt>
                <c:pt idx="47">
                  <c:v>december</c:v>
                </c:pt>
                <c:pt idx="48">
                  <c:v>január</c:v>
                </c:pt>
                <c:pt idx="49">
                  <c:v>február</c:v>
                </c:pt>
                <c:pt idx="50">
                  <c:v>március</c:v>
                </c:pt>
                <c:pt idx="51">
                  <c:v>április</c:v>
                </c:pt>
                <c:pt idx="52">
                  <c:v>május</c:v>
                </c:pt>
                <c:pt idx="53">
                  <c:v>június</c:v>
                </c:pt>
                <c:pt idx="54">
                  <c:v>július</c:v>
                </c:pt>
                <c:pt idx="55">
                  <c:v>augusztus</c:v>
                </c:pt>
                <c:pt idx="56">
                  <c:v>szeptember</c:v>
                </c:pt>
                <c:pt idx="57">
                  <c:v>október</c:v>
                </c:pt>
                <c:pt idx="58">
                  <c:v>november</c:v>
                </c:pt>
                <c:pt idx="59">
                  <c:v>december</c:v>
                </c:pt>
                <c:pt idx="60">
                  <c:v>január</c:v>
                </c:pt>
                <c:pt idx="61">
                  <c:v>február</c:v>
                </c:pt>
                <c:pt idx="62">
                  <c:v>március</c:v>
                </c:pt>
                <c:pt idx="63">
                  <c:v>április</c:v>
                </c:pt>
                <c:pt idx="64">
                  <c:v>május</c:v>
                </c:pt>
                <c:pt idx="65">
                  <c:v>június</c:v>
                </c:pt>
                <c:pt idx="66">
                  <c:v>július</c:v>
                </c:pt>
                <c:pt idx="67">
                  <c:v>augusztus</c:v>
                </c:pt>
                <c:pt idx="68">
                  <c:v>szeptember</c:v>
                </c:pt>
                <c:pt idx="69">
                  <c:v>október</c:v>
                </c:pt>
                <c:pt idx="70">
                  <c:v>november</c:v>
                </c:pt>
                <c:pt idx="71">
                  <c:v>december</c:v>
                </c:pt>
                <c:pt idx="72">
                  <c:v>január</c:v>
                </c:pt>
                <c:pt idx="73">
                  <c:v>február</c:v>
                </c:pt>
                <c:pt idx="74">
                  <c:v>március</c:v>
                </c:pt>
                <c:pt idx="75">
                  <c:v>április</c:v>
                </c:pt>
                <c:pt idx="76">
                  <c:v>május</c:v>
                </c:pt>
                <c:pt idx="77">
                  <c:v>június</c:v>
                </c:pt>
                <c:pt idx="78">
                  <c:v>július</c:v>
                </c:pt>
                <c:pt idx="79">
                  <c:v>augusztus</c:v>
                </c:pt>
                <c:pt idx="80">
                  <c:v>szeptember</c:v>
                </c:pt>
                <c:pt idx="81">
                  <c:v>október</c:v>
                </c:pt>
                <c:pt idx="82">
                  <c:v>november</c:v>
                </c:pt>
                <c:pt idx="83">
                  <c:v>december</c:v>
                </c:pt>
                <c:pt idx="84">
                  <c:v>január</c:v>
                </c:pt>
                <c:pt idx="85">
                  <c:v>február</c:v>
                </c:pt>
                <c:pt idx="86">
                  <c:v>március</c:v>
                </c:pt>
                <c:pt idx="87">
                  <c:v>április</c:v>
                </c:pt>
                <c:pt idx="88">
                  <c:v>május</c:v>
                </c:pt>
                <c:pt idx="89">
                  <c:v>június</c:v>
                </c:pt>
                <c:pt idx="90">
                  <c:v>július</c:v>
                </c:pt>
                <c:pt idx="91">
                  <c:v>augusztus</c:v>
                </c:pt>
                <c:pt idx="92">
                  <c:v>szeptember</c:v>
                </c:pt>
                <c:pt idx="93">
                  <c:v>október</c:v>
                </c:pt>
                <c:pt idx="94">
                  <c:v>november</c:v>
                </c:pt>
                <c:pt idx="95">
                  <c:v>december</c:v>
                </c:pt>
                <c:pt idx="96">
                  <c:v>január</c:v>
                </c:pt>
                <c:pt idx="97">
                  <c:v>február</c:v>
                </c:pt>
                <c:pt idx="98">
                  <c:v>március</c:v>
                </c:pt>
                <c:pt idx="99">
                  <c:v>április</c:v>
                </c:pt>
                <c:pt idx="100">
                  <c:v>május</c:v>
                </c:pt>
                <c:pt idx="101">
                  <c:v>június</c:v>
                </c:pt>
                <c:pt idx="102">
                  <c:v>július</c:v>
                </c:pt>
                <c:pt idx="103">
                  <c:v>augusztus</c:v>
                </c:pt>
                <c:pt idx="104">
                  <c:v>szeptember</c:v>
                </c:pt>
                <c:pt idx="105">
                  <c:v>október</c:v>
                </c:pt>
                <c:pt idx="106">
                  <c:v>november</c:v>
                </c:pt>
                <c:pt idx="107">
                  <c:v>december</c:v>
                </c:pt>
                <c:pt idx="108">
                  <c:v>január</c:v>
                </c:pt>
                <c:pt idx="109">
                  <c:v>február</c:v>
                </c:pt>
                <c:pt idx="110">
                  <c:v>március</c:v>
                </c:pt>
                <c:pt idx="111">
                  <c:v>április</c:v>
                </c:pt>
                <c:pt idx="112">
                  <c:v>május</c:v>
                </c:pt>
                <c:pt idx="113">
                  <c:v>június</c:v>
                </c:pt>
                <c:pt idx="114">
                  <c:v>július</c:v>
                </c:pt>
                <c:pt idx="115">
                  <c:v>augusztus</c:v>
                </c:pt>
                <c:pt idx="116">
                  <c:v>szeptember</c:v>
                </c:pt>
                <c:pt idx="117">
                  <c:v>október</c:v>
                </c:pt>
                <c:pt idx="118">
                  <c:v>november</c:v>
                </c:pt>
                <c:pt idx="119">
                  <c:v>december</c:v>
                </c:pt>
                <c:pt idx="120">
                  <c:v>január</c:v>
                </c:pt>
                <c:pt idx="121">
                  <c:v>február</c:v>
                </c:pt>
                <c:pt idx="122">
                  <c:v>március</c:v>
                </c:pt>
                <c:pt idx="123">
                  <c:v>április</c:v>
                </c:pt>
                <c:pt idx="124">
                  <c:v>május</c:v>
                </c:pt>
                <c:pt idx="125">
                  <c:v>június</c:v>
                </c:pt>
                <c:pt idx="126">
                  <c:v>július</c:v>
                </c:pt>
                <c:pt idx="127">
                  <c:v>augusztus</c:v>
                </c:pt>
                <c:pt idx="128">
                  <c:v>szeptember</c:v>
                </c:pt>
                <c:pt idx="129">
                  <c:v>október</c:v>
                </c:pt>
                <c:pt idx="130">
                  <c:v>november</c:v>
                </c:pt>
                <c:pt idx="131">
                  <c:v>december</c:v>
                </c:pt>
                <c:pt idx="132">
                  <c:v>január</c:v>
                </c:pt>
                <c:pt idx="133">
                  <c:v>február</c:v>
                </c:pt>
                <c:pt idx="134">
                  <c:v>március</c:v>
                </c:pt>
                <c:pt idx="135">
                  <c:v>április</c:v>
                </c:pt>
                <c:pt idx="136">
                  <c:v>május</c:v>
                </c:pt>
                <c:pt idx="137">
                  <c:v>június</c:v>
                </c:pt>
                <c:pt idx="138">
                  <c:v>július</c:v>
                </c:pt>
                <c:pt idx="139">
                  <c:v>augusztus</c:v>
                </c:pt>
                <c:pt idx="140">
                  <c:v>szeptember</c:v>
                </c:pt>
                <c:pt idx="141">
                  <c:v>október</c:v>
                </c:pt>
                <c:pt idx="142">
                  <c:v>november</c:v>
                </c:pt>
                <c:pt idx="143">
                  <c:v>december</c:v>
                </c:pt>
                <c:pt idx="144">
                  <c:v>január</c:v>
                </c:pt>
                <c:pt idx="145">
                  <c:v>február</c:v>
                </c:pt>
                <c:pt idx="146">
                  <c:v>március</c:v>
                </c:pt>
                <c:pt idx="147">
                  <c:v>április</c:v>
                </c:pt>
                <c:pt idx="148">
                  <c:v>május</c:v>
                </c:pt>
                <c:pt idx="149">
                  <c:v>június</c:v>
                </c:pt>
                <c:pt idx="150">
                  <c:v>július</c:v>
                </c:pt>
                <c:pt idx="151">
                  <c:v>augusztus</c:v>
                </c:pt>
                <c:pt idx="152">
                  <c:v>szeptember</c:v>
                </c:pt>
                <c:pt idx="153">
                  <c:v>október</c:v>
                </c:pt>
                <c:pt idx="154">
                  <c:v>november</c:v>
                </c:pt>
                <c:pt idx="155">
                  <c:v>december</c:v>
                </c:pt>
                <c:pt idx="156">
                  <c:v>január</c:v>
                </c:pt>
                <c:pt idx="157">
                  <c:v>február</c:v>
                </c:pt>
                <c:pt idx="158">
                  <c:v>március</c:v>
                </c:pt>
                <c:pt idx="159">
                  <c:v>április</c:v>
                </c:pt>
                <c:pt idx="160">
                  <c:v>május</c:v>
                </c:pt>
                <c:pt idx="161">
                  <c:v>június</c:v>
                </c:pt>
                <c:pt idx="162">
                  <c:v>július</c:v>
                </c:pt>
                <c:pt idx="163">
                  <c:v>augusztus</c:v>
                </c:pt>
                <c:pt idx="164">
                  <c:v>szeptember</c:v>
                </c:pt>
                <c:pt idx="165">
                  <c:v>október</c:v>
                </c:pt>
                <c:pt idx="166">
                  <c:v>november</c:v>
                </c:pt>
                <c:pt idx="167">
                  <c:v>december</c:v>
                </c:pt>
                <c:pt idx="168">
                  <c:v>január</c:v>
                </c:pt>
                <c:pt idx="169">
                  <c:v>február</c:v>
                </c:pt>
                <c:pt idx="170">
                  <c:v>március</c:v>
                </c:pt>
                <c:pt idx="171">
                  <c:v>április</c:v>
                </c:pt>
                <c:pt idx="172">
                  <c:v>május</c:v>
                </c:pt>
                <c:pt idx="173">
                  <c:v>június</c:v>
                </c:pt>
                <c:pt idx="174">
                  <c:v>július</c:v>
                </c:pt>
                <c:pt idx="175">
                  <c:v>augusztus</c:v>
                </c:pt>
                <c:pt idx="176">
                  <c:v>szeptember</c:v>
                </c:pt>
                <c:pt idx="177">
                  <c:v>október</c:v>
                </c:pt>
                <c:pt idx="178">
                  <c:v>november</c:v>
                </c:pt>
                <c:pt idx="179">
                  <c:v>december</c:v>
                </c:pt>
                <c:pt idx="180">
                  <c:v>január</c:v>
                </c:pt>
                <c:pt idx="181">
                  <c:v>február</c:v>
                </c:pt>
                <c:pt idx="182">
                  <c:v>március</c:v>
                </c:pt>
                <c:pt idx="183">
                  <c:v>április</c:v>
                </c:pt>
                <c:pt idx="184">
                  <c:v>május</c:v>
                </c:pt>
                <c:pt idx="185">
                  <c:v>június</c:v>
                </c:pt>
                <c:pt idx="186">
                  <c:v>július</c:v>
                </c:pt>
                <c:pt idx="187">
                  <c:v>augusztus</c:v>
                </c:pt>
                <c:pt idx="188">
                  <c:v>szeptember</c:v>
                </c:pt>
                <c:pt idx="189">
                  <c:v>október</c:v>
                </c:pt>
                <c:pt idx="190">
                  <c:v>november</c:v>
                </c:pt>
                <c:pt idx="191">
                  <c:v>december</c:v>
                </c:pt>
                <c:pt idx="192">
                  <c:v>január</c:v>
                </c:pt>
                <c:pt idx="193">
                  <c:v>február</c:v>
                </c:pt>
                <c:pt idx="194">
                  <c:v>március</c:v>
                </c:pt>
                <c:pt idx="195">
                  <c:v>április</c:v>
                </c:pt>
                <c:pt idx="196">
                  <c:v>május</c:v>
                </c:pt>
                <c:pt idx="197">
                  <c:v>június</c:v>
                </c:pt>
                <c:pt idx="198">
                  <c:v>július</c:v>
                </c:pt>
                <c:pt idx="199">
                  <c:v>augusztus</c:v>
                </c:pt>
                <c:pt idx="200">
                  <c:v>szeptember</c:v>
                </c:pt>
                <c:pt idx="201">
                  <c:v>október</c:v>
                </c:pt>
                <c:pt idx="202">
                  <c:v>november</c:v>
                </c:pt>
                <c:pt idx="203">
                  <c:v>december</c:v>
                </c:pt>
                <c:pt idx="204">
                  <c:v>január</c:v>
                </c:pt>
                <c:pt idx="205">
                  <c:v>február</c:v>
                </c:pt>
                <c:pt idx="206">
                  <c:v>március</c:v>
                </c:pt>
                <c:pt idx="207">
                  <c:v>április</c:v>
                </c:pt>
                <c:pt idx="208">
                  <c:v>május</c:v>
                </c:pt>
                <c:pt idx="209">
                  <c:v>június</c:v>
                </c:pt>
                <c:pt idx="210">
                  <c:v>július</c:v>
                </c:pt>
                <c:pt idx="211">
                  <c:v>augusztus</c:v>
                </c:pt>
                <c:pt idx="212">
                  <c:v>szeptember</c:v>
                </c:pt>
                <c:pt idx="213">
                  <c:v>október</c:v>
                </c:pt>
                <c:pt idx="214">
                  <c:v>november</c:v>
                </c:pt>
                <c:pt idx="215">
                  <c:v>december</c:v>
                </c:pt>
                <c:pt idx="216">
                  <c:v>január</c:v>
                </c:pt>
                <c:pt idx="217">
                  <c:v>február</c:v>
                </c:pt>
                <c:pt idx="218">
                  <c:v>március</c:v>
                </c:pt>
                <c:pt idx="219">
                  <c:v>április</c:v>
                </c:pt>
                <c:pt idx="220">
                  <c:v>május</c:v>
                </c:pt>
                <c:pt idx="221">
                  <c:v>június</c:v>
                </c:pt>
                <c:pt idx="222">
                  <c:v>július</c:v>
                </c:pt>
                <c:pt idx="223">
                  <c:v>augusztus</c:v>
                </c:pt>
                <c:pt idx="224">
                  <c:v>szeptember</c:v>
                </c:pt>
                <c:pt idx="225">
                  <c:v>október</c:v>
                </c:pt>
                <c:pt idx="226">
                  <c:v>november</c:v>
                </c:pt>
                <c:pt idx="227">
                  <c:v>december</c:v>
                </c:pt>
                <c:pt idx="228">
                  <c:v>január</c:v>
                </c:pt>
                <c:pt idx="229">
                  <c:v>február</c:v>
                </c:pt>
                <c:pt idx="230">
                  <c:v>március</c:v>
                </c:pt>
                <c:pt idx="231">
                  <c:v>április</c:v>
                </c:pt>
                <c:pt idx="232">
                  <c:v>május</c:v>
                </c:pt>
                <c:pt idx="233">
                  <c:v>június</c:v>
                </c:pt>
                <c:pt idx="234">
                  <c:v>július</c:v>
                </c:pt>
                <c:pt idx="235">
                  <c:v>augusztus</c:v>
                </c:pt>
                <c:pt idx="236">
                  <c:v>szeptember</c:v>
                </c:pt>
                <c:pt idx="237">
                  <c:v>október</c:v>
                </c:pt>
                <c:pt idx="238">
                  <c:v>november</c:v>
                </c:pt>
                <c:pt idx="239">
                  <c:v>december</c:v>
                </c:pt>
                <c:pt idx="240">
                  <c:v>január</c:v>
                </c:pt>
                <c:pt idx="241">
                  <c:v>február</c:v>
                </c:pt>
                <c:pt idx="242">
                  <c:v>március</c:v>
                </c:pt>
                <c:pt idx="243">
                  <c:v>április</c:v>
                </c:pt>
                <c:pt idx="244">
                  <c:v>május</c:v>
                </c:pt>
                <c:pt idx="245">
                  <c:v>június</c:v>
                </c:pt>
                <c:pt idx="246">
                  <c:v>július</c:v>
                </c:pt>
                <c:pt idx="247">
                  <c:v>augusztus</c:v>
                </c:pt>
                <c:pt idx="248">
                  <c:v>szeptember</c:v>
                </c:pt>
                <c:pt idx="249">
                  <c:v>október</c:v>
                </c:pt>
                <c:pt idx="250">
                  <c:v>november</c:v>
                </c:pt>
                <c:pt idx="251">
                  <c:v>december</c:v>
                </c:pt>
              </c:strCache>
            </c:strRef>
          </c:cat>
          <c:val>
            <c:numRef>
              <c:f>Sheet1!$C$10:$IT$10</c:f>
              <c:numCache>
                <c:formatCode>_("Ft"* #,##0_);_("Ft"* \(#,##0\);_("Ft"* "-"_);_(@_)</c:formatCode>
                <c:ptCount val="252"/>
                <c:pt idx="0">
                  <c:v>61880.977683315621</c:v>
                </c:pt>
                <c:pt idx="1">
                  <c:v>61880.977683315621</c:v>
                </c:pt>
                <c:pt idx="2">
                  <c:v>61880.977683315621</c:v>
                </c:pt>
                <c:pt idx="3">
                  <c:v>61880.977683315621</c:v>
                </c:pt>
                <c:pt idx="4">
                  <c:v>61880.977683315621</c:v>
                </c:pt>
                <c:pt idx="5">
                  <c:v>61880.977683315621</c:v>
                </c:pt>
                <c:pt idx="6">
                  <c:v>31880.977683315625</c:v>
                </c:pt>
                <c:pt idx="7">
                  <c:v>31880.977683315625</c:v>
                </c:pt>
                <c:pt idx="8">
                  <c:v>31880.977683315625</c:v>
                </c:pt>
                <c:pt idx="9">
                  <c:v>31880.977683315625</c:v>
                </c:pt>
                <c:pt idx="10">
                  <c:v>31880.977683315625</c:v>
                </c:pt>
                <c:pt idx="11">
                  <c:v>31880.977683315625</c:v>
                </c:pt>
                <c:pt idx="12">
                  <c:v>31880.977683315625</c:v>
                </c:pt>
                <c:pt idx="13">
                  <c:v>31880.977683315625</c:v>
                </c:pt>
                <c:pt idx="14">
                  <c:v>31880.977683315625</c:v>
                </c:pt>
                <c:pt idx="15">
                  <c:v>31880.977683315625</c:v>
                </c:pt>
                <c:pt idx="16">
                  <c:v>31880.977683315625</c:v>
                </c:pt>
                <c:pt idx="17">
                  <c:v>31880.977683315625</c:v>
                </c:pt>
                <c:pt idx="18">
                  <c:v>0</c:v>
                </c:pt>
                <c:pt idx="19">
                  <c:v>0</c:v>
                </c:pt>
                <c:pt idx="20">
                  <c:v>31880.977683315625</c:v>
                </c:pt>
                <c:pt idx="21">
                  <c:v>31880.977683315625</c:v>
                </c:pt>
                <c:pt idx="22">
                  <c:v>31880.977683315625</c:v>
                </c:pt>
                <c:pt idx="23">
                  <c:v>31880.977683315625</c:v>
                </c:pt>
                <c:pt idx="24">
                  <c:v>31880.977683315625</c:v>
                </c:pt>
                <c:pt idx="25">
                  <c:v>31880.977683315625</c:v>
                </c:pt>
                <c:pt idx="26">
                  <c:v>31880.977683315625</c:v>
                </c:pt>
                <c:pt idx="27">
                  <c:v>31880.977683315625</c:v>
                </c:pt>
                <c:pt idx="28">
                  <c:v>31880.977683315625</c:v>
                </c:pt>
                <c:pt idx="29">
                  <c:v>31880.977683315625</c:v>
                </c:pt>
                <c:pt idx="30">
                  <c:v>0</c:v>
                </c:pt>
                <c:pt idx="31">
                  <c:v>0</c:v>
                </c:pt>
                <c:pt idx="32">
                  <c:v>31880.977683315625</c:v>
                </c:pt>
                <c:pt idx="33">
                  <c:v>31880.977683315625</c:v>
                </c:pt>
                <c:pt idx="34">
                  <c:v>31880.977683315625</c:v>
                </c:pt>
                <c:pt idx="35">
                  <c:v>31880.977683315625</c:v>
                </c:pt>
                <c:pt idx="36">
                  <c:v>31880.977683315625</c:v>
                </c:pt>
                <c:pt idx="37">
                  <c:v>31880.977683315625</c:v>
                </c:pt>
                <c:pt idx="38">
                  <c:v>31880.977683315625</c:v>
                </c:pt>
                <c:pt idx="39">
                  <c:v>31880.977683315625</c:v>
                </c:pt>
                <c:pt idx="40">
                  <c:v>31880.977683315625</c:v>
                </c:pt>
                <c:pt idx="41">
                  <c:v>31880.977683315625</c:v>
                </c:pt>
                <c:pt idx="42">
                  <c:v>0</c:v>
                </c:pt>
                <c:pt idx="43">
                  <c:v>0</c:v>
                </c:pt>
                <c:pt idx="44">
                  <c:v>31880.977683315625</c:v>
                </c:pt>
                <c:pt idx="45">
                  <c:v>31880.977683315625</c:v>
                </c:pt>
                <c:pt idx="46">
                  <c:v>31880.977683315625</c:v>
                </c:pt>
                <c:pt idx="47">
                  <c:v>31880.977683315625</c:v>
                </c:pt>
                <c:pt idx="48">
                  <c:v>31880.977683315625</c:v>
                </c:pt>
                <c:pt idx="49">
                  <c:v>31880.977683315625</c:v>
                </c:pt>
                <c:pt idx="50">
                  <c:v>31880.977683315625</c:v>
                </c:pt>
                <c:pt idx="51">
                  <c:v>31880.977683315625</c:v>
                </c:pt>
                <c:pt idx="52">
                  <c:v>31880.977683315625</c:v>
                </c:pt>
                <c:pt idx="53">
                  <c:v>31880.977683315625</c:v>
                </c:pt>
                <c:pt idx="54">
                  <c:v>0</c:v>
                </c:pt>
                <c:pt idx="55">
                  <c:v>0</c:v>
                </c:pt>
                <c:pt idx="56">
                  <c:v>31880.977683315625</c:v>
                </c:pt>
                <c:pt idx="57">
                  <c:v>31880.977683315625</c:v>
                </c:pt>
                <c:pt idx="58">
                  <c:v>31880.977683315625</c:v>
                </c:pt>
                <c:pt idx="59">
                  <c:v>31880.977683315625</c:v>
                </c:pt>
                <c:pt idx="60">
                  <c:v>31880.977683315625</c:v>
                </c:pt>
                <c:pt idx="61">
                  <c:v>31880.977683315625</c:v>
                </c:pt>
                <c:pt idx="62">
                  <c:v>31880.977683315625</c:v>
                </c:pt>
                <c:pt idx="63">
                  <c:v>31880.977683315625</c:v>
                </c:pt>
                <c:pt idx="64">
                  <c:v>31880.977683315625</c:v>
                </c:pt>
                <c:pt idx="65">
                  <c:v>31880.977683315625</c:v>
                </c:pt>
                <c:pt idx="66">
                  <c:v>0</c:v>
                </c:pt>
                <c:pt idx="67">
                  <c:v>0</c:v>
                </c:pt>
                <c:pt idx="68">
                  <c:v>31880.977683315625</c:v>
                </c:pt>
                <c:pt idx="69">
                  <c:v>31880.977683315625</c:v>
                </c:pt>
                <c:pt idx="70">
                  <c:v>31880.977683315625</c:v>
                </c:pt>
                <c:pt idx="71">
                  <c:v>31880.977683315625</c:v>
                </c:pt>
                <c:pt idx="72">
                  <c:v>31880.977683315625</c:v>
                </c:pt>
                <c:pt idx="73">
                  <c:v>31880.977683315625</c:v>
                </c:pt>
                <c:pt idx="74">
                  <c:v>31880.977683315625</c:v>
                </c:pt>
                <c:pt idx="75">
                  <c:v>31880.977683315625</c:v>
                </c:pt>
                <c:pt idx="76">
                  <c:v>31880.977683315625</c:v>
                </c:pt>
                <c:pt idx="77">
                  <c:v>31880.977683315625</c:v>
                </c:pt>
                <c:pt idx="78">
                  <c:v>0</c:v>
                </c:pt>
                <c:pt idx="79">
                  <c:v>0</c:v>
                </c:pt>
                <c:pt idx="80">
                  <c:v>31880.977683315625</c:v>
                </c:pt>
                <c:pt idx="81">
                  <c:v>31880.977683315625</c:v>
                </c:pt>
                <c:pt idx="82">
                  <c:v>31880.977683315625</c:v>
                </c:pt>
                <c:pt idx="83">
                  <c:v>31880.977683315625</c:v>
                </c:pt>
                <c:pt idx="84">
                  <c:v>31880.977683315625</c:v>
                </c:pt>
                <c:pt idx="85">
                  <c:v>31880.977683315625</c:v>
                </c:pt>
                <c:pt idx="86">
                  <c:v>31880.977683315625</c:v>
                </c:pt>
                <c:pt idx="87">
                  <c:v>31880.977683315625</c:v>
                </c:pt>
                <c:pt idx="88">
                  <c:v>31880.977683315625</c:v>
                </c:pt>
                <c:pt idx="89">
                  <c:v>31880.977683315625</c:v>
                </c:pt>
                <c:pt idx="90">
                  <c:v>0</c:v>
                </c:pt>
                <c:pt idx="91">
                  <c:v>0</c:v>
                </c:pt>
                <c:pt idx="92">
                  <c:v>31880.977683315625</c:v>
                </c:pt>
                <c:pt idx="93">
                  <c:v>31880.977683315625</c:v>
                </c:pt>
                <c:pt idx="94">
                  <c:v>31880.977683315625</c:v>
                </c:pt>
                <c:pt idx="95">
                  <c:v>31880.977683315625</c:v>
                </c:pt>
                <c:pt idx="96">
                  <c:v>31880.977683315625</c:v>
                </c:pt>
                <c:pt idx="97">
                  <c:v>31880.977683315625</c:v>
                </c:pt>
                <c:pt idx="98">
                  <c:v>31880.977683315625</c:v>
                </c:pt>
                <c:pt idx="99">
                  <c:v>31880.977683315625</c:v>
                </c:pt>
                <c:pt idx="100">
                  <c:v>31880.977683315625</c:v>
                </c:pt>
                <c:pt idx="101">
                  <c:v>31880.977683315625</c:v>
                </c:pt>
                <c:pt idx="102">
                  <c:v>0</c:v>
                </c:pt>
                <c:pt idx="103">
                  <c:v>0</c:v>
                </c:pt>
                <c:pt idx="104">
                  <c:v>31880.977683315625</c:v>
                </c:pt>
                <c:pt idx="105">
                  <c:v>31880.977683315625</c:v>
                </c:pt>
                <c:pt idx="106">
                  <c:v>31880.977683315625</c:v>
                </c:pt>
                <c:pt idx="107">
                  <c:v>31880.977683315625</c:v>
                </c:pt>
                <c:pt idx="108">
                  <c:v>31880.977683315625</c:v>
                </c:pt>
                <c:pt idx="109">
                  <c:v>31880.977683315625</c:v>
                </c:pt>
                <c:pt idx="110">
                  <c:v>31880.977683315625</c:v>
                </c:pt>
                <c:pt idx="111">
                  <c:v>31880.977683315625</c:v>
                </c:pt>
                <c:pt idx="112">
                  <c:v>31880.977683315625</c:v>
                </c:pt>
                <c:pt idx="113">
                  <c:v>31880.977683315625</c:v>
                </c:pt>
                <c:pt idx="114">
                  <c:v>0</c:v>
                </c:pt>
                <c:pt idx="115">
                  <c:v>0</c:v>
                </c:pt>
                <c:pt idx="116">
                  <c:v>31880.977683315625</c:v>
                </c:pt>
                <c:pt idx="117">
                  <c:v>31880.977683315625</c:v>
                </c:pt>
                <c:pt idx="118">
                  <c:v>31880.977683315625</c:v>
                </c:pt>
                <c:pt idx="119">
                  <c:v>31880.977683315625</c:v>
                </c:pt>
                <c:pt idx="120">
                  <c:v>31880.977683315625</c:v>
                </c:pt>
                <c:pt idx="121">
                  <c:v>31880.977683315625</c:v>
                </c:pt>
                <c:pt idx="122">
                  <c:v>31880.977683315625</c:v>
                </c:pt>
                <c:pt idx="123">
                  <c:v>31880.977683315625</c:v>
                </c:pt>
                <c:pt idx="124">
                  <c:v>31880.977683315625</c:v>
                </c:pt>
                <c:pt idx="125">
                  <c:v>31880.977683315625</c:v>
                </c:pt>
                <c:pt idx="126">
                  <c:v>0</c:v>
                </c:pt>
                <c:pt idx="127">
                  <c:v>0</c:v>
                </c:pt>
                <c:pt idx="128">
                  <c:v>31880.977683315625</c:v>
                </c:pt>
                <c:pt idx="129">
                  <c:v>31880.977683315625</c:v>
                </c:pt>
                <c:pt idx="130">
                  <c:v>31880.977683315625</c:v>
                </c:pt>
                <c:pt idx="131">
                  <c:v>31880.977683315625</c:v>
                </c:pt>
                <c:pt idx="132">
                  <c:v>31880.977683315625</c:v>
                </c:pt>
                <c:pt idx="133">
                  <c:v>31880.977683315625</c:v>
                </c:pt>
                <c:pt idx="134">
                  <c:v>31880.977683315625</c:v>
                </c:pt>
                <c:pt idx="135">
                  <c:v>31880.977683315625</c:v>
                </c:pt>
                <c:pt idx="136">
                  <c:v>31880.977683315625</c:v>
                </c:pt>
                <c:pt idx="137">
                  <c:v>31880.977683315625</c:v>
                </c:pt>
                <c:pt idx="138">
                  <c:v>0</c:v>
                </c:pt>
                <c:pt idx="139">
                  <c:v>0</c:v>
                </c:pt>
                <c:pt idx="140">
                  <c:v>31880.977683315625</c:v>
                </c:pt>
                <c:pt idx="141">
                  <c:v>31880.977683315625</c:v>
                </c:pt>
                <c:pt idx="142">
                  <c:v>31880.977683315625</c:v>
                </c:pt>
                <c:pt idx="143">
                  <c:v>31880.977683315625</c:v>
                </c:pt>
                <c:pt idx="144">
                  <c:v>31880.977683315625</c:v>
                </c:pt>
                <c:pt idx="145">
                  <c:v>31880.977683315625</c:v>
                </c:pt>
                <c:pt idx="146">
                  <c:v>31880.977683315625</c:v>
                </c:pt>
                <c:pt idx="147">
                  <c:v>31880.977683315625</c:v>
                </c:pt>
                <c:pt idx="148">
                  <c:v>31880.977683315625</c:v>
                </c:pt>
                <c:pt idx="149">
                  <c:v>31880.977683315625</c:v>
                </c:pt>
                <c:pt idx="150">
                  <c:v>0</c:v>
                </c:pt>
                <c:pt idx="151">
                  <c:v>0</c:v>
                </c:pt>
                <c:pt idx="152">
                  <c:v>31880.977683315625</c:v>
                </c:pt>
                <c:pt idx="153">
                  <c:v>31880.977683315625</c:v>
                </c:pt>
                <c:pt idx="154">
                  <c:v>31880.977683315625</c:v>
                </c:pt>
                <c:pt idx="155">
                  <c:v>31880.977683315625</c:v>
                </c:pt>
                <c:pt idx="156">
                  <c:v>31880.977683315625</c:v>
                </c:pt>
                <c:pt idx="157">
                  <c:v>31880.977683315625</c:v>
                </c:pt>
                <c:pt idx="158">
                  <c:v>31880.977683315625</c:v>
                </c:pt>
                <c:pt idx="159">
                  <c:v>31880.977683315625</c:v>
                </c:pt>
                <c:pt idx="160">
                  <c:v>31880.977683315625</c:v>
                </c:pt>
                <c:pt idx="161">
                  <c:v>31880.977683315625</c:v>
                </c:pt>
                <c:pt idx="162">
                  <c:v>0</c:v>
                </c:pt>
                <c:pt idx="163">
                  <c:v>0</c:v>
                </c:pt>
                <c:pt idx="164">
                  <c:v>31880.977683315625</c:v>
                </c:pt>
                <c:pt idx="165">
                  <c:v>31880.977683315625</c:v>
                </c:pt>
                <c:pt idx="166">
                  <c:v>31880.977683315625</c:v>
                </c:pt>
                <c:pt idx="167">
                  <c:v>31880.977683315625</c:v>
                </c:pt>
                <c:pt idx="168">
                  <c:v>31880.977683315625</c:v>
                </c:pt>
                <c:pt idx="169">
                  <c:v>31880.977683315625</c:v>
                </c:pt>
                <c:pt idx="170">
                  <c:v>31880.977683315625</c:v>
                </c:pt>
                <c:pt idx="171">
                  <c:v>31880.977683315625</c:v>
                </c:pt>
                <c:pt idx="172">
                  <c:v>31880.977683315625</c:v>
                </c:pt>
                <c:pt idx="173">
                  <c:v>31880.977683315625</c:v>
                </c:pt>
                <c:pt idx="174">
                  <c:v>0</c:v>
                </c:pt>
                <c:pt idx="175">
                  <c:v>0</c:v>
                </c:pt>
                <c:pt idx="176">
                  <c:v>31880.977683315625</c:v>
                </c:pt>
                <c:pt idx="177">
                  <c:v>31880.977683315625</c:v>
                </c:pt>
                <c:pt idx="178">
                  <c:v>31880.977683315625</c:v>
                </c:pt>
                <c:pt idx="179">
                  <c:v>31880.977683315625</c:v>
                </c:pt>
                <c:pt idx="180">
                  <c:v>31880.977683315625</c:v>
                </c:pt>
                <c:pt idx="181">
                  <c:v>31880.977683315625</c:v>
                </c:pt>
                <c:pt idx="182">
                  <c:v>31880.977683315625</c:v>
                </c:pt>
                <c:pt idx="183">
                  <c:v>31880.977683315625</c:v>
                </c:pt>
                <c:pt idx="184">
                  <c:v>31880.977683315625</c:v>
                </c:pt>
                <c:pt idx="185">
                  <c:v>31880.977683315625</c:v>
                </c:pt>
                <c:pt idx="186">
                  <c:v>0</c:v>
                </c:pt>
                <c:pt idx="187">
                  <c:v>0</c:v>
                </c:pt>
                <c:pt idx="188">
                  <c:v>31880.977683315625</c:v>
                </c:pt>
                <c:pt idx="189">
                  <c:v>31880.977683315625</c:v>
                </c:pt>
                <c:pt idx="190">
                  <c:v>31880.977683315625</c:v>
                </c:pt>
                <c:pt idx="191">
                  <c:v>31880.977683315625</c:v>
                </c:pt>
                <c:pt idx="192">
                  <c:v>31880.977683315625</c:v>
                </c:pt>
                <c:pt idx="193">
                  <c:v>31880.977683315625</c:v>
                </c:pt>
                <c:pt idx="194">
                  <c:v>31880.977683315625</c:v>
                </c:pt>
                <c:pt idx="195">
                  <c:v>31880.977683315625</c:v>
                </c:pt>
                <c:pt idx="196">
                  <c:v>31880.977683315625</c:v>
                </c:pt>
                <c:pt idx="197">
                  <c:v>31880.977683315625</c:v>
                </c:pt>
                <c:pt idx="198">
                  <c:v>0</c:v>
                </c:pt>
                <c:pt idx="199">
                  <c:v>0</c:v>
                </c:pt>
                <c:pt idx="200">
                  <c:v>31880.977683315625</c:v>
                </c:pt>
                <c:pt idx="201">
                  <c:v>31880.977683315625</c:v>
                </c:pt>
                <c:pt idx="202">
                  <c:v>31880.977683315625</c:v>
                </c:pt>
                <c:pt idx="203">
                  <c:v>31880.977683315625</c:v>
                </c:pt>
                <c:pt idx="204">
                  <c:v>31880.977683315625</c:v>
                </c:pt>
                <c:pt idx="205">
                  <c:v>31880.977683315625</c:v>
                </c:pt>
                <c:pt idx="206">
                  <c:v>31880.977683315625</c:v>
                </c:pt>
                <c:pt idx="207">
                  <c:v>31880.977683315625</c:v>
                </c:pt>
                <c:pt idx="208">
                  <c:v>31880.977683315625</c:v>
                </c:pt>
                <c:pt idx="209">
                  <c:v>31880.977683315625</c:v>
                </c:pt>
                <c:pt idx="210">
                  <c:v>0</c:v>
                </c:pt>
                <c:pt idx="211">
                  <c:v>0</c:v>
                </c:pt>
                <c:pt idx="212">
                  <c:v>31880.977683315625</c:v>
                </c:pt>
                <c:pt idx="213">
                  <c:v>31880.977683315625</c:v>
                </c:pt>
                <c:pt idx="214">
                  <c:v>31880.977683315625</c:v>
                </c:pt>
                <c:pt idx="215">
                  <c:v>31880.977683315625</c:v>
                </c:pt>
                <c:pt idx="216">
                  <c:v>31880.977683315625</c:v>
                </c:pt>
                <c:pt idx="217">
                  <c:v>31880.977683315625</c:v>
                </c:pt>
                <c:pt idx="218">
                  <c:v>31880.977683315625</c:v>
                </c:pt>
                <c:pt idx="219">
                  <c:v>31880.977683315625</c:v>
                </c:pt>
                <c:pt idx="220">
                  <c:v>31880.977683315625</c:v>
                </c:pt>
                <c:pt idx="221">
                  <c:v>31880.977683315625</c:v>
                </c:pt>
                <c:pt idx="222">
                  <c:v>0</c:v>
                </c:pt>
                <c:pt idx="223">
                  <c:v>0</c:v>
                </c:pt>
                <c:pt idx="224">
                  <c:v>31880.977683315625</c:v>
                </c:pt>
                <c:pt idx="225">
                  <c:v>31880.977683315625</c:v>
                </c:pt>
                <c:pt idx="226">
                  <c:v>31880.977683315625</c:v>
                </c:pt>
                <c:pt idx="227">
                  <c:v>31880.977683315625</c:v>
                </c:pt>
                <c:pt idx="228">
                  <c:v>31880.977683315625</c:v>
                </c:pt>
                <c:pt idx="229">
                  <c:v>31880.977683315625</c:v>
                </c:pt>
                <c:pt idx="230">
                  <c:v>31880.977683315625</c:v>
                </c:pt>
                <c:pt idx="231">
                  <c:v>31880.977683315625</c:v>
                </c:pt>
                <c:pt idx="232">
                  <c:v>31880.977683315625</c:v>
                </c:pt>
                <c:pt idx="233">
                  <c:v>31880.977683315625</c:v>
                </c:pt>
                <c:pt idx="234">
                  <c:v>0</c:v>
                </c:pt>
                <c:pt idx="235">
                  <c:v>0</c:v>
                </c:pt>
                <c:pt idx="236">
                  <c:v>31880.977683315625</c:v>
                </c:pt>
                <c:pt idx="237">
                  <c:v>31880.977683315625</c:v>
                </c:pt>
                <c:pt idx="238">
                  <c:v>31880.977683315625</c:v>
                </c:pt>
                <c:pt idx="239">
                  <c:v>31880.977683315625</c:v>
                </c:pt>
                <c:pt idx="240">
                  <c:v>31880.977683315625</c:v>
                </c:pt>
                <c:pt idx="241">
                  <c:v>31880.977683315625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08-475A-8EC9-1ADFAD22A512}"/>
            </c:ext>
          </c:extLst>
        </c:ser>
        <c:ser>
          <c:idx val="1"/>
          <c:order val="1"/>
          <c:tx>
            <c:strRef>
              <c:f>Sheet1!$B$11</c:f>
              <c:strCache>
                <c:ptCount val="1"/>
                <c:pt idx="0">
                  <c:v>Törlesztő részlet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Sheet1!$C$9:$IT$9</c:f>
              <c:strCache>
                <c:ptCount val="252"/>
                <c:pt idx="0">
                  <c:v>Január</c:v>
                </c:pt>
                <c:pt idx="1">
                  <c:v>Február</c:v>
                </c:pt>
                <c:pt idx="2">
                  <c:v>Március</c:v>
                </c:pt>
                <c:pt idx="3">
                  <c:v>Április</c:v>
                </c:pt>
                <c:pt idx="4">
                  <c:v>Május</c:v>
                </c:pt>
                <c:pt idx="5">
                  <c:v>Június</c:v>
                </c:pt>
                <c:pt idx="6">
                  <c:v>Július</c:v>
                </c:pt>
                <c:pt idx="7">
                  <c:v>Augusztus</c:v>
                </c:pt>
                <c:pt idx="8">
                  <c:v>Szeptember</c:v>
                </c:pt>
                <c:pt idx="9">
                  <c:v>Október</c:v>
                </c:pt>
                <c:pt idx="10">
                  <c:v>November</c:v>
                </c:pt>
                <c:pt idx="11">
                  <c:v>December</c:v>
                </c:pt>
                <c:pt idx="12">
                  <c:v>január</c:v>
                </c:pt>
                <c:pt idx="13">
                  <c:v>február</c:v>
                </c:pt>
                <c:pt idx="14">
                  <c:v>március</c:v>
                </c:pt>
                <c:pt idx="15">
                  <c:v>április</c:v>
                </c:pt>
                <c:pt idx="16">
                  <c:v>május</c:v>
                </c:pt>
                <c:pt idx="17">
                  <c:v>június</c:v>
                </c:pt>
                <c:pt idx="18">
                  <c:v>július</c:v>
                </c:pt>
                <c:pt idx="19">
                  <c:v>augusztus</c:v>
                </c:pt>
                <c:pt idx="20">
                  <c:v>szeptember</c:v>
                </c:pt>
                <c:pt idx="21">
                  <c:v>október</c:v>
                </c:pt>
                <c:pt idx="22">
                  <c:v>november</c:v>
                </c:pt>
                <c:pt idx="23">
                  <c:v>december</c:v>
                </c:pt>
                <c:pt idx="24">
                  <c:v>január</c:v>
                </c:pt>
                <c:pt idx="25">
                  <c:v>február</c:v>
                </c:pt>
                <c:pt idx="26">
                  <c:v>március</c:v>
                </c:pt>
                <c:pt idx="27">
                  <c:v>április</c:v>
                </c:pt>
                <c:pt idx="28">
                  <c:v>május</c:v>
                </c:pt>
                <c:pt idx="29">
                  <c:v>június</c:v>
                </c:pt>
                <c:pt idx="30">
                  <c:v>július</c:v>
                </c:pt>
                <c:pt idx="31">
                  <c:v>augusztus</c:v>
                </c:pt>
                <c:pt idx="32">
                  <c:v>szeptember</c:v>
                </c:pt>
                <c:pt idx="33">
                  <c:v>október</c:v>
                </c:pt>
                <c:pt idx="34">
                  <c:v>november</c:v>
                </c:pt>
                <c:pt idx="35">
                  <c:v>december</c:v>
                </c:pt>
                <c:pt idx="36">
                  <c:v>január</c:v>
                </c:pt>
                <c:pt idx="37">
                  <c:v>február</c:v>
                </c:pt>
                <c:pt idx="38">
                  <c:v>március</c:v>
                </c:pt>
                <c:pt idx="39">
                  <c:v>április</c:v>
                </c:pt>
                <c:pt idx="40">
                  <c:v>május</c:v>
                </c:pt>
                <c:pt idx="41">
                  <c:v>június</c:v>
                </c:pt>
                <c:pt idx="42">
                  <c:v>július</c:v>
                </c:pt>
                <c:pt idx="43">
                  <c:v>augusztus</c:v>
                </c:pt>
                <c:pt idx="44">
                  <c:v>szeptember</c:v>
                </c:pt>
                <c:pt idx="45">
                  <c:v>október</c:v>
                </c:pt>
                <c:pt idx="46">
                  <c:v>november</c:v>
                </c:pt>
                <c:pt idx="47">
                  <c:v>december</c:v>
                </c:pt>
                <c:pt idx="48">
                  <c:v>január</c:v>
                </c:pt>
                <c:pt idx="49">
                  <c:v>február</c:v>
                </c:pt>
                <c:pt idx="50">
                  <c:v>március</c:v>
                </c:pt>
                <c:pt idx="51">
                  <c:v>április</c:v>
                </c:pt>
                <c:pt idx="52">
                  <c:v>május</c:v>
                </c:pt>
                <c:pt idx="53">
                  <c:v>június</c:v>
                </c:pt>
                <c:pt idx="54">
                  <c:v>július</c:v>
                </c:pt>
                <c:pt idx="55">
                  <c:v>augusztus</c:v>
                </c:pt>
                <c:pt idx="56">
                  <c:v>szeptember</c:v>
                </c:pt>
                <c:pt idx="57">
                  <c:v>október</c:v>
                </c:pt>
                <c:pt idx="58">
                  <c:v>november</c:v>
                </c:pt>
                <c:pt idx="59">
                  <c:v>december</c:v>
                </c:pt>
                <c:pt idx="60">
                  <c:v>január</c:v>
                </c:pt>
                <c:pt idx="61">
                  <c:v>február</c:v>
                </c:pt>
                <c:pt idx="62">
                  <c:v>március</c:v>
                </c:pt>
                <c:pt idx="63">
                  <c:v>április</c:v>
                </c:pt>
                <c:pt idx="64">
                  <c:v>május</c:v>
                </c:pt>
                <c:pt idx="65">
                  <c:v>június</c:v>
                </c:pt>
                <c:pt idx="66">
                  <c:v>július</c:v>
                </c:pt>
                <c:pt idx="67">
                  <c:v>augusztus</c:v>
                </c:pt>
                <c:pt idx="68">
                  <c:v>szeptember</c:v>
                </c:pt>
                <c:pt idx="69">
                  <c:v>október</c:v>
                </c:pt>
                <c:pt idx="70">
                  <c:v>november</c:v>
                </c:pt>
                <c:pt idx="71">
                  <c:v>december</c:v>
                </c:pt>
                <c:pt idx="72">
                  <c:v>január</c:v>
                </c:pt>
                <c:pt idx="73">
                  <c:v>február</c:v>
                </c:pt>
                <c:pt idx="74">
                  <c:v>március</c:v>
                </c:pt>
                <c:pt idx="75">
                  <c:v>április</c:v>
                </c:pt>
                <c:pt idx="76">
                  <c:v>május</c:v>
                </c:pt>
                <c:pt idx="77">
                  <c:v>június</c:v>
                </c:pt>
                <c:pt idx="78">
                  <c:v>július</c:v>
                </c:pt>
                <c:pt idx="79">
                  <c:v>augusztus</c:v>
                </c:pt>
                <c:pt idx="80">
                  <c:v>szeptember</c:v>
                </c:pt>
                <c:pt idx="81">
                  <c:v>október</c:v>
                </c:pt>
                <c:pt idx="82">
                  <c:v>november</c:v>
                </c:pt>
                <c:pt idx="83">
                  <c:v>december</c:v>
                </c:pt>
                <c:pt idx="84">
                  <c:v>január</c:v>
                </c:pt>
                <c:pt idx="85">
                  <c:v>február</c:v>
                </c:pt>
                <c:pt idx="86">
                  <c:v>március</c:v>
                </c:pt>
                <c:pt idx="87">
                  <c:v>április</c:v>
                </c:pt>
                <c:pt idx="88">
                  <c:v>május</c:v>
                </c:pt>
                <c:pt idx="89">
                  <c:v>június</c:v>
                </c:pt>
                <c:pt idx="90">
                  <c:v>július</c:v>
                </c:pt>
                <c:pt idx="91">
                  <c:v>augusztus</c:v>
                </c:pt>
                <c:pt idx="92">
                  <c:v>szeptember</c:v>
                </c:pt>
                <c:pt idx="93">
                  <c:v>október</c:v>
                </c:pt>
                <c:pt idx="94">
                  <c:v>november</c:v>
                </c:pt>
                <c:pt idx="95">
                  <c:v>december</c:v>
                </c:pt>
                <c:pt idx="96">
                  <c:v>január</c:v>
                </c:pt>
                <c:pt idx="97">
                  <c:v>február</c:v>
                </c:pt>
                <c:pt idx="98">
                  <c:v>március</c:v>
                </c:pt>
                <c:pt idx="99">
                  <c:v>április</c:v>
                </c:pt>
                <c:pt idx="100">
                  <c:v>május</c:v>
                </c:pt>
                <c:pt idx="101">
                  <c:v>június</c:v>
                </c:pt>
                <c:pt idx="102">
                  <c:v>július</c:v>
                </c:pt>
                <c:pt idx="103">
                  <c:v>augusztus</c:v>
                </c:pt>
                <c:pt idx="104">
                  <c:v>szeptember</c:v>
                </c:pt>
                <c:pt idx="105">
                  <c:v>október</c:v>
                </c:pt>
                <c:pt idx="106">
                  <c:v>november</c:v>
                </c:pt>
                <c:pt idx="107">
                  <c:v>december</c:v>
                </c:pt>
                <c:pt idx="108">
                  <c:v>január</c:v>
                </c:pt>
                <c:pt idx="109">
                  <c:v>február</c:v>
                </c:pt>
                <c:pt idx="110">
                  <c:v>március</c:v>
                </c:pt>
                <c:pt idx="111">
                  <c:v>április</c:v>
                </c:pt>
                <c:pt idx="112">
                  <c:v>május</c:v>
                </c:pt>
                <c:pt idx="113">
                  <c:v>június</c:v>
                </c:pt>
                <c:pt idx="114">
                  <c:v>július</c:v>
                </c:pt>
                <c:pt idx="115">
                  <c:v>augusztus</c:v>
                </c:pt>
                <c:pt idx="116">
                  <c:v>szeptember</c:v>
                </c:pt>
                <c:pt idx="117">
                  <c:v>október</c:v>
                </c:pt>
                <c:pt idx="118">
                  <c:v>november</c:v>
                </c:pt>
                <c:pt idx="119">
                  <c:v>december</c:v>
                </c:pt>
                <c:pt idx="120">
                  <c:v>január</c:v>
                </c:pt>
                <c:pt idx="121">
                  <c:v>február</c:v>
                </c:pt>
                <c:pt idx="122">
                  <c:v>március</c:v>
                </c:pt>
                <c:pt idx="123">
                  <c:v>április</c:v>
                </c:pt>
                <c:pt idx="124">
                  <c:v>május</c:v>
                </c:pt>
                <c:pt idx="125">
                  <c:v>június</c:v>
                </c:pt>
                <c:pt idx="126">
                  <c:v>július</c:v>
                </c:pt>
                <c:pt idx="127">
                  <c:v>augusztus</c:v>
                </c:pt>
                <c:pt idx="128">
                  <c:v>szeptember</c:v>
                </c:pt>
                <c:pt idx="129">
                  <c:v>október</c:v>
                </c:pt>
                <c:pt idx="130">
                  <c:v>november</c:v>
                </c:pt>
                <c:pt idx="131">
                  <c:v>december</c:v>
                </c:pt>
                <c:pt idx="132">
                  <c:v>január</c:v>
                </c:pt>
                <c:pt idx="133">
                  <c:v>február</c:v>
                </c:pt>
                <c:pt idx="134">
                  <c:v>március</c:v>
                </c:pt>
                <c:pt idx="135">
                  <c:v>április</c:v>
                </c:pt>
                <c:pt idx="136">
                  <c:v>május</c:v>
                </c:pt>
                <c:pt idx="137">
                  <c:v>június</c:v>
                </c:pt>
                <c:pt idx="138">
                  <c:v>július</c:v>
                </c:pt>
                <c:pt idx="139">
                  <c:v>augusztus</c:v>
                </c:pt>
                <c:pt idx="140">
                  <c:v>szeptember</c:v>
                </c:pt>
                <c:pt idx="141">
                  <c:v>október</c:v>
                </c:pt>
                <c:pt idx="142">
                  <c:v>november</c:v>
                </c:pt>
                <c:pt idx="143">
                  <c:v>december</c:v>
                </c:pt>
                <c:pt idx="144">
                  <c:v>január</c:v>
                </c:pt>
                <c:pt idx="145">
                  <c:v>február</c:v>
                </c:pt>
                <c:pt idx="146">
                  <c:v>március</c:v>
                </c:pt>
                <c:pt idx="147">
                  <c:v>április</c:v>
                </c:pt>
                <c:pt idx="148">
                  <c:v>május</c:v>
                </c:pt>
                <c:pt idx="149">
                  <c:v>június</c:v>
                </c:pt>
                <c:pt idx="150">
                  <c:v>július</c:v>
                </c:pt>
                <c:pt idx="151">
                  <c:v>augusztus</c:v>
                </c:pt>
                <c:pt idx="152">
                  <c:v>szeptember</c:v>
                </c:pt>
                <c:pt idx="153">
                  <c:v>október</c:v>
                </c:pt>
                <c:pt idx="154">
                  <c:v>november</c:v>
                </c:pt>
                <c:pt idx="155">
                  <c:v>december</c:v>
                </c:pt>
                <c:pt idx="156">
                  <c:v>január</c:v>
                </c:pt>
                <c:pt idx="157">
                  <c:v>február</c:v>
                </c:pt>
                <c:pt idx="158">
                  <c:v>március</c:v>
                </c:pt>
                <c:pt idx="159">
                  <c:v>április</c:v>
                </c:pt>
                <c:pt idx="160">
                  <c:v>május</c:v>
                </c:pt>
                <c:pt idx="161">
                  <c:v>június</c:v>
                </c:pt>
                <c:pt idx="162">
                  <c:v>július</c:v>
                </c:pt>
                <c:pt idx="163">
                  <c:v>augusztus</c:v>
                </c:pt>
                <c:pt idx="164">
                  <c:v>szeptember</c:v>
                </c:pt>
                <c:pt idx="165">
                  <c:v>október</c:v>
                </c:pt>
                <c:pt idx="166">
                  <c:v>november</c:v>
                </c:pt>
                <c:pt idx="167">
                  <c:v>december</c:v>
                </c:pt>
                <c:pt idx="168">
                  <c:v>január</c:v>
                </c:pt>
                <c:pt idx="169">
                  <c:v>február</c:v>
                </c:pt>
                <c:pt idx="170">
                  <c:v>március</c:v>
                </c:pt>
                <c:pt idx="171">
                  <c:v>április</c:v>
                </c:pt>
                <c:pt idx="172">
                  <c:v>május</c:v>
                </c:pt>
                <c:pt idx="173">
                  <c:v>június</c:v>
                </c:pt>
                <c:pt idx="174">
                  <c:v>július</c:v>
                </c:pt>
                <c:pt idx="175">
                  <c:v>augusztus</c:v>
                </c:pt>
                <c:pt idx="176">
                  <c:v>szeptember</c:v>
                </c:pt>
                <c:pt idx="177">
                  <c:v>október</c:v>
                </c:pt>
                <c:pt idx="178">
                  <c:v>november</c:v>
                </c:pt>
                <c:pt idx="179">
                  <c:v>december</c:v>
                </c:pt>
                <c:pt idx="180">
                  <c:v>január</c:v>
                </c:pt>
                <c:pt idx="181">
                  <c:v>február</c:v>
                </c:pt>
                <c:pt idx="182">
                  <c:v>március</c:v>
                </c:pt>
                <c:pt idx="183">
                  <c:v>április</c:v>
                </c:pt>
                <c:pt idx="184">
                  <c:v>május</c:v>
                </c:pt>
                <c:pt idx="185">
                  <c:v>június</c:v>
                </c:pt>
                <c:pt idx="186">
                  <c:v>július</c:v>
                </c:pt>
                <c:pt idx="187">
                  <c:v>augusztus</c:v>
                </c:pt>
                <c:pt idx="188">
                  <c:v>szeptember</c:v>
                </c:pt>
                <c:pt idx="189">
                  <c:v>október</c:v>
                </c:pt>
                <c:pt idx="190">
                  <c:v>november</c:v>
                </c:pt>
                <c:pt idx="191">
                  <c:v>december</c:v>
                </c:pt>
                <c:pt idx="192">
                  <c:v>január</c:v>
                </c:pt>
                <c:pt idx="193">
                  <c:v>február</c:v>
                </c:pt>
                <c:pt idx="194">
                  <c:v>március</c:v>
                </c:pt>
                <c:pt idx="195">
                  <c:v>április</c:v>
                </c:pt>
                <c:pt idx="196">
                  <c:v>május</c:v>
                </c:pt>
                <c:pt idx="197">
                  <c:v>június</c:v>
                </c:pt>
                <c:pt idx="198">
                  <c:v>július</c:v>
                </c:pt>
                <c:pt idx="199">
                  <c:v>augusztus</c:v>
                </c:pt>
                <c:pt idx="200">
                  <c:v>szeptember</c:v>
                </c:pt>
                <c:pt idx="201">
                  <c:v>október</c:v>
                </c:pt>
                <c:pt idx="202">
                  <c:v>november</c:v>
                </c:pt>
                <c:pt idx="203">
                  <c:v>december</c:v>
                </c:pt>
                <c:pt idx="204">
                  <c:v>január</c:v>
                </c:pt>
                <c:pt idx="205">
                  <c:v>február</c:v>
                </c:pt>
                <c:pt idx="206">
                  <c:v>március</c:v>
                </c:pt>
                <c:pt idx="207">
                  <c:v>április</c:v>
                </c:pt>
                <c:pt idx="208">
                  <c:v>május</c:v>
                </c:pt>
                <c:pt idx="209">
                  <c:v>június</c:v>
                </c:pt>
                <c:pt idx="210">
                  <c:v>július</c:v>
                </c:pt>
                <c:pt idx="211">
                  <c:v>augusztus</c:v>
                </c:pt>
                <c:pt idx="212">
                  <c:v>szeptember</c:v>
                </c:pt>
                <c:pt idx="213">
                  <c:v>október</c:v>
                </c:pt>
                <c:pt idx="214">
                  <c:v>november</c:v>
                </c:pt>
                <c:pt idx="215">
                  <c:v>december</c:v>
                </c:pt>
                <c:pt idx="216">
                  <c:v>január</c:v>
                </c:pt>
                <c:pt idx="217">
                  <c:v>február</c:v>
                </c:pt>
                <c:pt idx="218">
                  <c:v>március</c:v>
                </c:pt>
                <c:pt idx="219">
                  <c:v>április</c:v>
                </c:pt>
                <c:pt idx="220">
                  <c:v>május</c:v>
                </c:pt>
                <c:pt idx="221">
                  <c:v>június</c:v>
                </c:pt>
                <c:pt idx="222">
                  <c:v>július</c:v>
                </c:pt>
                <c:pt idx="223">
                  <c:v>augusztus</c:v>
                </c:pt>
                <c:pt idx="224">
                  <c:v>szeptember</c:v>
                </c:pt>
                <c:pt idx="225">
                  <c:v>október</c:v>
                </c:pt>
                <c:pt idx="226">
                  <c:v>november</c:v>
                </c:pt>
                <c:pt idx="227">
                  <c:v>december</c:v>
                </c:pt>
                <c:pt idx="228">
                  <c:v>január</c:v>
                </c:pt>
                <c:pt idx="229">
                  <c:v>február</c:v>
                </c:pt>
                <c:pt idx="230">
                  <c:v>március</c:v>
                </c:pt>
                <c:pt idx="231">
                  <c:v>április</c:v>
                </c:pt>
                <c:pt idx="232">
                  <c:v>május</c:v>
                </c:pt>
                <c:pt idx="233">
                  <c:v>június</c:v>
                </c:pt>
                <c:pt idx="234">
                  <c:v>július</c:v>
                </c:pt>
                <c:pt idx="235">
                  <c:v>augusztus</c:v>
                </c:pt>
                <c:pt idx="236">
                  <c:v>szeptember</c:v>
                </c:pt>
                <c:pt idx="237">
                  <c:v>október</c:v>
                </c:pt>
                <c:pt idx="238">
                  <c:v>november</c:v>
                </c:pt>
                <c:pt idx="239">
                  <c:v>december</c:v>
                </c:pt>
                <c:pt idx="240">
                  <c:v>január</c:v>
                </c:pt>
                <c:pt idx="241">
                  <c:v>február</c:v>
                </c:pt>
                <c:pt idx="242">
                  <c:v>március</c:v>
                </c:pt>
                <c:pt idx="243">
                  <c:v>április</c:v>
                </c:pt>
                <c:pt idx="244">
                  <c:v>május</c:v>
                </c:pt>
                <c:pt idx="245">
                  <c:v>június</c:v>
                </c:pt>
                <c:pt idx="246">
                  <c:v>július</c:v>
                </c:pt>
                <c:pt idx="247">
                  <c:v>augusztus</c:v>
                </c:pt>
                <c:pt idx="248">
                  <c:v>szeptember</c:v>
                </c:pt>
                <c:pt idx="249">
                  <c:v>október</c:v>
                </c:pt>
                <c:pt idx="250">
                  <c:v>november</c:v>
                </c:pt>
                <c:pt idx="251">
                  <c:v>december</c:v>
                </c:pt>
              </c:strCache>
            </c:strRef>
          </c:cat>
          <c:val>
            <c:numRef>
              <c:f>Sheet1!$C$11:$IT$11</c:f>
              <c:numCache>
                <c:formatCode>_("Ft"* #,##0_);_("Ft"* \(#,##0\);_("Ft"* "-"_);_(@_)</c:formatCode>
                <c:ptCount val="252"/>
                <c:pt idx="0">
                  <c:v>30000</c:v>
                </c:pt>
                <c:pt idx="1">
                  <c:v>30000</c:v>
                </c:pt>
                <c:pt idx="2">
                  <c:v>30000</c:v>
                </c:pt>
                <c:pt idx="3">
                  <c:v>30000</c:v>
                </c:pt>
                <c:pt idx="4">
                  <c:v>30000</c:v>
                </c:pt>
                <c:pt idx="5">
                  <c:v>30000</c:v>
                </c:pt>
                <c:pt idx="6">
                  <c:v>30000</c:v>
                </c:pt>
                <c:pt idx="7">
                  <c:v>30000</c:v>
                </c:pt>
                <c:pt idx="8">
                  <c:v>30000</c:v>
                </c:pt>
                <c:pt idx="9">
                  <c:v>30000</c:v>
                </c:pt>
                <c:pt idx="10">
                  <c:v>30000</c:v>
                </c:pt>
                <c:pt idx="11">
                  <c:v>30000</c:v>
                </c:pt>
                <c:pt idx="12">
                  <c:v>30000</c:v>
                </c:pt>
                <c:pt idx="13">
                  <c:v>30000</c:v>
                </c:pt>
                <c:pt idx="14">
                  <c:v>30000</c:v>
                </c:pt>
                <c:pt idx="15">
                  <c:v>30000</c:v>
                </c:pt>
                <c:pt idx="16">
                  <c:v>30000</c:v>
                </c:pt>
                <c:pt idx="17">
                  <c:v>30000</c:v>
                </c:pt>
                <c:pt idx="18">
                  <c:v>30000</c:v>
                </c:pt>
                <c:pt idx="19">
                  <c:v>30000</c:v>
                </c:pt>
                <c:pt idx="20">
                  <c:v>30000</c:v>
                </c:pt>
                <c:pt idx="21">
                  <c:v>30000</c:v>
                </c:pt>
                <c:pt idx="22">
                  <c:v>30000</c:v>
                </c:pt>
                <c:pt idx="23">
                  <c:v>30000</c:v>
                </c:pt>
                <c:pt idx="24">
                  <c:v>30000</c:v>
                </c:pt>
                <c:pt idx="25">
                  <c:v>30000</c:v>
                </c:pt>
                <c:pt idx="26">
                  <c:v>30000</c:v>
                </c:pt>
                <c:pt idx="27">
                  <c:v>30000</c:v>
                </c:pt>
                <c:pt idx="28">
                  <c:v>30000</c:v>
                </c:pt>
                <c:pt idx="29">
                  <c:v>30000</c:v>
                </c:pt>
                <c:pt idx="30">
                  <c:v>30000</c:v>
                </c:pt>
                <c:pt idx="31">
                  <c:v>30000</c:v>
                </c:pt>
                <c:pt idx="32">
                  <c:v>30000</c:v>
                </c:pt>
                <c:pt idx="33">
                  <c:v>30000</c:v>
                </c:pt>
                <c:pt idx="34">
                  <c:v>30000</c:v>
                </c:pt>
                <c:pt idx="35">
                  <c:v>30000</c:v>
                </c:pt>
                <c:pt idx="36">
                  <c:v>30000</c:v>
                </c:pt>
                <c:pt idx="37">
                  <c:v>30000</c:v>
                </c:pt>
                <c:pt idx="38">
                  <c:v>30000</c:v>
                </c:pt>
                <c:pt idx="39">
                  <c:v>30000</c:v>
                </c:pt>
                <c:pt idx="40">
                  <c:v>30000</c:v>
                </c:pt>
                <c:pt idx="41">
                  <c:v>30000</c:v>
                </c:pt>
                <c:pt idx="42">
                  <c:v>30000</c:v>
                </c:pt>
                <c:pt idx="43">
                  <c:v>30000</c:v>
                </c:pt>
                <c:pt idx="44">
                  <c:v>30000</c:v>
                </c:pt>
                <c:pt idx="45">
                  <c:v>30000</c:v>
                </c:pt>
                <c:pt idx="46">
                  <c:v>30000</c:v>
                </c:pt>
                <c:pt idx="47">
                  <c:v>30000</c:v>
                </c:pt>
                <c:pt idx="48">
                  <c:v>30000</c:v>
                </c:pt>
                <c:pt idx="49">
                  <c:v>30000</c:v>
                </c:pt>
                <c:pt idx="50">
                  <c:v>30000</c:v>
                </c:pt>
                <c:pt idx="51">
                  <c:v>30000</c:v>
                </c:pt>
                <c:pt idx="52">
                  <c:v>30000</c:v>
                </c:pt>
                <c:pt idx="53">
                  <c:v>30000</c:v>
                </c:pt>
                <c:pt idx="54">
                  <c:v>30000</c:v>
                </c:pt>
                <c:pt idx="55">
                  <c:v>30000</c:v>
                </c:pt>
                <c:pt idx="56">
                  <c:v>30000</c:v>
                </c:pt>
                <c:pt idx="57">
                  <c:v>30000</c:v>
                </c:pt>
                <c:pt idx="58">
                  <c:v>30000</c:v>
                </c:pt>
                <c:pt idx="59">
                  <c:v>30000</c:v>
                </c:pt>
                <c:pt idx="60">
                  <c:v>30000</c:v>
                </c:pt>
                <c:pt idx="61">
                  <c:v>30000</c:v>
                </c:pt>
                <c:pt idx="62">
                  <c:v>30000</c:v>
                </c:pt>
                <c:pt idx="63">
                  <c:v>30000</c:v>
                </c:pt>
                <c:pt idx="64">
                  <c:v>30000</c:v>
                </c:pt>
                <c:pt idx="65">
                  <c:v>30000</c:v>
                </c:pt>
                <c:pt idx="66">
                  <c:v>30000</c:v>
                </c:pt>
                <c:pt idx="67">
                  <c:v>30000</c:v>
                </c:pt>
                <c:pt idx="68">
                  <c:v>30000</c:v>
                </c:pt>
                <c:pt idx="69">
                  <c:v>30000</c:v>
                </c:pt>
                <c:pt idx="70">
                  <c:v>30000</c:v>
                </c:pt>
                <c:pt idx="71">
                  <c:v>30000</c:v>
                </c:pt>
                <c:pt idx="72">
                  <c:v>30000</c:v>
                </c:pt>
                <c:pt idx="73">
                  <c:v>30000</c:v>
                </c:pt>
                <c:pt idx="74">
                  <c:v>30000</c:v>
                </c:pt>
                <c:pt idx="75">
                  <c:v>30000</c:v>
                </c:pt>
                <c:pt idx="76">
                  <c:v>30000</c:v>
                </c:pt>
                <c:pt idx="77">
                  <c:v>30000</c:v>
                </c:pt>
                <c:pt idx="78">
                  <c:v>30000</c:v>
                </c:pt>
                <c:pt idx="79">
                  <c:v>30000</c:v>
                </c:pt>
                <c:pt idx="80">
                  <c:v>30000</c:v>
                </c:pt>
                <c:pt idx="81">
                  <c:v>30000</c:v>
                </c:pt>
                <c:pt idx="82">
                  <c:v>30000</c:v>
                </c:pt>
                <c:pt idx="83">
                  <c:v>30000</c:v>
                </c:pt>
                <c:pt idx="84">
                  <c:v>30000</c:v>
                </c:pt>
                <c:pt idx="85">
                  <c:v>30000</c:v>
                </c:pt>
                <c:pt idx="86">
                  <c:v>30000</c:v>
                </c:pt>
                <c:pt idx="87">
                  <c:v>30000</c:v>
                </c:pt>
                <c:pt idx="88">
                  <c:v>30000</c:v>
                </c:pt>
                <c:pt idx="89">
                  <c:v>30000</c:v>
                </c:pt>
                <c:pt idx="90">
                  <c:v>30000</c:v>
                </c:pt>
                <c:pt idx="91">
                  <c:v>30000</c:v>
                </c:pt>
                <c:pt idx="92">
                  <c:v>30000</c:v>
                </c:pt>
                <c:pt idx="93">
                  <c:v>30000</c:v>
                </c:pt>
                <c:pt idx="94">
                  <c:v>30000</c:v>
                </c:pt>
                <c:pt idx="95">
                  <c:v>30000</c:v>
                </c:pt>
                <c:pt idx="96">
                  <c:v>30000</c:v>
                </c:pt>
                <c:pt idx="97">
                  <c:v>30000</c:v>
                </c:pt>
                <c:pt idx="98">
                  <c:v>30000</c:v>
                </c:pt>
                <c:pt idx="99">
                  <c:v>30000</c:v>
                </c:pt>
                <c:pt idx="100">
                  <c:v>30000</c:v>
                </c:pt>
                <c:pt idx="101">
                  <c:v>30000</c:v>
                </c:pt>
                <c:pt idx="102">
                  <c:v>30000</c:v>
                </c:pt>
                <c:pt idx="103">
                  <c:v>30000</c:v>
                </c:pt>
                <c:pt idx="104">
                  <c:v>30000</c:v>
                </c:pt>
                <c:pt idx="105">
                  <c:v>30000</c:v>
                </c:pt>
                <c:pt idx="106">
                  <c:v>30000</c:v>
                </c:pt>
                <c:pt idx="107">
                  <c:v>30000</c:v>
                </c:pt>
                <c:pt idx="108">
                  <c:v>30000</c:v>
                </c:pt>
                <c:pt idx="109">
                  <c:v>30000</c:v>
                </c:pt>
                <c:pt idx="110">
                  <c:v>30000</c:v>
                </c:pt>
                <c:pt idx="111">
                  <c:v>30000</c:v>
                </c:pt>
                <c:pt idx="112">
                  <c:v>30000</c:v>
                </c:pt>
                <c:pt idx="113">
                  <c:v>30000</c:v>
                </c:pt>
                <c:pt idx="114">
                  <c:v>30000</c:v>
                </c:pt>
                <c:pt idx="115">
                  <c:v>30000</c:v>
                </c:pt>
                <c:pt idx="116">
                  <c:v>30000</c:v>
                </c:pt>
                <c:pt idx="117">
                  <c:v>30000</c:v>
                </c:pt>
                <c:pt idx="118">
                  <c:v>30000</c:v>
                </c:pt>
                <c:pt idx="119">
                  <c:v>30000</c:v>
                </c:pt>
                <c:pt idx="120">
                  <c:v>30000</c:v>
                </c:pt>
                <c:pt idx="121">
                  <c:v>30000</c:v>
                </c:pt>
                <c:pt idx="122">
                  <c:v>30000</c:v>
                </c:pt>
                <c:pt idx="123">
                  <c:v>30000</c:v>
                </c:pt>
                <c:pt idx="124">
                  <c:v>30000</c:v>
                </c:pt>
                <c:pt idx="125">
                  <c:v>30000</c:v>
                </c:pt>
                <c:pt idx="126">
                  <c:v>30000</c:v>
                </c:pt>
                <c:pt idx="127">
                  <c:v>30000</c:v>
                </c:pt>
                <c:pt idx="128">
                  <c:v>30000</c:v>
                </c:pt>
                <c:pt idx="129">
                  <c:v>30000</c:v>
                </c:pt>
                <c:pt idx="130">
                  <c:v>30000</c:v>
                </c:pt>
                <c:pt idx="131">
                  <c:v>30000</c:v>
                </c:pt>
                <c:pt idx="132">
                  <c:v>30000</c:v>
                </c:pt>
                <c:pt idx="133">
                  <c:v>30000</c:v>
                </c:pt>
                <c:pt idx="134">
                  <c:v>30000</c:v>
                </c:pt>
                <c:pt idx="135">
                  <c:v>30000</c:v>
                </c:pt>
                <c:pt idx="136">
                  <c:v>30000</c:v>
                </c:pt>
                <c:pt idx="137">
                  <c:v>30000</c:v>
                </c:pt>
                <c:pt idx="138">
                  <c:v>30000</c:v>
                </c:pt>
                <c:pt idx="139">
                  <c:v>30000</c:v>
                </c:pt>
                <c:pt idx="140">
                  <c:v>30000</c:v>
                </c:pt>
                <c:pt idx="141">
                  <c:v>30000</c:v>
                </c:pt>
                <c:pt idx="142">
                  <c:v>30000</c:v>
                </c:pt>
                <c:pt idx="143">
                  <c:v>30000</c:v>
                </c:pt>
                <c:pt idx="144">
                  <c:v>30000</c:v>
                </c:pt>
                <c:pt idx="145">
                  <c:v>30000</c:v>
                </c:pt>
                <c:pt idx="146">
                  <c:v>30000</c:v>
                </c:pt>
                <c:pt idx="147">
                  <c:v>30000</c:v>
                </c:pt>
                <c:pt idx="148">
                  <c:v>30000</c:v>
                </c:pt>
                <c:pt idx="149">
                  <c:v>30000</c:v>
                </c:pt>
                <c:pt idx="150">
                  <c:v>30000</c:v>
                </c:pt>
                <c:pt idx="151">
                  <c:v>30000</c:v>
                </c:pt>
                <c:pt idx="152">
                  <c:v>30000</c:v>
                </c:pt>
                <c:pt idx="153">
                  <c:v>30000</c:v>
                </c:pt>
                <c:pt idx="154">
                  <c:v>30000</c:v>
                </c:pt>
                <c:pt idx="155">
                  <c:v>30000</c:v>
                </c:pt>
                <c:pt idx="156">
                  <c:v>30000</c:v>
                </c:pt>
                <c:pt idx="157">
                  <c:v>30000</c:v>
                </c:pt>
                <c:pt idx="158">
                  <c:v>30000</c:v>
                </c:pt>
                <c:pt idx="159">
                  <c:v>30000</c:v>
                </c:pt>
                <c:pt idx="160">
                  <c:v>30000</c:v>
                </c:pt>
                <c:pt idx="161">
                  <c:v>30000</c:v>
                </c:pt>
                <c:pt idx="162">
                  <c:v>30000</c:v>
                </c:pt>
                <c:pt idx="163">
                  <c:v>30000</c:v>
                </c:pt>
                <c:pt idx="164">
                  <c:v>30000</c:v>
                </c:pt>
                <c:pt idx="165">
                  <c:v>30000</c:v>
                </c:pt>
                <c:pt idx="166">
                  <c:v>30000</c:v>
                </c:pt>
                <c:pt idx="167">
                  <c:v>30000</c:v>
                </c:pt>
                <c:pt idx="168">
                  <c:v>30000</c:v>
                </c:pt>
                <c:pt idx="169">
                  <c:v>30000</c:v>
                </c:pt>
                <c:pt idx="170">
                  <c:v>30000</c:v>
                </c:pt>
                <c:pt idx="171">
                  <c:v>30000</c:v>
                </c:pt>
                <c:pt idx="172">
                  <c:v>30000</c:v>
                </c:pt>
                <c:pt idx="173">
                  <c:v>30000</c:v>
                </c:pt>
                <c:pt idx="174">
                  <c:v>30000</c:v>
                </c:pt>
                <c:pt idx="175">
                  <c:v>30000</c:v>
                </c:pt>
                <c:pt idx="176">
                  <c:v>30000</c:v>
                </c:pt>
                <c:pt idx="177">
                  <c:v>30000</c:v>
                </c:pt>
                <c:pt idx="178">
                  <c:v>30000</c:v>
                </c:pt>
                <c:pt idx="179">
                  <c:v>30000</c:v>
                </c:pt>
                <c:pt idx="180">
                  <c:v>30000</c:v>
                </c:pt>
                <c:pt idx="181">
                  <c:v>30000</c:v>
                </c:pt>
                <c:pt idx="182">
                  <c:v>30000</c:v>
                </c:pt>
                <c:pt idx="183">
                  <c:v>30000</c:v>
                </c:pt>
                <c:pt idx="184">
                  <c:v>30000</c:v>
                </c:pt>
                <c:pt idx="185">
                  <c:v>30000</c:v>
                </c:pt>
                <c:pt idx="186">
                  <c:v>30000</c:v>
                </c:pt>
                <c:pt idx="187">
                  <c:v>30000</c:v>
                </c:pt>
                <c:pt idx="188">
                  <c:v>30000</c:v>
                </c:pt>
                <c:pt idx="189">
                  <c:v>30000</c:v>
                </c:pt>
                <c:pt idx="190">
                  <c:v>30000</c:v>
                </c:pt>
                <c:pt idx="191">
                  <c:v>30000</c:v>
                </c:pt>
                <c:pt idx="192">
                  <c:v>30000</c:v>
                </c:pt>
                <c:pt idx="193">
                  <c:v>30000</c:v>
                </c:pt>
                <c:pt idx="194">
                  <c:v>30000</c:v>
                </c:pt>
                <c:pt idx="195">
                  <c:v>30000</c:v>
                </c:pt>
                <c:pt idx="196">
                  <c:v>30000</c:v>
                </c:pt>
                <c:pt idx="197">
                  <c:v>30000</c:v>
                </c:pt>
                <c:pt idx="198">
                  <c:v>30000</c:v>
                </c:pt>
                <c:pt idx="199">
                  <c:v>30000</c:v>
                </c:pt>
                <c:pt idx="200">
                  <c:v>30000</c:v>
                </c:pt>
                <c:pt idx="201">
                  <c:v>30000</c:v>
                </c:pt>
                <c:pt idx="202">
                  <c:v>30000</c:v>
                </c:pt>
                <c:pt idx="203">
                  <c:v>30000</c:v>
                </c:pt>
                <c:pt idx="204">
                  <c:v>30000</c:v>
                </c:pt>
                <c:pt idx="205">
                  <c:v>30000</c:v>
                </c:pt>
                <c:pt idx="206">
                  <c:v>30000</c:v>
                </c:pt>
                <c:pt idx="207">
                  <c:v>30000</c:v>
                </c:pt>
                <c:pt idx="208">
                  <c:v>30000</c:v>
                </c:pt>
                <c:pt idx="209">
                  <c:v>30000</c:v>
                </c:pt>
                <c:pt idx="210">
                  <c:v>30000</c:v>
                </c:pt>
                <c:pt idx="211">
                  <c:v>30000</c:v>
                </c:pt>
                <c:pt idx="212">
                  <c:v>30000</c:v>
                </c:pt>
                <c:pt idx="213">
                  <c:v>30000</c:v>
                </c:pt>
                <c:pt idx="214">
                  <c:v>30000</c:v>
                </c:pt>
                <c:pt idx="215">
                  <c:v>30000</c:v>
                </c:pt>
                <c:pt idx="216">
                  <c:v>30000</c:v>
                </c:pt>
                <c:pt idx="217">
                  <c:v>30000</c:v>
                </c:pt>
                <c:pt idx="218">
                  <c:v>30000</c:v>
                </c:pt>
                <c:pt idx="219">
                  <c:v>30000</c:v>
                </c:pt>
                <c:pt idx="220">
                  <c:v>30000</c:v>
                </c:pt>
                <c:pt idx="221">
                  <c:v>30000</c:v>
                </c:pt>
                <c:pt idx="222">
                  <c:v>30000</c:v>
                </c:pt>
                <c:pt idx="223">
                  <c:v>30000</c:v>
                </c:pt>
                <c:pt idx="224">
                  <c:v>30000</c:v>
                </c:pt>
                <c:pt idx="225">
                  <c:v>30000</c:v>
                </c:pt>
                <c:pt idx="226">
                  <c:v>30000</c:v>
                </c:pt>
                <c:pt idx="227">
                  <c:v>30000</c:v>
                </c:pt>
                <c:pt idx="228">
                  <c:v>30000</c:v>
                </c:pt>
                <c:pt idx="229">
                  <c:v>30000</c:v>
                </c:pt>
                <c:pt idx="230">
                  <c:v>30000</c:v>
                </c:pt>
                <c:pt idx="231">
                  <c:v>30000</c:v>
                </c:pt>
                <c:pt idx="232">
                  <c:v>30000</c:v>
                </c:pt>
                <c:pt idx="233">
                  <c:v>30000</c:v>
                </c:pt>
                <c:pt idx="234">
                  <c:v>30000</c:v>
                </c:pt>
                <c:pt idx="235">
                  <c:v>30000</c:v>
                </c:pt>
                <c:pt idx="236">
                  <c:v>30000</c:v>
                </c:pt>
                <c:pt idx="237">
                  <c:v>30000</c:v>
                </c:pt>
                <c:pt idx="238">
                  <c:v>30000</c:v>
                </c:pt>
                <c:pt idx="239">
                  <c:v>30000</c:v>
                </c:pt>
                <c:pt idx="240">
                  <c:v>30000</c:v>
                </c:pt>
                <c:pt idx="241">
                  <c:v>30000</c:v>
                </c:pt>
                <c:pt idx="242">
                  <c:v>30000</c:v>
                </c:pt>
                <c:pt idx="243">
                  <c:v>30000</c:v>
                </c:pt>
                <c:pt idx="244">
                  <c:v>30000</c:v>
                </c:pt>
                <c:pt idx="245">
                  <c:v>30000</c:v>
                </c:pt>
                <c:pt idx="246">
                  <c:v>30000</c:v>
                </c:pt>
                <c:pt idx="247">
                  <c:v>30000</c:v>
                </c:pt>
                <c:pt idx="248">
                  <c:v>30000</c:v>
                </c:pt>
                <c:pt idx="249">
                  <c:v>30000</c:v>
                </c:pt>
                <c:pt idx="250">
                  <c:v>30000</c:v>
                </c:pt>
                <c:pt idx="251">
                  <c:v>30000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B08-475A-8EC9-1ADFAD22A5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85727944"/>
        <c:axId val="285730296"/>
      </c:lineChart>
      <c:catAx>
        <c:axId val="285727944"/>
        <c:scaling>
          <c:orientation val="minMax"/>
        </c:scaling>
        <c:delete val="0"/>
        <c:axPos val="b"/>
        <c:numFmt formatCode="#,##0.00\ &quot;Ft&quot;" sourceLinked="0"/>
        <c:majorTickMark val="none"/>
        <c:minorTickMark val="none"/>
        <c:tickLblPos val="nextTo"/>
        <c:spPr>
          <a:noFill/>
          <a:ln w="9525" cap="flat" cmpd="sng" algn="ctr">
            <a:solidFill>
              <a:srgbClr val="AAC1B7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pPr>
            <a:endParaRPr lang="hu-HU"/>
          </a:p>
        </c:txPr>
        <c:crossAx val="285730296"/>
        <c:crosses val="autoZero"/>
        <c:auto val="1"/>
        <c:lblAlgn val="ctr"/>
        <c:lblOffset val="100"/>
        <c:noMultiLvlLbl val="0"/>
      </c:catAx>
      <c:valAx>
        <c:axId val="285730296"/>
        <c:scaling>
          <c:orientation val="minMax"/>
        </c:scaling>
        <c:delete val="1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_(&quot;Ft&quot;* #,##0_);_(&quot;Ft&quot;* \(#,##0\);_(&quot;Ft&quot;* &quot;-&quot;_);_(@_)" sourceLinked="1"/>
        <c:majorTickMark val="none"/>
        <c:minorTickMark val="none"/>
        <c:tickLblPos val="nextTo"/>
        <c:crossAx val="2857279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3"/>
              </a:solidFill>
              <a:latin typeface="+mn-lt"/>
              <a:ea typeface="+mn-ea"/>
              <a:cs typeface="+mn-cs"/>
            </a:defRPr>
          </a:pPr>
          <a:endParaRPr lang="hu-H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hu-HU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hu-H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Sheet1!$B$10</c:f>
              <c:strCache>
                <c:ptCount val="1"/>
                <c:pt idx="0">
                  <c:v>Összes fizetendő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Sheet1!$C$9:$IT$9</c:f>
              <c:strCache>
                <c:ptCount val="252"/>
                <c:pt idx="0">
                  <c:v>Január</c:v>
                </c:pt>
                <c:pt idx="1">
                  <c:v>Február</c:v>
                </c:pt>
                <c:pt idx="2">
                  <c:v>Március</c:v>
                </c:pt>
                <c:pt idx="3">
                  <c:v>Április</c:v>
                </c:pt>
                <c:pt idx="4">
                  <c:v>Május</c:v>
                </c:pt>
                <c:pt idx="5">
                  <c:v>Június</c:v>
                </c:pt>
                <c:pt idx="6">
                  <c:v>Július</c:v>
                </c:pt>
                <c:pt idx="7">
                  <c:v>Augusztus</c:v>
                </c:pt>
                <c:pt idx="8">
                  <c:v>Szeptember</c:v>
                </c:pt>
                <c:pt idx="9">
                  <c:v>Október</c:v>
                </c:pt>
                <c:pt idx="10">
                  <c:v>November</c:v>
                </c:pt>
                <c:pt idx="11">
                  <c:v>December</c:v>
                </c:pt>
                <c:pt idx="12">
                  <c:v>január</c:v>
                </c:pt>
                <c:pt idx="13">
                  <c:v>február</c:v>
                </c:pt>
                <c:pt idx="14">
                  <c:v>március</c:v>
                </c:pt>
                <c:pt idx="15">
                  <c:v>április</c:v>
                </c:pt>
                <c:pt idx="16">
                  <c:v>május</c:v>
                </c:pt>
                <c:pt idx="17">
                  <c:v>június</c:v>
                </c:pt>
                <c:pt idx="18">
                  <c:v>július</c:v>
                </c:pt>
                <c:pt idx="19">
                  <c:v>augusztus</c:v>
                </c:pt>
                <c:pt idx="20">
                  <c:v>szeptember</c:v>
                </c:pt>
                <c:pt idx="21">
                  <c:v>október</c:v>
                </c:pt>
                <c:pt idx="22">
                  <c:v>november</c:v>
                </c:pt>
                <c:pt idx="23">
                  <c:v>december</c:v>
                </c:pt>
                <c:pt idx="24">
                  <c:v>január</c:v>
                </c:pt>
                <c:pt idx="25">
                  <c:v>február</c:v>
                </c:pt>
                <c:pt idx="26">
                  <c:v>március</c:v>
                </c:pt>
                <c:pt idx="27">
                  <c:v>április</c:v>
                </c:pt>
                <c:pt idx="28">
                  <c:v>május</c:v>
                </c:pt>
                <c:pt idx="29">
                  <c:v>június</c:v>
                </c:pt>
                <c:pt idx="30">
                  <c:v>július</c:v>
                </c:pt>
                <c:pt idx="31">
                  <c:v>augusztus</c:v>
                </c:pt>
                <c:pt idx="32">
                  <c:v>szeptember</c:v>
                </c:pt>
                <c:pt idx="33">
                  <c:v>október</c:v>
                </c:pt>
                <c:pt idx="34">
                  <c:v>november</c:v>
                </c:pt>
                <c:pt idx="35">
                  <c:v>december</c:v>
                </c:pt>
                <c:pt idx="36">
                  <c:v>január</c:v>
                </c:pt>
                <c:pt idx="37">
                  <c:v>február</c:v>
                </c:pt>
                <c:pt idx="38">
                  <c:v>március</c:v>
                </c:pt>
                <c:pt idx="39">
                  <c:v>április</c:v>
                </c:pt>
                <c:pt idx="40">
                  <c:v>május</c:v>
                </c:pt>
                <c:pt idx="41">
                  <c:v>június</c:v>
                </c:pt>
                <c:pt idx="42">
                  <c:v>július</c:v>
                </c:pt>
                <c:pt idx="43">
                  <c:v>augusztus</c:v>
                </c:pt>
                <c:pt idx="44">
                  <c:v>szeptember</c:v>
                </c:pt>
                <c:pt idx="45">
                  <c:v>október</c:v>
                </c:pt>
                <c:pt idx="46">
                  <c:v>november</c:v>
                </c:pt>
                <c:pt idx="47">
                  <c:v>december</c:v>
                </c:pt>
                <c:pt idx="48">
                  <c:v>január</c:v>
                </c:pt>
                <c:pt idx="49">
                  <c:v>február</c:v>
                </c:pt>
                <c:pt idx="50">
                  <c:v>március</c:v>
                </c:pt>
                <c:pt idx="51">
                  <c:v>április</c:v>
                </c:pt>
                <c:pt idx="52">
                  <c:v>május</c:v>
                </c:pt>
                <c:pt idx="53">
                  <c:v>június</c:v>
                </c:pt>
                <c:pt idx="54">
                  <c:v>július</c:v>
                </c:pt>
                <c:pt idx="55">
                  <c:v>augusztus</c:v>
                </c:pt>
                <c:pt idx="56">
                  <c:v>szeptember</c:v>
                </c:pt>
                <c:pt idx="57">
                  <c:v>október</c:v>
                </c:pt>
                <c:pt idx="58">
                  <c:v>november</c:v>
                </c:pt>
                <c:pt idx="59">
                  <c:v>december</c:v>
                </c:pt>
                <c:pt idx="60">
                  <c:v>január</c:v>
                </c:pt>
                <c:pt idx="61">
                  <c:v>február</c:v>
                </c:pt>
                <c:pt idx="62">
                  <c:v>március</c:v>
                </c:pt>
                <c:pt idx="63">
                  <c:v>április</c:v>
                </c:pt>
                <c:pt idx="64">
                  <c:v>május</c:v>
                </c:pt>
                <c:pt idx="65">
                  <c:v>június</c:v>
                </c:pt>
                <c:pt idx="66">
                  <c:v>július</c:v>
                </c:pt>
                <c:pt idx="67">
                  <c:v>augusztus</c:v>
                </c:pt>
                <c:pt idx="68">
                  <c:v>szeptember</c:v>
                </c:pt>
                <c:pt idx="69">
                  <c:v>október</c:v>
                </c:pt>
                <c:pt idx="70">
                  <c:v>november</c:v>
                </c:pt>
                <c:pt idx="71">
                  <c:v>december</c:v>
                </c:pt>
                <c:pt idx="72">
                  <c:v>január</c:v>
                </c:pt>
                <c:pt idx="73">
                  <c:v>február</c:v>
                </c:pt>
                <c:pt idx="74">
                  <c:v>március</c:v>
                </c:pt>
                <c:pt idx="75">
                  <c:v>április</c:v>
                </c:pt>
                <c:pt idx="76">
                  <c:v>május</c:v>
                </c:pt>
                <c:pt idx="77">
                  <c:v>június</c:v>
                </c:pt>
                <c:pt idx="78">
                  <c:v>július</c:v>
                </c:pt>
                <c:pt idx="79">
                  <c:v>augusztus</c:v>
                </c:pt>
                <c:pt idx="80">
                  <c:v>szeptember</c:v>
                </c:pt>
                <c:pt idx="81">
                  <c:v>október</c:v>
                </c:pt>
                <c:pt idx="82">
                  <c:v>november</c:v>
                </c:pt>
                <c:pt idx="83">
                  <c:v>december</c:v>
                </c:pt>
                <c:pt idx="84">
                  <c:v>január</c:v>
                </c:pt>
                <c:pt idx="85">
                  <c:v>február</c:v>
                </c:pt>
                <c:pt idx="86">
                  <c:v>március</c:v>
                </c:pt>
                <c:pt idx="87">
                  <c:v>április</c:v>
                </c:pt>
                <c:pt idx="88">
                  <c:v>május</c:v>
                </c:pt>
                <c:pt idx="89">
                  <c:v>június</c:v>
                </c:pt>
                <c:pt idx="90">
                  <c:v>július</c:v>
                </c:pt>
                <c:pt idx="91">
                  <c:v>augusztus</c:v>
                </c:pt>
                <c:pt idx="92">
                  <c:v>szeptember</c:v>
                </c:pt>
                <c:pt idx="93">
                  <c:v>október</c:v>
                </c:pt>
                <c:pt idx="94">
                  <c:v>november</c:v>
                </c:pt>
                <c:pt idx="95">
                  <c:v>december</c:v>
                </c:pt>
                <c:pt idx="96">
                  <c:v>január</c:v>
                </c:pt>
                <c:pt idx="97">
                  <c:v>február</c:v>
                </c:pt>
                <c:pt idx="98">
                  <c:v>március</c:v>
                </c:pt>
                <c:pt idx="99">
                  <c:v>április</c:v>
                </c:pt>
                <c:pt idx="100">
                  <c:v>május</c:v>
                </c:pt>
                <c:pt idx="101">
                  <c:v>június</c:v>
                </c:pt>
                <c:pt idx="102">
                  <c:v>július</c:v>
                </c:pt>
                <c:pt idx="103">
                  <c:v>augusztus</c:v>
                </c:pt>
                <c:pt idx="104">
                  <c:v>szeptember</c:v>
                </c:pt>
                <c:pt idx="105">
                  <c:v>október</c:v>
                </c:pt>
                <c:pt idx="106">
                  <c:v>november</c:v>
                </c:pt>
                <c:pt idx="107">
                  <c:v>december</c:v>
                </c:pt>
                <c:pt idx="108">
                  <c:v>január</c:v>
                </c:pt>
                <c:pt idx="109">
                  <c:v>február</c:v>
                </c:pt>
                <c:pt idx="110">
                  <c:v>március</c:v>
                </c:pt>
                <c:pt idx="111">
                  <c:v>április</c:v>
                </c:pt>
                <c:pt idx="112">
                  <c:v>május</c:v>
                </c:pt>
                <c:pt idx="113">
                  <c:v>június</c:v>
                </c:pt>
                <c:pt idx="114">
                  <c:v>július</c:v>
                </c:pt>
                <c:pt idx="115">
                  <c:v>augusztus</c:v>
                </c:pt>
                <c:pt idx="116">
                  <c:v>szeptember</c:v>
                </c:pt>
                <c:pt idx="117">
                  <c:v>október</c:v>
                </c:pt>
                <c:pt idx="118">
                  <c:v>november</c:v>
                </c:pt>
                <c:pt idx="119">
                  <c:v>december</c:v>
                </c:pt>
                <c:pt idx="120">
                  <c:v>január</c:v>
                </c:pt>
                <c:pt idx="121">
                  <c:v>február</c:v>
                </c:pt>
                <c:pt idx="122">
                  <c:v>március</c:v>
                </c:pt>
                <c:pt idx="123">
                  <c:v>április</c:v>
                </c:pt>
                <c:pt idx="124">
                  <c:v>május</c:v>
                </c:pt>
                <c:pt idx="125">
                  <c:v>június</c:v>
                </c:pt>
                <c:pt idx="126">
                  <c:v>július</c:v>
                </c:pt>
                <c:pt idx="127">
                  <c:v>augusztus</c:v>
                </c:pt>
                <c:pt idx="128">
                  <c:v>szeptember</c:v>
                </c:pt>
                <c:pt idx="129">
                  <c:v>október</c:v>
                </c:pt>
                <c:pt idx="130">
                  <c:v>november</c:v>
                </c:pt>
                <c:pt idx="131">
                  <c:v>december</c:v>
                </c:pt>
                <c:pt idx="132">
                  <c:v>január</c:v>
                </c:pt>
                <c:pt idx="133">
                  <c:v>február</c:v>
                </c:pt>
                <c:pt idx="134">
                  <c:v>március</c:v>
                </c:pt>
                <c:pt idx="135">
                  <c:v>április</c:v>
                </c:pt>
                <c:pt idx="136">
                  <c:v>május</c:v>
                </c:pt>
                <c:pt idx="137">
                  <c:v>június</c:v>
                </c:pt>
                <c:pt idx="138">
                  <c:v>július</c:v>
                </c:pt>
                <c:pt idx="139">
                  <c:v>augusztus</c:v>
                </c:pt>
                <c:pt idx="140">
                  <c:v>szeptember</c:v>
                </c:pt>
                <c:pt idx="141">
                  <c:v>október</c:v>
                </c:pt>
                <c:pt idx="142">
                  <c:v>november</c:v>
                </c:pt>
                <c:pt idx="143">
                  <c:v>december</c:v>
                </c:pt>
                <c:pt idx="144">
                  <c:v>január</c:v>
                </c:pt>
                <c:pt idx="145">
                  <c:v>február</c:v>
                </c:pt>
                <c:pt idx="146">
                  <c:v>március</c:v>
                </c:pt>
                <c:pt idx="147">
                  <c:v>április</c:v>
                </c:pt>
                <c:pt idx="148">
                  <c:v>május</c:v>
                </c:pt>
                <c:pt idx="149">
                  <c:v>június</c:v>
                </c:pt>
                <c:pt idx="150">
                  <c:v>július</c:v>
                </c:pt>
                <c:pt idx="151">
                  <c:v>augusztus</c:v>
                </c:pt>
                <c:pt idx="152">
                  <c:v>szeptember</c:v>
                </c:pt>
                <c:pt idx="153">
                  <c:v>október</c:v>
                </c:pt>
                <c:pt idx="154">
                  <c:v>november</c:v>
                </c:pt>
                <c:pt idx="155">
                  <c:v>december</c:v>
                </c:pt>
                <c:pt idx="156">
                  <c:v>január</c:v>
                </c:pt>
                <c:pt idx="157">
                  <c:v>február</c:v>
                </c:pt>
                <c:pt idx="158">
                  <c:v>március</c:v>
                </c:pt>
                <c:pt idx="159">
                  <c:v>április</c:v>
                </c:pt>
                <c:pt idx="160">
                  <c:v>május</c:v>
                </c:pt>
                <c:pt idx="161">
                  <c:v>június</c:v>
                </c:pt>
                <c:pt idx="162">
                  <c:v>július</c:v>
                </c:pt>
                <c:pt idx="163">
                  <c:v>augusztus</c:v>
                </c:pt>
                <c:pt idx="164">
                  <c:v>szeptember</c:v>
                </c:pt>
                <c:pt idx="165">
                  <c:v>október</c:v>
                </c:pt>
                <c:pt idx="166">
                  <c:v>november</c:v>
                </c:pt>
                <c:pt idx="167">
                  <c:v>december</c:v>
                </c:pt>
                <c:pt idx="168">
                  <c:v>január</c:v>
                </c:pt>
                <c:pt idx="169">
                  <c:v>február</c:v>
                </c:pt>
                <c:pt idx="170">
                  <c:v>március</c:v>
                </c:pt>
                <c:pt idx="171">
                  <c:v>április</c:v>
                </c:pt>
                <c:pt idx="172">
                  <c:v>május</c:v>
                </c:pt>
                <c:pt idx="173">
                  <c:v>június</c:v>
                </c:pt>
                <c:pt idx="174">
                  <c:v>július</c:v>
                </c:pt>
                <c:pt idx="175">
                  <c:v>augusztus</c:v>
                </c:pt>
                <c:pt idx="176">
                  <c:v>szeptember</c:v>
                </c:pt>
                <c:pt idx="177">
                  <c:v>október</c:v>
                </c:pt>
                <c:pt idx="178">
                  <c:v>november</c:v>
                </c:pt>
                <c:pt idx="179">
                  <c:v>december</c:v>
                </c:pt>
                <c:pt idx="180">
                  <c:v>január</c:v>
                </c:pt>
                <c:pt idx="181">
                  <c:v>február</c:v>
                </c:pt>
                <c:pt idx="182">
                  <c:v>március</c:v>
                </c:pt>
                <c:pt idx="183">
                  <c:v>április</c:v>
                </c:pt>
                <c:pt idx="184">
                  <c:v>május</c:v>
                </c:pt>
                <c:pt idx="185">
                  <c:v>június</c:v>
                </c:pt>
                <c:pt idx="186">
                  <c:v>július</c:v>
                </c:pt>
                <c:pt idx="187">
                  <c:v>augusztus</c:v>
                </c:pt>
                <c:pt idx="188">
                  <c:v>szeptember</c:v>
                </c:pt>
                <c:pt idx="189">
                  <c:v>október</c:v>
                </c:pt>
                <c:pt idx="190">
                  <c:v>november</c:v>
                </c:pt>
                <c:pt idx="191">
                  <c:v>december</c:v>
                </c:pt>
                <c:pt idx="192">
                  <c:v>január</c:v>
                </c:pt>
                <c:pt idx="193">
                  <c:v>február</c:v>
                </c:pt>
                <c:pt idx="194">
                  <c:v>március</c:v>
                </c:pt>
                <c:pt idx="195">
                  <c:v>április</c:v>
                </c:pt>
                <c:pt idx="196">
                  <c:v>május</c:v>
                </c:pt>
                <c:pt idx="197">
                  <c:v>június</c:v>
                </c:pt>
                <c:pt idx="198">
                  <c:v>július</c:v>
                </c:pt>
                <c:pt idx="199">
                  <c:v>augusztus</c:v>
                </c:pt>
                <c:pt idx="200">
                  <c:v>szeptember</c:v>
                </c:pt>
                <c:pt idx="201">
                  <c:v>október</c:v>
                </c:pt>
                <c:pt idx="202">
                  <c:v>november</c:v>
                </c:pt>
                <c:pt idx="203">
                  <c:v>december</c:v>
                </c:pt>
                <c:pt idx="204">
                  <c:v>január</c:v>
                </c:pt>
                <c:pt idx="205">
                  <c:v>február</c:v>
                </c:pt>
                <c:pt idx="206">
                  <c:v>március</c:v>
                </c:pt>
                <c:pt idx="207">
                  <c:v>április</c:v>
                </c:pt>
                <c:pt idx="208">
                  <c:v>május</c:v>
                </c:pt>
                <c:pt idx="209">
                  <c:v>június</c:v>
                </c:pt>
                <c:pt idx="210">
                  <c:v>július</c:v>
                </c:pt>
                <c:pt idx="211">
                  <c:v>augusztus</c:v>
                </c:pt>
                <c:pt idx="212">
                  <c:v>szeptember</c:v>
                </c:pt>
                <c:pt idx="213">
                  <c:v>október</c:v>
                </c:pt>
                <c:pt idx="214">
                  <c:v>november</c:v>
                </c:pt>
                <c:pt idx="215">
                  <c:v>december</c:v>
                </c:pt>
                <c:pt idx="216">
                  <c:v>január</c:v>
                </c:pt>
                <c:pt idx="217">
                  <c:v>február</c:v>
                </c:pt>
                <c:pt idx="218">
                  <c:v>március</c:v>
                </c:pt>
                <c:pt idx="219">
                  <c:v>április</c:v>
                </c:pt>
                <c:pt idx="220">
                  <c:v>május</c:v>
                </c:pt>
                <c:pt idx="221">
                  <c:v>június</c:v>
                </c:pt>
                <c:pt idx="222">
                  <c:v>július</c:v>
                </c:pt>
                <c:pt idx="223">
                  <c:v>augusztus</c:v>
                </c:pt>
                <c:pt idx="224">
                  <c:v>szeptember</c:v>
                </c:pt>
                <c:pt idx="225">
                  <c:v>október</c:v>
                </c:pt>
                <c:pt idx="226">
                  <c:v>november</c:v>
                </c:pt>
                <c:pt idx="227">
                  <c:v>december</c:v>
                </c:pt>
                <c:pt idx="228">
                  <c:v>január</c:v>
                </c:pt>
                <c:pt idx="229">
                  <c:v>február</c:v>
                </c:pt>
                <c:pt idx="230">
                  <c:v>március</c:v>
                </c:pt>
                <c:pt idx="231">
                  <c:v>április</c:v>
                </c:pt>
                <c:pt idx="232">
                  <c:v>május</c:v>
                </c:pt>
                <c:pt idx="233">
                  <c:v>június</c:v>
                </c:pt>
                <c:pt idx="234">
                  <c:v>július</c:v>
                </c:pt>
                <c:pt idx="235">
                  <c:v>augusztus</c:v>
                </c:pt>
                <c:pt idx="236">
                  <c:v>szeptember</c:v>
                </c:pt>
                <c:pt idx="237">
                  <c:v>október</c:v>
                </c:pt>
                <c:pt idx="238">
                  <c:v>november</c:v>
                </c:pt>
                <c:pt idx="239">
                  <c:v>december</c:v>
                </c:pt>
                <c:pt idx="240">
                  <c:v>január</c:v>
                </c:pt>
                <c:pt idx="241">
                  <c:v>február</c:v>
                </c:pt>
                <c:pt idx="242">
                  <c:v>március</c:v>
                </c:pt>
                <c:pt idx="243">
                  <c:v>április</c:v>
                </c:pt>
                <c:pt idx="244">
                  <c:v>május</c:v>
                </c:pt>
                <c:pt idx="245">
                  <c:v>június</c:v>
                </c:pt>
                <c:pt idx="246">
                  <c:v>július</c:v>
                </c:pt>
                <c:pt idx="247">
                  <c:v>augusztus</c:v>
                </c:pt>
                <c:pt idx="248">
                  <c:v>szeptember</c:v>
                </c:pt>
                <c:pt idx="249">
                  <c:v>október</c:v>
                </c:pt>
                <c:pt idx="250">
                  <c:v>november</c:v>
                </c:pt>
                <c:pt idx="251">
                  <c:v>december</c:v>
                </c:pt>
              </c:strCache>
            </c:strRef>
          </c:cat>
          <c:val>
            <c:numRef>
              <c:f>Sheet1!$C$10:$IT$10</c:f>
              <c:numCache>
                <c:formatCode>_("Ft"* #,##0_);_("Ft"* \(#,##0\);_("Ft"* "-"_);_(@_)</c:formatCode>
                <c:ptCount val="252"/>
                <c:pt idx="0">
                  <c:v>61880.977683315621</c:v>
                </c:pt>
                <c:pt idx="1">
                  <c:v>61881</c:v>
                </c:pt>
                <c:pt idx="2">
                  <c:v>61881</c:v>
                </c:pt>
                <c:pt idx="3">
                  <c:v>61881</c:v>
                </c:pt>
                <c:pt idx="4">
                  <c:v>61881</c:v>
                </c:pt>
                <c:pt idx="5">
                  <c:v>61881</c:v>
                </c:pt>
                <c:pt idx="6">
                  <c:v>31881</c:v>
                </c:pt>
                <c:pt idx="7">
                  <c:v>31881</c:v>
                </c:pt>
                <c:pt idx="8">
                  <c:v>31881</c:v>
                </c:pt>
                <c:pt idx="9">
                  <c:v>31881</c:v>
                </c:pt>
                <c:pt idx="10">
                  <c:v>31881</c:v>
                </c:pt>
                <c:pt idx="11">
                  <c:v>31881</c:v>
                </c:pt>
                <c:pt idx="12">
                  <c:v>31881</c:v>
                </c:pt>
                <c:pt idx="13">
                  <c:v>31881</c:v>
                </c:pt>
                <c:pt idx="14">
                  <c:v>31881</c:v>
                </c:pt>
                <c:pt idx="15">
                  <c:v>31881</c:v>
                </c:pt>
                <c:pt idx="16">
                  <c:v>31881</c:v>
                </c:pt>
                <c:pt idx="17">
                  <c:v>31881</c:v>
                </c:pt>
                <c:pt idx="18">
                  <c:v>31881</c:v>
                </c:pt>
                <c:pt idx="19">
                  <c:v>31881</c:v>
                </c:pt>
                <c:pt idx="20">
                  <c:v>31881</c:v>
                </c:pt>
                <c:pt idx="21">
                  <c:v>31881</c:v>
                </c:pt>
                <c:pt idx="22">
                  <c:v>31881</c:v>
                </c:pt>
                <c:pt idx="23">
                  <c:v>31881</c:v>
                </c:pt>
                <c:pt idx="24">
                  <c:v>31881</c:v>
                </c:pt>
                <c:pt idx="25">
                  <c:v>31881</c:v>
                </c:pt>
                <c:pt idx="26">
                  <c:v>31881</c:v>
                </c:pt>
                <c:pt idx="27">
                  <c:v>31881</c:v>
                </c:pt>
                <c:pt idx="28">
                  <c:v>31881</c:v>
                </c:pt>
                <c:pt idx="29">
                  <c:v>31881</c:v>
                </c:pt>
                <c:pt idx="30">
                  <c:v>31881</c:v>
                </c:pt>
                <c:pt idx="31">
                  <c:v>31881</c:v>
                </c:pt>
                <c:pt idx="32">
                  <c:v>31881</c:v>
                </c:pt>
                <c:pt idx="33">
                  <c:v>31881</c:v>
                </c:pt>
                <c:pt idx="34">
                  <c:v>31881</c:v>
                </c:pt>
                <c:pt idx="35">
                  <c:v>31881</c:v>
                </c:pt>
                <c:pt idx="36">
                  <c:v>31881</c:v>
                </c:pt>
                <c:pt idx="37">
                  <c:v>31881</c:v>
                </c:pt>
                <c:pt idx="38">
                  <c:v>31881</c:v>
                </c:pt>
                <c:pt idx="39">
                  <c:v>31881</c:v>
                </c:pt>
                <c:pt idx="40">
                  <c:v>31881</c:v>
                </c:pt>
                <c:pt idx="41">
                  <c:v>31881</c:v>
                </c:pt>
                <c:pt idx="42">
                  <c:v>31881</c:v>
                </c:pt>
                <c:pt idx="43">
                  <c:v>31881</c:v>
                </c:pt>
                <c:pt idx="44">
                  <c:v>31881</c:v>
                </c:pt>
                <c:pt idx="45">
                  <c:v>31881</c:v>
                </c:pt>
                <c:pt idx="46">
                  <c:v>31881</c:v>
                </c:pt>
                <c:pt idx="47">
                  <c:v>31881</c:v>
                </c:pt>
                <c:pt idx="48">
                  <c:v>31881</c:v>
                </c:pt>
                <c:pt idx="49">
                  <c:v>31881</c:v>
                </c:pt>
                <c:pt idx="50">
                  <c:v>31881</c:v>
                </c:pt>
                <c:pt idx="51">
                  <c:v>31881</c:v>
                </c:pt>
                <c:pt idx="52">
                  <c:v>31881</c:v>
                </c:pt>
                <c:pt idx="53">
                  <c:v>31881</c:v>
                </c:pt>
                <c:pt idx="54">
                  <c:v>31881</c:v>
                </c:pt>
                <c:pt idx="55">
                  <c:v>31881</c:v>
                </c:pt>
                <c:pt idx="56">
                  <c:v>31881</c:v>
                </c:pt>
                <c:pt idx="57">
                  <c:v>31881</c:v>
                </c:pt>
                <c:pt idx="58">
                  <c:v>31881</c:v>
                </c:pt>
                <c:pt idx="59">
                  <c:v>31881</c:v>
                </c:pt>
                <c:pt idx="60">
                  <c:v>31881</c:v>
                </c:pt>
                <c:pt idx="61">
                  <c:v>31881</c:v>
                </c:pt>
                <c:pt idx="62">
                  <c:v>31881</c:v>
                </c:pt>
                <c:pt idx="63">
                  <c:v>31881</c:v>
                </c:pt>
                <c:pt idx="64">
                  <c:v>31881</c:v>
                </c:pt>
                <c:pt idx="65">
                  <c:v>31881</c:v>
                </c:pt>
                <c:pt idx="66">
                  <c:v>31881</c:v>
                </c:pt>
                <c:pt idx="67">
                  <c:v>31881</c:v>
                </c:pt>
                <c:pt idx="68">
                  <c:v>31881</c:v>
                </c:pt>
                <c:pt idx="69">
                  <c:v>31881</c:v>
                </c:pt>
                <c:pt idx="70">
                  <c:v>31881</c:v>
                </c:pt>
                <c:pt idx="71">
                  <c:v>31881</c:v>
                </c:pt>
                <c:pt idx="72">
                  <c:v>31881</c:v>
                </c:pt>
                <c:pt idx="73">
                  <c:v>31881</c:v>
                </c:pt>
                <c:pt idx="74">
                  <c:v>31881</c:v>
                </c:pt>
                <c:pt idx="75">
                  <c:v>31881</c:v>
                </c:pt>
                <c:pt idx="76">
                  <c:v>31881</c:v>
                </c:pt>
                <c:pt idx="77">
                  <c:v>31881</c:v>
                </c:pt>
                <c:pt idx="78">
                  <c:v>31881</c:v>
                </c:pt>
                <c:pt idx="79">
                  <c:v>31881</c:v>
                </c:pt>
                <c:pt idx="80">
                  <c:v>31881</c:v>
                </c:pt>
                <c:pt idx="81">
                  <c:v>31881</c:v>
                </c:pt>
                <c:pt idx="82">
                  <c:v>31881</c:v>
                </c:pt>
                <c:pt idx="83">
                  <c:v>31881</c:v>
                </c:pt>
                <c:pt idx="84">
                  <c:v>31881</c:v>
                </c:pt>
                <c:pt idx="85">
                  <c:v>31881</c:v>
                </c:pt>
                <c:pt idx="86">
                  <c:v>31881</c:v>
                </c:pt>
                <c:pt idx="87">
                  <c:v>31881</c:v>
                </c:pt>
                <c:pt idx="88">
                  <c:v>31881</c:v>
                </c:pt>
                <c:pt idx="89">
                  <c:v>31881</c:v>
                </c:pt>
                <c:pt idx="90">
                  <c:v>31881</c:v>
                </c:pt>
                <c:pt idx="91">
                  <c:v>31881</c:v>
                </c:pt>
                <c:pt idx="92">
                  <c:v>31881</c:v>
                </c:pt>
                <c:pt idx="93">
                  <c:v>31881</c:v>
                </c:pt>
                <c:pt idx="94">
                  <c:v>31881</c:v>
                </c:pt>
                <c:pt idx="95">
                  <c:v>31881</c:v>
                </c:pt>
                <c:pt idx="96">
                  <c:v>31881</c:v>
                </c:pt>
                <c:pt idx="97">
                  <c:v>31881</c:v>
                </c:pt>
                <c:pt idx="98">
                  <c:v>31881</c:v>
                </c:pt>
                <c:pt idx="99">
                  <c:v>31881</c:v>
                </c:pt>
                <c:pt idx="100">
                  <c:v>31881</c:v>
                </c:pt>
                <c:pt idx="101">
                  <c:v>31881</c:v>
                </c:pt>
                <c:pt idx="102">
                  <c:v>31881</c:v>
                </c:pt>
                <c:pt idx="103">
                  <c:v>31881</c:v>
                </c:pt>
                <c:pt idx="104">
                  <c:v>31881</c:v>
                </c:pt>
                <c:pt idx="105">
                  <c:v>31881</c:v>
                </c:pt>
                <c:pt idx="106">
                  <c:v>31881</c:v>
                </c:pt>
                <c:pt idx="107">
                  <c:v>31881</c:v>
                </c:pt>
                <c:pt idx="108">
                  <c:v>31881</c:v>
                </c:pt>
                <c:pt idx="109">
                  <c:v>31881</c:v>
                </c:pt>
                <c:pt idx="110">
                  <c:v>31881</c:v>
                </c:pt>
                <c:pt idx="111">
                  <c:v>31881</c:v>
                </c:pt>
                <c:pt idx="112">
                  <c:v>31881</c:v>
                </c:pt>
                <c:pt idx="113">
                  <c:v>31881</c:v>
                </c:pt>
                <c:pt idx="114">
                  <c:v>31881</c:v>
                </c:pt>
                <c:pt idx="115">
                  <c:v>31881</c:v>
                </c:pt>
                <c:pt idx="116">
                  <c:v>31881</c:v>
                </c:pt>
                <c:pt idx="117">
                  <c:v>31881</c:v>
                </c:pt>
                <c:pt idx="118">
                  <c:v>31881</c:v>
                </c:pt>
                <c:pt idx="119">
                  <c:v>31881</c:v>
                </c:pt>
                <c:pt idx="120">
                  <c:v>31881</c:v>
                </c:pt>
                <c:pt idx="121">
                  <c:v>31881</c:v>
                </c:pt>
                <c:pt idx="122">
                  <c:v>31881</c:v>
                </c:pt>
                <c:pt idx="123">
                  <c:v>31881</c:v>
                </c:pt>
                <c:pt idx="124">
                  <c:v>31881</c:v>
                </c:pt>
                <c:pt idx="125">
                  <c:v>31881</c:v>
                </c:pt>
                <c:pt idx="126">
                  <c:v>31881</c:v>
                </c:pt>
                <c:pt idx="127">
                  <c:v>31881</c:v>
                </c:pt>
                <c:pt idx="128">
                  <c:v>31881</c:v>
                </c:pt>
                <c:pt idx="129">
                  <c:v>31881</c:v>
                </c:pt>
                <c:pt idx="130">
                  <c:v>31881</c:v>
                </c:pt>
                <c:pt idx="131">
                  <c:v>31881</c:v>
                </c:pt>
                <c:pt idx="132">
                  <c:v>31881</c:v>
                </c:pt>
                <c:pt idx="133">
                  <c:v>31881</c:v>
                </c:pt>
                <c:pt idx="134">
                  <c:v>31881</c:v>
                </c:pt>
                <c:pt idx="135">
                  <c:v>31881</c:v>
                </c:pt>
                <c:pt idx="136">
                  <c:v>31881</c:v>
                </c:pt>
                <c:pt idx="137">
                  <c:v>31881</c:v>
                </c:pt>
                <c:pt idx="138">
                  <c:v>31881</c:v>
                </c:pt>
                <c:pt idx="139">
                  <c:v>31881</c:v>
                </c:pt>
                <c:pt idx="140">
                  <c:v>31881</c:v>
                </c:pt>
                <c:pt idx="141">
                  <c:v>31881</c:v>
                </c:pt>
                <c:pt idx="142">
                  <c:v>31881</c:v>
                </c:pt>
                <c:pt idx="143">
                  <c:v>31881</c:v>
                </c:pt>
                <c:pt idx="144">
                  <c:v>31881</c:v>
                </c:pt>
                <c:pt idx="145">
                  <c:v>31881</c:v>
                </c:pt>
                <c:pt idx="146">
                  <c:v>31881</c:v>
                </c:pt>
                <c:pt idx="147">
                  <c:v>31881</c:v>
                </c:pt>
                <c:pt idx="148">
                  <c:v>31881</c:v>
                </c:pt>
                <c:pt idx="149">
                  <c:v>31881</c:v>
                </c:pt>
                <c:pt idx="150">
                  <c:v>31881</c:v>
                </c:pt>
                <c:pt idx="151">
                  <c:v>31881</c:v>
                </c:pt>
                <c:pt idx="152">
                  <c:v>31881</c:v>
                </c:pt>
                <c:pt idx="153">
                  <c:v>31881</c:v>
                </c:pt>
                <c:pt idx="154">
                  <c:v>31881</c:v>
                </c:pt>
                <c:pt idx="155">
                  <c:v>31881</c:v>
                </c:pt>
                <c:pt idx="156">
                  <c:v>31881</c:v>
                </c:pt>
                <c:pt idx="157">
                  <c:v>31881</c:v>
                </c:pt>
                <c:pt idx="158">
                  <c:v>31881</c:v>
                </c:pt>
                <c:pt idx="159">
                  <c:v>31881</c:v>
                </c:pt>
                <c:pt idx="160">
                  <c:v>31881</c:v>
                </c:pt>
                <c:pt idx="161">
                  <c:v>31881</c:v>
                </c:pt>
                <c:pt idx="162">
                  <c:v>31881</c:v>
                </c:pt>
                <c:pt idx="163">
                  <c:v>31881</c:v>
                </c:pt>
                <c:pt idx="164">
                  <c:v>31881</c:v>
                </c:pt>
                <c:pt idx="165">
                  <c:v>31881</c:v>
                </c:pt>
                <c:pt idx="166">
                  <c:v>31881</c:v>
                </c:pt>
                <c:pt idx="167">
                  <c:v>31881</c:v>
                </c:pt>
                <c:pt idx="168">
                  <c:v>31881</c:v>
                </c:pt>
                <c:pt idx="169">
                  <c:v>31881</c:v>
                </c:pt>
                <c:pt idx="170">
                  <c:v>31881</c:v>
                </c:pt>
                <c:pt idx="171">
                  <c:v>31881</c:v>
                </c:pt>
                <c:pt idx="172">
                  <c:v>31881</c:v>
                </c:pt>
                <c:pt idx="173">
                  <c:v>31881</c:v>
                </c:pt>
                <c:pt idx="174">
                  <c:v>31881</c:v>
                </c:pt>
                <c:pt idx="175">
                  <c:v>31881</c:v>
                </c:pt>
                <c:pt idx="176">
                  <c:v>31881</c:v>
                </c:pt>
                <c:pt idx="177">
                  <c:v>31881</c:v>
                </c:pt>
                <c:pt idx="178">
                  <c:v>31881</c:v>
                </c:pt>
                <c:pt idx="179">
                  <c:v>31881</c:v>
                </c:pt>
                <c:pt idx="180">
                  <c:v>31881</c:v>
                </c:pt>
                <c:pt idx="181">
                  <c:v>31881</c:v>
                </c:pt>
                <c:pt idx="182">
                  <c:v>31881</c:v>
                </c:pt>
                <c:pt idx="183">
                  <c:v>31881</c:v>
                </c:pt>
                <c:pt idx="184">
                  <c:v>31881</c:v>
                </c:pt>
                <c:pt idx="185">
                  <c:v>31881</c:v>
                </c:pt>
                <c:pt idx="186">
                  <c:v>31881</c:v>
                </c:pt>
                <c:pt idx="187">
                  <c:v>31881</c:v>
                </c:pt>
                <c:pt idx="188">
                  <c:v>31881</c:v>
                </c:pt>
                <c:pt idx="189">
                  <c:v>31881</c:v>
                </c:pt>
                <c:pt idx="190">
                  <c:v>31881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08-475A-8EC9-1ADFAD22A512}"/>
            </c:ext>
          </c:extLst>
        </c:ser>
        <c:ser>
          <c:idx val="1"/>
          <c:order val="1"/>
          <c:tx>
            <c:strRef>
              <c:f>Sheet1!$B$11</c:f>
              <c:strCache>
                <c:ptCount val="1"/>
                <c:pt idx="0">
                  <c:v>Törlesztő részlet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Sheet1!$C$9:$IT$9</c:f>
              <c:strCache>
                <c:ptCount val="252"/>
                <c:pt idx="0">
                  <c:v>Január</c:v>
                </c:pt>
                <c:pt idx="1">
                  <c:v>Február</c:v>
                </c:pt>
                <c:pt idx="2">
                  <c:v>Március</c:v>
                </c:pt>
                <c:pt idx="3">
                  <c:v>Április</c:v>
                </c:pt>
                <c:pt idx="4">
                  <c:v>Május</c:v>
                </c:pt>
                <c:pt idx="5">
                  <c:v>Június</c:v>
                </c:pt>
                <c:pt idx="6">
                  <c:v>Július</c:v>
                </c:pt>
                <c:pt idx="7">
                  <c:v>Augusztus</c:v>
                </c:pt>
                <c:pt idx="8">
                  <c:v>Szeptember</c:v>
                </c:pt>
                <c:pt idx="9">
                  <c:v>Október</c:v>
                </c:pt>
                <c:pt idx="10">
                  <c:v>November</c:v>
                </c:pt>
                <c:pt idx="11">
                  <c:v>December</c:v>
                </c:pt>
                <c:pt idx="12">
                  <c:v>január</c:v>
                </c:pt>
                <c:pt idx="13">
                  <c:v>február</c:v>
                </c:pt>
                <c:pt idx="14">
                  <c:v>március</c:v>
                </c:pt>
                <c:pt idx="15">
                  <c:v>április</c:v>
                </c:pt>
                <c:pt idx="16">
                  <c:v>május</c:v>
                </c:pt>
                <c:pt idx="17">
                  <c:v>június</c:v>
                </c:pt>
                <c:pt idx="18">
                  <c:v>július</c:v>
                </c:pt>
                <c:pt idx="19">
                  <c:v>augusztus</c:v>
                </c:pt>
                <c:pt idx="20">
                  <c:v>szeptember</c:v>
                </c:pt>
                <c:pt idx="21">
                  <c:v>október</c:v>
                </c:pt>
                <c:pt idx="22">
                  <c:v>november</c:v>
                </c:pt>
                <c:pt idx="23">
                  <c:v>december</c:v>
                </c:pt>
                <c:pt idx="24">
                  <c:v>január</c:v>
                </c:pt>
                <c:pt idx="25">
                  <c:v>február</c:v>
                </c:pt>
                <c:pt idx="26">
                  <c:v>március</c:v>
                </c:pt>
                <c:pt idx="27">
                  <c:v>április</c:v>
                </c:pt>
                <c:pt idx="28">
                  <c:v>május</c:v>
                </c:pt>
                <c:pt idx="29">
                  <c:v>június</c:v>
                </c:pt>
                <c:pt idx="30">
                  <c:v>július</c:v>
                </c:pt>
                <c:pt idx="31">
                  <c:v>augusztus</c:v>
                </c:pt>
                <c:pt idx="32">
                  <c:v>szeptember</c:v>
                </c:pt>
                <c:pt idx="33">
                  <c:v>október</c:v>
                </c:pt>
                <c:pt idx="34">
                  <c:v>november</c:v>
                </c:pt>
                <c:pt idx="35">
                  <c:v>december</c:v>
                </c:pt>
                <c:pt idx="36">
                  <c:v>január</c:v>
                </c:pt>
                <c:pt idx="37">
                  <c:v>február</c:v>
                </c:pt>
                <c:pt idx="38">
                  <c:v>március</c:v>
                </c:pt>
                <c:pt idx="39">
                  <c:v>április</c:v>
                </c:pt>
                <c:pt idx="40">
                  <c:v>május</c:v>
                </c:pt>
                <c:pt idx="41">
                  <c:v>június</c:v>
                </c:pt>
                <c:pt idx="42">
                  <c:v>július</c:v>
                </c:pt>
                <c:pt idx="43">
                  <c:v>augusztus</c:v>
                </c:pt>
                <c:pt idx="44">
                  <c:v>szeptember</c:v>
                </c:pt>
                <c:pt idx="45">
                  <c:v>október</c:v>
                </c:pt>
                <c:pt idx="46">
                  <c:v>november</c:v>
                </c:pt>
                <c:pt idx="47">
                  <c:v>december</c:v>
                </c:pt>
                <c:pt idx="48">
                  <c:v>január</c:v>
                </c:pt>
                <c:pt idx="49">
                  <c:v>február</c:v>
                </c:pt>
                <c:pt idx="50">
                  <c:v>március</c:v>
                </c:pt>
                <c:pt idx="51">
                  <c:v>április</c:v>
                </c:pt>
                <c:pt idx="52">
                  <c:v>május</c:v>
                </c:pt>
                <c:pt idx="53">
                  <c:v>június</c:v>
                </c:pt>
                <c:pt idx="54">
                  <c:v>július</c:v>
                </c:pt>
                <c:pt idx="55">
                  <c:v>augusztus</c:v>
                </c:pt>
                <c:pt idx="56">
                  <c:v>szeptember</c:v>
                </c:pt>
                <c:pt idx="57">
                  <c:v>október</c:v>
                </c:pt>
                <c:pt idx="58">
                  <c:v>november</c:v>
                </c:pt>
                <c:pt idx="59">
                  <c:v>december</c:v>
                </c:pt>
                <c:pt idx="60">
                  <c:v>január</c:v>
                </c:pt>
                <c:pt idx="61">
                  <c:v>február</c:v>
                </c:pt>
                <c:pt idx="62">
                  <c:v>március</c:v>
                </c:pt>
                <c:pt idx="63">
                  <c:v>április</c:v>
                </c:pt>
                <c:pt idx="64">
                  <c:v>május</c:v>
                </c:pt>
                <c:pt idx="65">
                  <c:v>június</c:v>
                </c:pt>
                <c:pt idx="66">
                  <c:v>július</c:v>
                </c:pt>
                <c:pt idx="67">
                  <c:v>augusztus</c:v>
                </c:pt>
                <c:pt idx="68">
                  <c:v>szeptember</c:v>
                </c:pt>
                <c:pt idx="69">
                  <c:v>október</c:v>
                </c:pt>
                <c:pt idx="70">
                  <c:v>november</c:v>
                </c:pt>
                <c:pt idx="71">
                  <c:v>december</c:v>
                </c:pt>
                <c:pt idx="72">
                  <c:v>január</c:v>
                </c:pt>
                <c:pt idx="73">
                  <c:v>február</c:v>
                </c:pt>
                <c:pt idx="74">
                  <c:v>március</c:v>
                </c:pt>
                <c:pt idx="75">
                  <c:v>április</c:v>
                </c:pt>
                <c:pt idx="76">
                  <c:v>május</c:v>
                </c:pt>
                <c:pt idx="77">
                  <c:v>június</c:v>
                </c:pt>
                <c:pt idx="78">
                  <c:v>július</c:v>
                </c:pt>
                <c:pt idx="79">
                  <c:v>augusztus</c:v>
                </c:pt>
                <c:pt idx="80">
                  <c:v>szeptember</c:v>
                </c:pt>
                <c:pt idx="81">
                  <c:v>október</c:v>
                </c:pt>
                <c:pt idx="82">
                  <c:v>november</c:v>
                </c:pt>
                <c:pt idx="83">
                  <c:v>december</c:v>
                </c:pt>
                <c:pt idx="84">
                  <c:v>január</c:v>
                </c:pt>
                <c:pt idx="85">
                  <c:v>február</c:v>
                </c:pt>
                <c:pt idx="86">
                  <c:v>március</c:v>
                </c:pt>
                <c:pt idx="87">
                  <c:v>április</c:v>
                </c:pt>
                <c:pt idx="88">
                  <c:v>május</c:v>
                </c:pt>
                <c:pt idx="89">
                  <c:v>június</c:v>
                </c:pt>
                <c:pt idx="90">
                  <c:v>július</c:v>
                </c:pt>
                <c:pt idx="91">
                  <c:v>augusztus</c:v>
                </c:pt>
                <c:pt idx="92">
                  <c:v>szeptember</c:v>
                </c:pt>
                <c:pt idx="93">
                  <c:v>október</c:v>
                </c:pt>
                <c:pt idx="94">
                  <c:v>november</c:v>
                </c:pt>
                <c:pt idx="95">
                  <c:v>december</c:v>
                </c:pt>
                <c:pt idx="96">
                  <c:v>január</c:v>
                </c:pt>
                <c:pt idx="97">
                  <c:v>február</c:v>
                </c:pt>
                <c:pt idx="98">
                  <c:v>március</c:v>
                </c:pt>
                <c:pt idx="99">
                  <c:v>április</c:v>
                </c:pt>
                <c:pt idx="100">
                  <c:v>május</c:v>
                </c:pt>
                <c:pt idx="101">
                  <c:v>június</c:v>
                </c:pt>
                <c:pt idx="102">
                  <c:v>július</c:v>
                </c:pt>
                <c:pt idx="103">
                  <c:v>augusztus</c:v>
                </c:pt>
                <c:pt idx="104">
                  <c:v>szeptember</c:v>
                </c:pt>
                <c:pt idx="105">
                  <c:v>október</c:v>
                </c:pt>
                <c:pt idx="106">
                  <c:v>november</c:v>
                </c:pt>
                <c:pt idx="107">
                  <c:v>december</c:v>
                </c:pt>
                <c:pt idx="108">
                  <c:v>január</c:v>
                </c:pt>
                <c:pt idx="109">
                  <c:v>február</c:v>
                </c:pt>
                <c:pt idx="110">
                  <c:v>március</c:v>
                </c:pt>
                <c:pt idx="111">
                  <c:v>április</c:v>
                </c:pt>
                <c:pt idx="112">
                  <c:v>május</c:v>
                </c:pt>
                <c:pt idx="113">
                  <c:v>június</c:v>
                </c:pt>
                <c:pt idx="114">
                  <c:v>július</c:v>
                </c:pt>
                <c:pt idx="115">
                  <c:v>augusztus</c:v>
                </c:pt>
                <c:pt idx="116">
                  <c:v>szeptember</c:v>
                </c:pt>
                <c:pt idx="117">
                  <c:v>október</c:v>
                </c:pt>
                <c:pt idx="118">
                  <c:v>november</c:v>
                </c:pt>
                <c:pt idx="119">
                  <c:v>december</c:v>
                </c:pt>
                <c:pt idx="120">
                  <c:v>január</c:v>
                </c:pt>
                <c:pt idx="121">
                  <c:v>február</c:v>
                </c:pt>
                <c:pt idx="122">
                  <c:v>március</c:v>
                </c:pt>
                <c:pt idx="123">
                  <c:v>április</c:v>
                </c:pt>
                <c:pt idx="124">
                  <c:v>május</c:v>
                </c:pt>
                <c:pt idx="125">
                  <c:v>június</c:v>
                </c:pt>
                <c:pt idx="126">
                  <c:v>július</c:v>
                </c:pt>
                <c:pt idx="127">
                  <c:v>augusztus</c:v>
                </c:pt>
                <c:pt idx="128">
                  <c:v>szeptember</c:v>
                </c:pt>
                <c:pt idx="129">
                  <c:v>október</c:v>
                </c:pt>
                <c:pt idx="130">
                  <c:v>november</c:v>
                </c:pt>
                <c:pt idx="131">
                  <c:v>december</c:v>
                </c:pt>
                <c:pt idx="132">
                  <c:v>január</c:v>
                </c:pt>
                <c:pt idx="133">
                  <c:v>február</c:v>
                </c:pt>
                <c:pt idx="134">
                  <c:v>március</c:v>
                </c:pt>
                <c:pt idx="135">
                  <c:v>április</c:v>
                </c:pt>
                <c:pt idx="136">
                  <c:v>május</c:v>
                </c:pt>
                <c:pt idx="137">
                  <c:v>június</c:v>
                </c:pt>
                <c:pt idx="138">
                  <c:v>július</c:v>
                </c:pt>
                <c:pt idx="139">
                  <c:v>augusztus</c:v>
                </c:pt>
                <c:pt idx="140">
                  <c:v>szeptember</c:v>
                </c:pt>
                <c:pt idx="141">
                  <c:v>október</c:v>
                </c:pt>
                <c:pt idx="142">
                  <c:v>november</c:v>
                </c:pt>
                <c:pt idx="143">
                  <c:v>december</c:v>
                </c:pt>
                <c:pt idx="144">
                  <c:v>január</c:v>
                </c:pt>
                <c:pt idx="145">
                  <c:v>február</c:v>
                </c:pt>
                <c:pt idx="146">
                  <c:v>március</c:v>
                </c:pt>
                <c:pt idx="147">
                  <c:v>április</c:v>
                </c:pt>
                <c:pt idx="148">
                  <c:v>május</c:v>
                </c:pt>
                <c:pt idx="149">
                  <c:v>június</c:v>
                </c:pt>
                <c:pt idx="150">
                  <c:v>július</c:v>
                </c:pt>
                <c:pt idx="151">
                  <c:v>augusztus</c:v>
                </c:pt>
                <c:pt idx="152">
                  <c:v>szeptember</c:v>
                </c:pt>
                <c:pt idx="153">
                  <c:v>október</c:v>
                </c:pt>
                <c:pt idx="154">
                  <c:v>november</c:v>
                </c:pt>
                <c:pt idx="155">
                  <c:v>december</c:v>
                </c:pt>
                <c:pt idx="156">
                  <c:v>január</c:v>
                </c:pt>
                <c:pt idx="157">
                  <c:v>február</c:v>
                </c:pt>
                <c:pt idx="158">
                  <c:v>március</c:v>
                </c:pt>
                <c:pt idx="159">
                  <c:v>április</c:v>
                </c:pt>
                <c:pt idx="160">
                  <c:v>május</c:v>
                </c:pt>
                <c:pt idx="161">
                  <c:v>június</c:v>
                </c:pt>
                <c:pt idx="162">
                  <c:v>július</c:v>
                </c:pt>
                <c:pt idx="163">
                  <c:v>augusztus</c:v>
                </c:pt>
                <c:pt idx="164">
                  <c:v>szeptember</c:v>
                </c:pt>
                <c:pt idx="165">
                  <c:v>október</c:v>
                </c:pt>
                <c:pt idx="166">
                  <c:v>november</c:v>
                </c:pt>
                <c:pt idx="167">
                  <c:v>december</c:v>
                </c:pt>
                <c:pt idx="168">
                  <c:v>január</c:v>
                </c:pt>
                <c:pt idx="169">
                  <c:v>február</c:v>
                </c:pt>
                <c:pt idx="170">
                  <c:v>március</c:v>
                </c:pt>
                <c:pt idx="171">
                  <c:v>április</c:v>
                </c:pt>
                <c:pt idx="172">
                  <c:v>május</c:v>
                </c:pt>
                <c:pt idx="173">
                  <c:v>június</c:v>
                </c:pt>
                <c:pt idx="174">
                  <c:v>július</c:v>
                </c:pt>
                <c:pt idx="175">
                  <c:v>augusztus</c:v>
                </c:pt>
                <c:pt idx="176">
                  <c:v>szeptember</c:v>
                </c:pt>
                <c:pt idx="177">
                  <c:v>október</c:v>
                </c:pt>
                <c:pt idx="178">
                  <c:v>november</c:v>
                </c:pt>
                <c:pt idx="179">
                  <c:v>december</c:v>
                </c:pt>
                <c:pt idx="180">
                  <c:v>január</c:v>
                </c:pt>
                <c:pt idx="181">
                  <c:v>február</c:v>
                </c:pt>
                <c:pt idx="182">
                  <c:v>március</c:v>
                </c:pt>
                <c:pt idx="183">
                  <c:v>április</c:v>
                </c:pt>
                <c:pt idx="184">
                  <c:v>május</c:v>
                </c:pt>
                <c:pt idx="185">
                  <c:v>június</c:v>
                </c:pt>
                <c:pt idx="186">
                  <c:v>július</c:v>
                </c:pt>
                <c:pt idx="187">
                  <c:v>augusztus</c:v>
                </c:pt>
                <c:pt idx="188">
                  <c:v>szeptember</c:v>
                </c:pt>
                <c:pt idx="189">
                  <c:v>október</c:v>
                </c:pt>
                <c:pt idx="190">
                  <c:v>november</c:v>
                </c:pt>
                <c:pt idx="191">
                  <c:v>december</c:v>
                </c:pt>
                <c:pt idx="192">
                  <c:v>január</c:v>
                </c:pt>
                <c:pt idx="193">
                  <c:v>február</c:v>
                </c:pt>
                <c:pt idx="194">
                  <c:v>március</c:v>
                </c:pt>
                <c:pt idx="195">
                  <c:v>április</c:v>
                </c:pt>
                <c:pt idx="196">
                  <c:v>május</c:v>
                </c:pt>
                <c:pt idx="197">
                  <c:v>június</c:v>
                </c:pt>
                <c:pt idx="198">
                  <c:v>július</c:v>
                </c:pt>
                <c:pt idx="199">
                  <c:v>augusztus</c:v>
                </c:pt>
                <c:pt idx="200">
                  <c:v>szeptember</c:v>
                </c:pt>
                <c:pt idx="201">
                  <c:v>október</c:v>
                </c:pt>
                <c:pt idx="202">
                  <c:v>november</c:v>
                </c:pt>
                <c:pt idx="203">
                  <c:v>december</c:v>
                </c:pt>
                <c:pt idx="204">
                  <c:v>január</c:v>
                </c:pt>
                <c:pt idx="205">
                  <c:v>február</c:v>
                </c:pt>
                <c:pt idx="206">
                  <c:v>március</c:v>
                </c:pt>
                <c:pt idx="207">
                  <c:v>április</c:v>
                </c:pt>
                <c:pt idx="208">
                  <c:v>május</c:v>
                </c:pt>
                <c:pt idx="209">
                  <c:v>június</c:v>
                </c:pt>
                <c:pt idx="210">
                  <c:v>július</c:v>
                </c:pt>
                <c:pt idx="211">
                  <c:v>augusztus</c:v>
                </c:pt>
                <c:pt idx="212">
                  <c:v>szeptember</c:v>
                </c:pt>
                <c:pt idx="213">
                  <c:v>október</c:v>
                </c:pt>
                <c:pt idx="214">
                  <c:v>november</c:v>
                </c:pt>
                <c:pt idx="215">
                  <c:v>december</c:v>
                </c:pt>
                <c:pt idx="216">
                  <c:v>január</c:v>
                </c:pt>
                <c:pt idx="217">
                  <c:v>február</c:v>
                </c:pt>
                <c:pt idx="218">
                  <c:v>március</c:v>
                </c:pt>
                <c:pt idx="219">
                  <c:v>április</c:v>
                </c:pt>
                <c:pt idx="220">
                  <c:v>május</c:v>
                </c:pt>
                <c:pt idx="221">
                  <c:v>június</c:v>
                </c:pt>
                <c:pt idx="222">
                  <c:v>július</c:v>
                </c:pt>
                <c:pt idx="223">
                  <c:v>augusztus</c:v>
                </c:pt>
                <c:pt idx="224">
                  <c:v>szeptember</c:v>
                </c:pt>
                <c:pt idx="225">
                  <c:v>október</c:v>
                </c:pt>
                <c:pt idx="226">
                  <c:v>november</c:v>
                </c:pt>
                <c:pt idx="227">
                  <c:v>december</c:v>
                </c:pt>
                <c:pt idx="228">
                  <c:v>január</c:v>
                </c:pt>
                <c:pt idx="229">
                  <c:v>február</c:v>
                </c:pt>
                <c:pt idx="230">
                  <c:v>március</c:v>
                </c:pt>
                <c:pt idx="231">
                  <c:v>április</c:v>
                </c:pt>
                <c:pt idx="232">
                  <c:v>május</c:v>
                </c:pt>
                <c:pt idx="233">
                  <c:v>június</c:v>
                </c:pt>
                <c:pt idx="234">
                  <c:v>július</c:v>
                </c:pt>
                <c:pt idx="235">
                  <c:v>augusztus</c:v>
                </c:pt>
                <c:pt idx="236">
                  <c:v>szeptember</c:v>
                </c:pt>
                <c:pt idx="237">
                  <c:v>október</c:v>
                </c:pt>
                <c:pt idx="238">
                  <c:v>november</c:v>
                </c:pt>
                <c:pt idx="239">
                  <c:v>december</c:v>
                </c:pt>
                <c:pt idx="240">
                  <c:v>január</c:v>
                </c:pt>
                <c:pt idx="241">
                  <c:v>február</c:v>
                </c:pt>
                <c:pt idx="242">
                  <c:v>március</c:v>
                </c:pt>
                <c:pt idx="243">
                  <c:v>április</c:v>
                </c:pt>
                <c:pt idx="244">
                  <c:v>május</c:v>
                </c:pt>
                <c:pt idx="245">
                  <c:v>június</c:v>
                </c:pt>
                <c:pt idx="246">
                  <c:v>július</c:v>
                </c:pt>
                <c:pt idx="247">
                  <c:v>augusztus</c:v>
                </c:pt>
                <c:pt idx="248">
                  <c:v>szeptember</c:v>
                </c:pt>
                <c:pt idx="249">
                  <c:v>október</c:v>
                </c:pt>
                <c:pt idx="250">
                  <c:v>november</c:v>
                </c:pt>
                <c:pt idx="251">
                  <c:v>december</c:v>
                </c:pt>
              </c:strCache>
            </c:strRef>
          </c:cat>
          <c:val>
            <c:numRef>
              <c:f>Sheet1!$C$11:$IT$11</c:f>
              <c:numCache>
                <c:formatCode>_("Ft"* #,##0_);_("Ft"* \(#,##0\);_("Ft"* "-"_);_(@_)</c:formatCode>
                <c:ptCount val="252"/>
                <c:pt idx="0">
                  <c:v>30000</c:v>
                </c:pt>
                <c:pt idx="1">
                  <c:v>30000</c:v>
                </c:pt>
                <c:pt idx="2">
                  <c:v>30000</c:v>
                </c:pt>
                <c:pt idx="3">
                  <c:v>30000</c:v>
                </c:pt>
                <c:pt idx="4">
                  <c:v>30000</c:v>
                </c:pt>
                <c:pt idx="5">
                  <c:v>30000</c:v>
                </c:pt>
                <c:pt idx="6">
                  <c:v>30000</c:v>
                </c:pt>
                <c:pt idx="7">
                  <c:v>30000</c:v>
                </c:pt>
                <c:pt idx="8">
                  <c:v>30000</c:v>
                </c:pt>
                <c:pt idx="9">
                  <c:v>30000</c:v>
                </c:pt>
                <c:pt idx="10">
                  <c:v>30000</c:v>
                </c:pt>
                <c:pt idx="11">
                  <c:v>30000</c:v>
                </c:pt>
                <c:pt idx="12">
                  <c:v>30000</c:v>
                </c:pt>
                <c:pt idx="13">
                  <c:v>30000</c:v>
                </c:pt>
                <c:pt idx="14">
                  <c:v>30000</c:v>
                </c:pt>
                <c:pt idx="15">
                  <c:v>30000</c:v>
                </c:pt>
                <c:pt idx="16">
                  <c:v>30000</c:v>
                </c:pt>
                <c:pt idx="17">
                  <c:v>30000</c:v>
                </c:pt>
                <c:pt idx="18">
                  <c:v>30000</c:v>
                </c:pt>
                <c:pt idx="19">
                  <c:v>30000</c:v>
                </c:pt>
                <c:pt idx="20">
                  <c:v>30000</c:v>
                </c:pt>
                <c:pt idx="21">
                  <c:v>30000</c:v>
                </c:pt>
                <c:pt idx="22">
                  <c:v>30000</c:v>
                </c:pt>
                <c:pt idx="23">
                  <c:v>30000</c:v>
                </c:pt>
                <c:pt idx="24">
                  <c:v>30000</c:v>
                </c:pt>
                <c:pt idx="25">
                  <c:v>30000</c:v>
                </c:pt>
                <c:pt idx="26">
                  <c:v>30000</c:v>
                </c:pt>
                <c:pt idx="27">
                  <c:v>30000</c:v>
                </c:pt>
                <c:pt idx="28">
                  <c:v>30000</c:v>
                </c:pt>
                <c:pt idx="29">
                  <c:v>30000</c:v>
                </c:pt>
                <c:pt idx="30">
                  <c:v>30000</c:v>
                </c:pt>
                <c:pt idx="31">
                  <c:v>30000</c:v>
                </c:pt>
                <c:pt idx="32">
                  <c:v>30000</c:v>
                </c:pt>
                <c:pt idx="33">
                  <c:v>30000</c:v>
                </c:pt>
                <c:pt idx="34">
                  <c:v>30000</c:v>
                </c:pt>
                <c:pt idx="35">
                  <c:v>30000</c:v>
                </c:pt>
                <c:pt idx="36">
                  <c:v>30000</c:v>
                </c:pt>
                <c:pt idx="37">
                  <c:v>30000</c:v>
                </c:pt>
                <c:pt idx="38">
                  <c:v>30000</c:v>
                </c:pt>
                <c:pt idx="39">
                  <c:v>30000</c:v>
                </c:pt>
                <c:pt idx="40">
                  <c:v>30000</c:v>
                </c:pt>
                <c:pt idx="41">
                  <c:v>30000</c:v>
                </c:pt>
                <c:pt idx="42">
                  <c:v>30000</c:v>
                </c:pt>
                <c:pt idx="43">
                  <c:v>30000</c:v>
                </c:pt>
                <c:pt idx="44">
                  <c:v>30000</c:v>
                </c:pt>
                <c:pt idx="45">
                  <c:v>30000</c:v>
                </c:pt>
                <c:pt idx="46">
                  <c:v>30000</c:v>
                </c:pt>
                <c:pt idx="47">
                  <c:v>30000</c:v>
                </c:pt>
                <c:pt idx="48">
                  <c:v>30000</c:v>
                </c:pt>
                <c:pt idx="49">
                  <c:v>30000</c:v>
                </c:pt>
                <c:pt idx="50">
                  <c:v>30000</c:v>
                </c:pt>
                <c:pt idx="51">
                  <c:v>30000</c:v>
                </c:pt>
                <c:pt idx="52">
                  <c:v>30000</c:v>
                </c:pt>
                <c:pt idx="53">
                  <c:v>30000</c:v>
                </c:pt>
                <c:pt idx="54">
                  <c:v>30000</c:v>
                </c:pt>
                <c:pt idx="55">
                  <c:v>30000</c:v>
                </c:pt>
                <c:pt idx="56">
                  <c:v>30000</c:v>
                </c:pt>
                <c:pt idx="57">
                  <c:v>30000</c:v>
                </c:pt>
                <c:pt idx="58">
                  <c:v>30000</c:v>
                </c:pt>
                <c:pt idx="59">
                  <c:v>30000</c:v>
                </c:pt>
                <c:pt idx="60">
                  <c:v>30000</c:v>
                </c:pt>
                <c:pt idx="61">
                  <c:v>30000</c:v>
                </c:pt>
                <c:pt idx="62">
                  <c:v>30000</c:v>
                </c:pt>
                <c:pt idx="63">
                  <c:v>30000</c:v>
                </c:pt>
                <c:pt idx="64">
                  <c:v>30000</c:v>
                </c:pt>
                <c:pt idx="65">
                  <c:v>30000</c:v>
                </c:pt>
                <c:pt idx="66">
                  <c:v>30000</c:v>
                </c:pt>
                <c:pt idx="67">
                  <c:v>30000</c:v>
                </c:pt>
                <c:pt idx="68">
                  <c:v>30000</c:v>
                </c:pt>
                <c:pt idx="69">
                  <c:v>30000</c:v>
                </c:pt>
                <c:pt idx="70">
                  <c:v>30000</c:v>
                </c:pt>
                <c:pt idx="71">
                  <c:v>30000</c:v>
                </c:pt>
                <c:pt idx="72">
                  <c:v>30000</c:v>
                </c:pt>
                <c:pt idx="73">
                  <c:v>30000</c:v>
                </c:pt>
                <c:pt idx="74">
                  <c:v>30000</c:v>
                </c:pt>
                <c:pt idx="75">
                  <c:v>30000</c:v>
                </c:pt>
                <c:pt idx="76">
                  <c:v>30000</c:v>
                </c:pt>
                <c:pt idx="77">
                  <c:v>30000</c:v>
                </c:pt>
                <c:pt idx="78">
                  <c:v>30000</c:v>
                </c:pt>
                <c:pt idx="79">
                  <c:v>30000</c:v>
                </c:pt>
                <c:pt idx="80">
                  <c:v>30000</c:v>
                </c:pt>
                <c:pt idx="81">
                  <c:v>30000</c:v>
                </c:pt>
                <c:pt idx="82">
                  <c:v>30000</c:v>
                </c:pt>
                <c:pt idx="83">
                  <c:v>30000</c:v>
                </c:pt>
                <c:pt idx="84">
                  <c:v>30000</c:v>
                </c:pt>
                <c:pt idx="85">
                  <c:v>30000</c:v>
                </c:pt>
                <c:pt idx="86">
                  <c:v>30000</c:v>
                </c:pt>
                <c:pt idx="87">
                  <c:v>30000</c:v>
                </c:pt>
                <c:pt idx="88">
                  <c:v>30000</c:v>
                </c:pt>
                <c:pt idx="89">
                  <c:v>30000</c:v>
                </c:pt>
                <c:pt idx="90">
                  <c:v>30000</c:v>
                </c:pt>
                <c:pt idx="91">
                  <c:v>30000</c:v>
                </c:pt>
                <c:pt idx="92">
                  <c:v>30000</c:v>
                </c:pt>
                <c:pt idx="93">
                  <c:v>30000</c:v>
                </c:pt>
                <c:pt idx="94">
                  <c:v>30000</c:v>
                </c:pt>
                <c:pt idx="95">
                  <c:v>30000</c:v>
                </c:pt>
                <c:pt idx="96">
                  <c:v>30000</c:v>
                </c:pt>
                <c:pt idx="97">
                  <c:v>30000</c:v>
                </c:pt>
                <c:pt idx="98">
                  <c:v>30000</c:v>
                </c:pt>
                <c:pt idx="99">
                  <c:v>30000</c:v>
                </c:pt>
                <c:pt idx="100">
                  <c:v>30000</c:v>
                </c:pt>
                <c:pt idx="101">
                  <c:v>30000</c:v>
                </c:pt>
                <c:pt idx="102">
                  <c:v>30000</c:v>
                </c:pt>
                <c:pt idx="103">
                  <c:v>30000</c:v>
                </c:pt>
                <c:pt idx="104">
                  <c:v>30000</c:v>
                </c:pt>
                <c:pt idx="105">
                  <c:v>30000</c:v>
                </c:pt>
                <c:pt idx="106">
                  <c:v>30000</c:v>
                </c:pt>
                <c:pt idx="107">
                  <c:v>30000</c:v>
                </c:pt>
                <c:pt idx="108">
                  <c:v>30000</c:v>
                </c:pt>
                <c:pt idx="109">
                  <c:v>30000</c:v>
                </c:pt>
                <c:pt idx="110">
                  <c:v>30000</c:v>
                </c:pt>
                <c:pt idx="111">
                  <c:v>30000</c:v>
                </c:pt>
                <c:pt idx="112">
                  <c:v>30000</c:v>
                </c:pt>
                <c:pt idx="113">
                  <c:v>30000</c:v>
                </c:pt>
                <c:pt idx="114">
                  <c:v>30000</c:v>
                </c:pt>
                <c:pt idx="115">
                  <c:v>30000</c:v>
                </c:pt>
                <c:pt idx="116">
                  <c:v>30000</c:v>
                </c:pt>
                <c:pt idx="117">
                  <c:v>30000</c:v>
                </c:pt>
                <c:pt idx="118">
                  <c:v>30000</c:v>
                </c:pt>
                <c:pt idx="119">
                  <c:v>30000</c:v>
                </c:pt>
                <c:pt idx="120">
                  <c:v>30000</c:v>
                </c:pt>
                <c:pt idx="121">
                  <c:v>30000</c:v>
                </c:pt>
                <c:pt idx="122">
                  <c:v>30000</c:v>
                </c:pt>
                <c:pt idx="123">
                  <c:v>30000</c:v>
                </c:pt>
                <c:pt idx="124">
                  <c:v>30000</c:v>
                </c:pt>
                <c:pt idx="125">
                  <c:v>30000</c:v>
                </c:pt>
                <c:pt idx="126">
                  <c:v>30000</c:v>
                </c:pt>
                <c:pt idx="127">
                  <c:v>30000</c:v>
                </c:pt>
                <c:pt idx="128">
                  <c:v>30000</c:v>
                </c:pt>
                <c:pt idx="129">
                  <c:v>30000</c:v>
                </c:pt>
                <c:pt idx="130">
                  <c:v>30000</c:v>
                </c:pt>
                <c:pt idx="131">
                  <c:v>30000</c:v>
                </c:pt>
                <c:pt idx="132">
                  <c:v>30000</c:v>
                </c:pt>
                <c:pt idx="133">
                  <c:v>30000</c:v>
                </c:pt>
                <c:pt idx="134">
                  <c:v>30000</c:v>
                </c:pt>
                <c:pt idx="135">
                  <c:v>30000</c:v>
                </c:pt>
                <c:pt idx="136">
                  <c:v>30000</c:v>
                </c:pt>
                <c:pt idx="137">
                  <c:v>30000</c:v>
                </c:pt>
                <c:pt idx="138">
                  <c:v>30000</c:v>
                </c:pt>
                <c:pt idx="139">
                  <c:v>30000</c:v>
                </c:pt>
                <c:pt idx="140">
                  <c:v>30000</c:v>
                </c:pt>
                <c:pt idx="141">
                  <c:v>30000</c:v>
                </c:pt>
                <c:pt idx="142">
                  <c:v>30000</c:v>
                </c:pt>
                <c:pt idx="143">
                  <c:v>30000</c:v>
                </c:pt>
                <c:pt idx="144">
                  <c:v>30000</c:v>
                </c:pt>
                <c:pt idx="145">
                  <c:v>30000</c:v>
                </c:pt>
                <c:pt idx="146">
                  <c:v>30000</c:v>
                </c:pt>
                <c:pt idx="147">
                  <c:v>30000</c:v>
                </c:pt>
                <c:pt idx="148">
                  <c:v>30000</c:v>
                </c:pt>
                <c:pt idx="149">
                  <c:v>30000</c:v>
                </c:pt>
                <c:pt idx="150">
                  <c:v>30000</c:v>
                </c:pt>
                <c:pt idx="151">
                  <c:v>30000</c:v>
                </c:pt>
                <c:pt idx="152">
                  <c:v>30000</c:v>
                </c:pt>
                <c:pt idx="153">
                  <c:v>30000</c:v>
                </c:pt>
                <c:pt idx="154">
                  <c:v>30000</c:v>
                </c:pt>
                <c:pt idx="155">
                  <c:v>30000</c:v>
                </c:pt>
                <c:pt idx="156">
                  <c:v>30000</c:v>
                </c:pt>
                <c:pt idx="157">
                  <c:v>30000</c:v>
                </c:pt>
                <c:pt idx="158">
                  <c:v>30000</c:v>
                </c:pt>
                <c:pt idx="159">
                  <c:v>30000</c:v>
                </c:pt>
                <c:pt idx="160">
                  <c:v>30000</c:v>
                </c:pt>
                <c:pt idx="161">
                  <c:v>30000</c:v>
                </c:pt>
                <c:pt idx="162">
                  <c:v>30000</c:v>
                </c:pt>
                <c:pt idx="163">
                  <c:v>30000</c:v>
                </c:pt>
                <c:pt idx="164">
                  <c:v>30000</c:v>
                </c:pt>
                <c:pt idx="165">
                  <c:v>30000</c:v>
                </c:pt>
                <c:pt idx="166">
                  <c:v>30000</c:v>
                </c:pt>
                <c:pt idx="167">
                  <c:v>30000</c:v>
                </c:pt>
                <c:pt idx="168">
                  <c:v>30000</c:v>
                </c:pt>
                <c:pt idx="169">
                  <c:v>30000</c:v>
                </c:pt>
                <c:pt idx="170">
                  <c:v>30000</c:v>
                </c:pt>
                <c:pt idx="171">
                  <c:v>30000</c:v>
                </c:pt>
                <c:pt idx="172">
                  <c:v>30000</c:v>
                </c:pt>
                <c:pt idx="173">
                  <c:v>30000</c:v>
                </c:pt>
                <c:pt idx="174">
                  <c:v>30000</c:v>
                </c:pt>
                <c:pt idx="175">
                  <c:v>30000</c:v>
                </c:pt>
                <c:pt idx="176">
                  <c:v>30000</c:v>
                </c:pt>
                <c:pt idx="177">
                  <c:v>30000</c:v>
                </c:pt>
                <c:pt idx="178">
                  <c:v>30000</c:v>
                </c:pt>
                <c:pt idx="179">
                  <c:v>30000</c:v>
                </c:pt>
                <c:pt idx="180">
                  <c:v>30000</c:v>
                </c:pt>
                <c:pt idx="181">
                  <c:v>30000</c:v>
                </c:pt>
                <c:pt idx="182">
                  <c:v>30000</c:v>
                </c:pt>
                <c:pt idx="183">
                  <c:v>30000</c:v>
                </c:pt>
                <c:pt idx="184">
                  <c:v>30000</c:v>
                </c:pt>
                <c:pt idx="185">
                  <c:v>30000</c:v>
                </c:pt>
                <c:pt idx="186">
                  <c:v>30000</c:v>
                </c:pt>
                <c:pt idx="187">
                  <c:v>30000</c:v>
                </c:pt>
                <c:pt idx="188">
                  <c:v>30000</c:v>
                </c:pt>
                <c:pt idx="189">
                  <c:v>30000</c:v>
                </c:pt>
                <c:pt idx="190">
                  <c:v>30000</c:v>
                </c:pt>
                <c:pt idx="191">
                  <c:v>30000</c:v>
                </c:pt>
                <c:pt idx="192">
                  <c:v>30000</c:v>
                </c:pt>
                <c:pt idx="193">
                  <c:v>30000</c:v>
                </c:pt>
                <c:pt idx="194">
                  <c:v>30000</c:v>
                </c:pt>
                <c:pt idx="195">
                  <c:v>30000</c:v>
                </c:pt>
                <c:pt idx="196">
                  <c:v>30000</c:v>
                </c:pt>
                <c:pt idx="197">
                  <c:v>30000</c:v>
                </c:pt>
                <c:pt idx="198">
                  <c:v>30000</c:v>
                </c:pt>
                <c:pt idx="199">
                  <c:v>30000</c:v>
                </c:pt>
                <c:pt idx="200">
                  <c:v>30000</c:v>
                </c:pt>
                <c:pt idx="201">
                  <c:v>30000</c:v>
                </c:pt>
                <c:pt idx="202">
                  <c:v>30000</c:v>
                </c:pt>
                <c:pt idx="203">
                  <c:v>30000</c:v>
                </c:pt>
                <c:pt idx="204">
                  <c:v>30000</c:v>
                </c:pt>
                <c:pt idx="205">
                  <c:v>30000</c:v>
                </c:pt>
                <c:pt idx="206">
                  <c:v>30000</c:v>
                </c:pt>
                <c:pt idx="207">
                  <c:v>30000</c:v>
                </c:pt>
                <c:pt idx="208">
                  <c:v>30000</c:v>
                </c:pt>
                <c:pt idx="209">
                  <c:v>30000</c:v>
                </c:pt>
                <c:pt idx="210">
                  <c:v>30000</c:v>
                </c:pt>
                <c:pt idx="211">
                  <c:v>30000</c:v>
                </c:pt>
                <c:pt idx="212">
                  <c:v>30000</c:v>
                </c:pt>
                <c:pt idx="213">
                  <c:v>30000</c:v>
                </c:pt>
                <c:pt idx="214">
                  <c:v>30000</c:v>
                </c:pt>
                <c:pt idx="215">
                  <c:v>30000</c:v>
                </c:pt>
                <c:pt idx="216">
                  <c:v>30000</c:v>
                </c:pt>
                <c:pt idx="217">
                  <c:v>30000</c:v>
                </c:pt>
                <c:pt idx="218">
                  <c:v>30000</c:v>
                </c:pt>
                <c:pt idx="219">
                  <c:v>30000</c:v>
                </c:pt>
                <c:pt idx="220">
                  <c:v>30000</c:v>
                </c:pt>
                <c:pt idx="221">
                  <c:v>30000</c:v>
                </c:pt>
                <c:pt idx="222">
                  <c:v>30000</c:v>
                </c:pt>
                <c:pt idx="223">
                  <c:v>30000</c:v>
                </c:pt>
                <c:pt idx="224">
                  <c:v>30000</c:v>
                </c:pt>
                <c:pt idx="225">
                  <c:v>30000</c:v>
                </c:pt>
                <c:pt idx="226">
                  <c:v>30000</c:v>
                </c:pt>
                <c:pt idx="227">
                  <c:v>30000</c:v>
                </c:pt>
                <c:pt idx="228">
                  <c:v>30000</c:v>
                </c:pt>
                <c:pt idx="229">
                  <c:v>30000</c:v>
                </c:pt>
                <c:pt idx="230">
                  <c:v>30000</c:v>
                </c:pt>
                <c:pt idx="231">
                  <c:v>30000</c:v>
                </c:pt>
                <c:pt idx="232">
                  <c:v>30000</c:v>
                </c:pt>
                <c:pt idx="233">
                  <c:v>30000</c:v>
                </c:pt>
                <c:pt idx="234">
                  <c:v>30000</c:v>
                </c:pt>
                <c:pt idx="235">
                  <c:v>30000</c:v>
                </c:pt>
                <c:pt idx="236">
                  <c:v>30000</c:v>
                </c:pt>
                <c:pt idx="237">
                  <c:v>30000</c:v>
                </c:pt>
                <c:pt idx="238">
                  <c:v>30000</c:v>
                </c:pt>
                <c:pt idx="239">
                  <c:v>30000</c:v>
                </c:pt>
                <c:pt idx="240">
                  <c:v>30000</c:v>
                </c:pt>
                <c:pt idx="241">
                  <c:v>30000</c:v>
                </c:pt>
                <c:pt idx="242">
                  <c:v>30000</c:v>
                </c:pt>
                <c:pt idx="243">
                  <c:v>30000</c:v>
                </c:pt>
                <c:pt idx="244">
                  <c:v>30000</c:v>
                </c:pt>
                <c:pt idx="245">
                  <c:v>30000</c:v>
                </c:pt>
                <c:pt idx="246">
                  <c:v>30000</c:v>
                </c:pt>
                <c:pt idx="247">
                  <c:v>30000</c:v>
                </c:pt>
                <c:pt idx="248">
                  <c:v>30000</c:v>
                </c:pt>
                <c:pt idx="249">
                  <c:v>30000</c:v>
                </c:pt>
                <c:pt idx="250">
                  <c:v>30000</c:v>
                </c:pt>
                <c:pt idx="251">
                  <c:v>30000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B08-475A-8EC9-1ADFAD22A5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85727944"/>
        <c:axId val="285730296"/>
      </c:lineChart>
      <c:catAx>
        <c:axId val="285727944"/>
        <c:scaling>
          <c:orientation val="minMax"/>
        </c:scaling>
        <c:delete val="0"/>
        <c:axPos val="b"/>
        <c:numFmt formatCode="#,##0.00\ &quot;Ft&quot;" sourceLinked="0"/>
        <c:majorTickMark val="none"/>
        <c:minorTickMark val="none"/>
        <c:tickLblPos val="nextTo"/>
        <c:spPr>
          <a:noFill/>
          <a:ln w="9525" cap="flat" cmpd="sng" algn="ctr">
            <a:solidFill>
              <a:srgbClr val="AAC1B7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700" b="0" i="0" u="none" strike="noStrike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pPr>
            <a:endParaRPr lang="hu-HU"/>
          </a:p>
        </c:txPr>
        <c:crossAx val="285730296"/>
        <c:crosses val="autoZero"/>
        <c:auto val="1"/>
        <c:lblAlgn val="ctr"/>
        <c:lblOffset val="100"/>
        <c:noMultiLvlLbl val="0"/>
      </c:catAx>
      <c:valAx>
        <c:axId val="285730296"/>
        <c:scaling>
          <c:orientation val="minMax"/>
        </c:scaling>
        <c:delete val="1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_(&quot;Ft&quot;* #,##0_);_(&quot;Ft&quot;* \(#,##0\);_(&quot;Ft&quot;* &quot;-&quot;_);_(@_)" sourceLinked="1"/>
        <c:majorTickMark val="none"/>
        <c:minorTickMark val="none"/>
        <c:tickLblPos val="nextTo"/>
        <c:crossAx val="2857279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3"/>
              </a:solidFill>
              <a:latin typeface="+mn-lt"/>
              <a:ea typeface="+mn-ea"/>
              <a:cs typeface="+mn-cs"/>
            </a:defRPr>
          </a:pPr>
          <a:endParaRPr lang="hu-H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hu-H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Élőfej hely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3" name="Dátum hely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14A38B-ADB5-4769-B05A-7EC94C62DD4E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4" name="Diakép hely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hu-HU"/>
          </a:p>
        </p:txBody>
      </p:sp>
      <p:sp>
        <p:nvSpPr>
          <p:cNvPr id="5" name="Jegyzetek hely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1025B9-120F-49B3-ACB3-ABB6B0F395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838188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0" name="Google Shape;2030;p8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1" name="Google Shape;2031;p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7" name="Google Shape;2067;p8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8" name="Google Shape;2068;p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9FAFAD-D4E1-F74A-B480-86485849393E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609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2F2E45-572A-F5EC-479D-B0BA26868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FCF23C-6083-2BD0-EF28-878A1F2B43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35D295-BDD1-F42E-A344-A3E9C598A6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B25331-599E-FA0C-F330-C0CD362C3A2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9FAFAD-D4E1-F74A-B480-86485849393E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922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165F218-0ABA-4F67-AF2F-ABD29ADDF8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74E9326-1B08-4F7F-8300-D381A966EA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E1334266-44A8-4A0C-A123-187408626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94EB86E6-F06D-4690-B749-7E3FD84DE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40428814-C8A9-4B7C-8FFB-295423E65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80905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62AC6DE-1182-4FA1-8CF1-CAB06A3BC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9082C7FD-BB4E-45F4-968F-73E2E4E4AE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61950C3C-ED01-41B6-89DF-DFD3B3A89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3565927-A20F-4F96-BF56-06264B6D5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5319B6BD-EA76-4DE6-ADF3-04676FE49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886384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1FC51C9-CE6D-4F07-B996-27B8E7F80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08A52063-9106-44C4-8384-7F2A3E1E6A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DBFD845D-F8F7-4DB7-8054-B5D6446E8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A637FF87-1BF5-46DC-A570-8561621C3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6E1F67C0-44CC-4FDC-850C-C3F9E2EFC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244043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D3B29419-7500-4695-AD2C-B51AE6798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82C4B9B8-616F-4A39-9DD6-C048330F33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7258DA74-C439-4EE0-A2F8-BADCEC3B40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AA3E312B-7F37-45C0-BCB1-AD560A75E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E3C11A75-C2C4-4938-999E-6EF520592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8ECD5061-7DE3-487A-A96F-183E6E2F9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923262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598CE61E-6FAE-436B-9417-9856A8726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3F69E94C-8B31-46F4-B488-6F1FBFDE90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D76FE233-7EBA-41D2-A0C9-7A6249A27F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1670ECA9-4560-4535-9A77-92D8F4FF2A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>
            <a:extLst>
              <a:ext uri="{FF2B5EF4-FFF2-40B4-BE49-F238E27FC236}">
                <a16:creationId xmlns:a16="http://schemas.microsoft.com/office/drawing/2014/main" id="{A13CBF3D-7578-4ED2-9374-69E97839D2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Dátum helye 6">
            <a:extLst>
              <a:ext uri="{FF2B5EF4-FFF2-40B4-BE49-F238E27FC236}">
                <a16:creationId xmlns:a16="http://schemas.microsoft.com/office/drawing/2014/main" id="{B791BC52-33B0-41A1-96E4-76E44D299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8" name="Élőláb helye 7">
            <a:extLst>
              <a:ext uri="{FF2B5EF4-FFF2-40B4-BE49-F238E27FC236}">
                <a16:creationId xmlns:a16="http://schemas.microsoft.com/office/drawing/2014/main" id="{FFD2E18E-66D7-4B5E-97F3-A21AFC97A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Dia számának helye 8">
            <a:extLst>
              <a:ext uri="{FF2B5EF4-FFF2-40B4-BE49-F238E27FC236}">
                <a16:creationId xmlns:a16="http://schemas.microsoft.com/office/drawing/2014/main" id="{00715263-7E21-4D66-ABD2-2C0AD5596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619547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522B22E-6249-475B-98DB-2B2619221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AE889E57-3BB4-458A-BC9F-180538531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4B85E4D9-BDF2-4AAB-A50C-5EB580403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B1DA63E1-E054-4BE4-965A-01CC110D9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890137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ép helye 5">
            <a:extLst>
              <a:ext uri="{FF2B5EF4-FFF2-40B4-BE49-F238E27FC236}">
                <a16:creationId xmlns:a16="http://schemas.microsoft.com/office/drawing/2014/main" id="{EE2C9BD8-7C6C-40D0-A3F9-A0CE36FA4B7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57375" y="0"/>
            <a:ext cx="6908800" cy="6908800"/>
          </a:xfrm>
          <a:prstGeom prst="ellipse">
            <a:avLst/>
          </a:prstGeom>
        </p:spPr>
        <p:txBody>
          <a:bodyPr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434620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9A4C6BC-9042-4CD5-8E43-D13C051EA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B4DC415A-C231-4DB9-9B2B-D4CCC826F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00C51D9C-45EA-4BB8-BDC4-B8F6672FAC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2749576F-871A-4598-A2A0-C5D420A77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BCE12B99-DD0E-4F81-B997-5C7FD853F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B8E21C31-A6B6-40DE-9946-AD00D1CBF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144270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7BF7847-661D-4FDD-8205-4DEADCCD1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Kép helye 2">
            <a:extLst>
              <a:ext uri="{FF2B5EF4-FFF2-40B4-BE49-F238E27FC236}">
                <a16:creationId xmlns:a16="http://schemas.microsoft.com/office/drawing/2014/main" id="{09C2029E-43BC-4FE6-9643-46F05172EF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D6413D0A-A88D-48DF-A88D-0349E39191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607963DF-0BF9-41D2-8152-56EFD3A91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A28C4BCE-DDB3-404E-AB9F-E4D658F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789C1DD2-E1E6-49FE-A2CF-7E6301DD9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90550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580E5BFD-7B67-4BBB-9794-2AED26D69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D9BE0331-EE17-4CBA-8182-354256FFDF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4CB29DC5-056C-436E-89AE-C759269DA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F50EE469-7E9B-4EC7-B7CE-DC2A69B14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2CCF3579-B4F0-4681-A876-E4DE1D2D3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638803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>
            <a:extLst>
              <a:ext uri="{FF2B5EF4-FFF2-40B4-BE49-F238E27FC236}">
                <a16:creationId xmlns:a16="http://schemas.microsoft.com/office/drawing/2014/main" id="{02A3E9DE-7690-4214-8D6F-BDE42062C1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EB3B9EBF-3662-41EA-8A4D-1D35D635B4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76731D13-97CB-4F5D-9579-AB59ECCDC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0B7E503-5418-4348-A15C-7B04FBD2B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29BB184C-A2E3-468C-88D6-194A21D00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7247312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Üres">
  <p:cSld name="1_Üres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90"/>
          <p:cNvSpPr>
            <a:spLocks noGrp="1"/>
          </p:cNvSpPr>
          <p:nvPr>
            <p:ph type="pic" idx="2"/>
          </p:nvPr>
        </p:nvSpPr>
        <p:spPr>
          <a:xfrm>
            <a:off x="1857375" y="0"/>
            <a:ext cx="6908800" cy="6908800"/>
          </a:xfrm>
          <a:prstGeom prst="ellipse">
            <a:avLst/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794702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1_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9" y="6400801"/>
            <a:ext cx="12188825" cy="4571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9" y="6334317"/>
            <a:ext cx="12188825" cy="640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E72F87E-114F-4E5A-B546-78E2BB93DB05}" type="datetimeFigureOut">
              <a:rPr lang="hu-HU" smtClean="0"/>
              <a:pPr>
                <a:defRPr/>
              </a:pPr>
              <a:t>2025. 12. 03.</a:t>
            </a:fld>
            <a:endParaRPr lang="hu-H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3B75C-9ACA-4F14-B72D-1A2F9AF8809F}" type="slidenum">
              <a:rPr lang="hu-HU" altLang="hu-HU" smtClean="0"/>
              <a:pPr/>
              <a:t>‹#›</a:t>
            </a:fld>
            <a:endParaRPr lang="hu-HU" altLang="hu-HU"/>
          </a:p>
        </p:txBody>
      </p:sp>
    </p:spTree>
    <p:extLst>
      <p:ext uri="{BB962C8B-B14F-4D97-AF65-F5344CB8AC3E}">
        <p14:creationId xmlns:p14="http://schemas.microsoft.com/office/powerpoint/2010/main" val="761452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>
            <a:extLst>
              <a:ext uri="{FF2B5EF4-FFF2-40B4-BE49-F238E27FC236}">
                <a16:creationId xmlns:a16="http://schemas.microsoft.com/office/drawing/2014/main" id="{E12AE0D7-12A6-40BF-A721-F9A17273B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B596919C-BADE-4F7C-B854-2C9AE3DFC8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891A9E44-E48A-4463-B6D7-3C98E39A1A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22F753-AF5C-4B6A-8E0A-8BDB15E2BCFF}" type="datetimeFigureOut">
              <a:rPr lang="hu-HU" smtClean="0"/>
              <a:t>2025. 12. 03.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7177968A-AEB1-4C3C-A3C8-0C1D52B292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23E6B24C-F51E-4342-ACB8-72CF42D00C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D1B107-F9AB-42A2-A944-42FCE040188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927015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5.sv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2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jpeg"/><Relationship Id="rId12" Type="http://schemas.openxmlformats.org/officeDocument/2006/relationships/image" Target="../media/image19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2.png"/><Relationship Id="rId10" Type="http://schemas.openxmlformats.org/officeDocument/2006/relationships/image" Target="../media/image17.jpeg"/><Relationship Id="rId4" Type="http://schemas.openxmlformats.org/officeDocument/2006/relationships/image" Target="../media/image12.png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33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svg"/><Relationship Id="rId3" Type="http://schemas.openxmlformats.org/officeDocument/2006/relationships/image" Target="../media/image35.jpe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17" Type="http://schemas.openxmlformats.org/officeDocument/2006/relationships/image" Target="../media/image48.svg"/><Relationship Id="rId2" Type="http://schemas.openxmlformats.org/officeDocument/2006/relationships/image" Target="../media/image34.jpeg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svg"/><Relationship Id="rId5" Type="http://schemas.openxmlformats.org/officeDocument/2006/relationships/image" Target="../media/image2.png"/><Relationship Id="rId15" Type="http://schemas.openxmlformats.org/officeDocument/2006/relationships/image" Target="../media/image46.svg"/><Relationship Id="rId10" Type="http://schemas.openxmlformats.org/officeDocument/2006/relationships/image" Target="../media/image41.png"/><Relationship Id="rId4" Type="http://schemas.openxmlformats.org/officeDocument/2006/relationships/image" Target="../media/image36.jpeg"/><Relationship Id="rId9" Type="http://schemas.openxmlformats.org/officeDocument/2006/relationships/image" Target="../media/image40.svg"/><Relationship Id="rId14" Type="http://schemas.openxmlformats.org/officeDocument/2006/relationships/image" Target="../media/image4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2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4" Type="http://schemas.openxmlformats.org/officeDocument/2006/relationships/image" Target="../media/image60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.png"/><Relationship Id="rId4" Type="http://schemas.openxmlformats.org/officeDocument/2006/relationships/image" Target="../media/image6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gi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11" Type="http://schemas.openxmlformats.org/officeDocument/2006/relationships/image" Target="../media/image84.svg"/><Relationship Id="rId5" Type="http://schemas.openxmlformats.org/officeDocument/2006/relationships/image" Target="../media/image78.png"/><Relationship Id="rId10" Type="http://schemas.openxmlformats.org/officeDocument/2006/relationships/image" Target="../media/image83.png"/><Relationship Id="rId4" Type="http://schemas.openxmlformats.org/officeDocument/2006/relationships/image" Target="../media/image77.png"/><Relationship Id="rId9" Type="http://schemas.openxmlformats.org/officeDocument/2006/relationships/image" Target="../media/image82.sv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5.png"/><Relationship Id="rId7" Type="http://schemas.openxmlformats.org/officeDocument/2006/relationships/image" Target="../media/image8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6.png"/><Relationship Id="rId5" Type="http://schemas.openxmlformats.org/officeDocument/2006/relationships/image" Target="../media/image80.png"/><Relationship Id="rId4" Type="http://schemas.openxmlformats.org/officeDocument/2006/relationships/image" Target="../media/image76.png"/><Relationship Id="rId9" Type="http://schemas.openxmlformats.org/officeDocument/2006/relationships/image" Target="../media/image89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3.svg"/><Relationship Id="rId4" Type="http://schemas.openxmlformats.org/officeDocument/2006/relationships/image" Target="../media/image9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9.sv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8.png"/><Relationship Id="rId5" Type="http://schemas.openxmlformats.org/officeDocument/2006/relationships/image" Target="../media/image97.svg"/><Relationship Id="rId4" Type="http://schemas.openxmlformats.org/officeDocument/2006/relationships/image" Target="../media/image9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9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8.jpeg"/><Relationship Id="rId5" Type="http://schemas.openxmlformats.org/officeDocument/2006/relationships/image" Target="../media/image107.jpeg"/><Relationship Id="rId4" Type="http://schemas.openxmlformats.org/officeDocument/2006/relationships/image" Target="../media/image106.jpe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4.mov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14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hyperlink" Target="mailto:szabolcs.belanyi-sztraka@izys.hu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ép 7">
            <a:extLst>
              <a:ext uri="{FF2B5EF4-FFF2-40B4-BE49-F238E27FC236}">
                <a16:creationId xmlns:a16="http://schemas.microsoft.com/office/drawing/2014/main" id="{EBC59A43-B743-4C81-8FB8-D84CD20D87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5" t="17473" r="-3" b="-3201"/>
          <a:stretch/>
        </p:blipFill>
        <p:spPr>
          <a:xfrm>
            <a:off x="0" y="0"/>
            <a:ext cx="12192000" cy="7150558"/>
          </a:xfrm>
          <a:prstGeom prst="rect">
            <a:avLst/>
          </a:prstGeom>
        </p:spPr>
      </p:pic>
      <p:sp>
        <p:nvSpPr>
          <p:cNvPr id="5" name="Téglalap 4">
            <a:extLst>
              <a:ext uri="{FF2B5EF4-FFF2-40B4-BE49-F238E27FC236}">
                <a16:creationId xmlns:a16="http://schemas.microsoft.com/office/drawing/2014/main" id="{5C140F32-B7B6-4523-B5DC-F9BC49D7C5BE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7" name="Téglalap 6">
            <a:extLst>
              <a:ext uri="{FF2B5EF4-FFF2-40B4-BE49-F238E27FC236}">
                <a16:creationId xmlns:a16="http://schemas.microsoft.com/office/drawing/2014/main" id="{027B04B1-1C06-4E5D-9892-97E55752AEA4}"/>
              </a:ext>
            </a:extLst>
          </p:cNvPr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1" name="Ábra 9">
            <a:extLst>
              <a:ext uri="{FF2B5EF4-FFF2-40B4-BE49-F238E27FC236}">
                <a16:creationId xmlns:a16="http://schemas.microsoft.com/office/drawing/2014/main" id="{4F6F8BD1-0253-4984-9F94-23E625C23D5C}"/>
              </a:ext>
            </a:extLst>
          </p:cNvPr>
          <p:cNvSpPr/>
          <p:nvPr/>
        </p:nvSpPr>
        <p:spPr>
          <a:xfrm>
            <a:off x="3033485" y="366493"/>
            <a:ext cx="6125030" cy="6125014"/>
          </a:xfrm>
          <a:custGeom>
            <a:avLst/>
            <a:gdLst>
              <a:gd name="connsiteX0" fmla="*/ 395288 w 790575"/>
              <a:gd name="connsiteY0" fmla="*/ 0 h 790575"/>
              <a:gd name="connsiteX1" fmla="*/ 0 w 790575"/>
              <a:gd name="connsiteY1" fmla="*/ 395288 h 790575"/>
              <a:gd name="connsiteX2" fmla="*/ 395288 w 790575"/>
              <a:gd name="connsiteY2" fmla="*/ 790575 h 790575"/>
              <a:gd name="connsiteX3" fmla="*/ 790575 w 790575"/>
              <a:gd name="connsiteY3" fmla="*/ 395288 h 790575"/>
              <a:gd name="connsiteX4" fmla="*/ 395288 w 790575"/>
              <a:gd name="connsiteY4" fmla="*/ 0 h 790575"/>
              <a:gd name="connsiteX5" fmla="*/ 395288 w 790575"/>
              <a:gd name="connsiteY5" fmla="*/ 717233 h 790575"/>
              <a:gd name="connsiteX6" fmla="*/ 73343 w 790575"/>
              <a:gd name="connsiteY6" fmla="*/ 395288 h 790575"/>
              <a:gd name="connsiteX7" fmla="*/ 395288 w 790575"/>
              <a:gd name="connsiteY7" fmla="*/ 73343 h 790575"/>
              <a:gd name="connsiteX8" fmla="*/ 717233 w 790575"/>
              <a:gd name="connsiteY8" fmla="*/ 395288 h 790575"/>
              <a:gd name="connsiteX9" fmla="*/ 395288 w 790575"/>
              <a:gd name="connsiteY9" fmla="*/ 717233 h 790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0575" h="790575">
                <a:moveTo>
                  <a:pt x="395288" y="0"/>
                </a:moveTo>
                <a:cubicBezTo>
                  <a:pt x="177165" y="0"/>
                  <a:pt x="0" y="177165"/>
                  <a:pt x="0" y="395288"/>
                </a:cubicBezTo>
                <a:cubicBezTo>
                  <a:pt x="0" y="613410"/>
                  <a:pt x="177165" y="790575"/>
                  <a:pt x="395288" y="790575"/>
                </a:cubicBezTo>
                <a:cubicBezTo>
                  <a:pt x="613410" y="790575"/>
                  <a:pt x="790575" y="613410"/>
                  <a:pt x="790575" y="395288"/>
                </a:cubicBezTo>
                <a:cubicBezTo>
                  <a:pt x="790575" y="177165"/>
                  <a:pt x="613410" y="0"/>
                  <a:pt x="395288" y="0"/>
                </a:cubicBezTo>
                <a:close/>
                <a:moveTo>
                  <a:pt x="395288" y="717233"/>
                </a:moveTo>
                <a:cubicBezTo>
                  <a:pt x="217170" y="717233"/>
                  <a:pt x="73343" y="572453"/>
                  <a:pt x="73343" y="395288"/>
                </a:cubicBezTo>
                <a:cubicBezTo>
                  <a:pt x="73343" y="218123"/>
                  <a:pt x="217170" y="73343"/>
                  <a:pt x="395288" y="73343"/>
                </a:cubicBezTo>
                <a:cubicBezTo>
                  <a:pt x="573405" y="73343"/>
                  <a:pt x="717233" y="218123"/>
                  <a:pt x="717233" y="395288"/>
                </a:cubicBezTo>
                <a:cubicBezTo>
                  <a:pt x="717233" y="572453"/>
                  <a:pt x="573405" y="717233"/>
                  <a:pt x="395288" y="717233"/>
                </a:cubicBezTo>
                <a:close/>
              </a:path>
            </a:pathLst>
          </a:custGeom>
          <a:solidFill>
            <a:schemeClr val="accent3">
              <a:alpha val="29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3" name="Ellipszis 12">
            <a:extLst>
              <a:ext uri="{FF2B5EF4-FFF2-40B4-BE49-F238E27FC236}">
                <a16:creationId xmlns:a16="http://schemas.microsoft.com/office/drawing/2014/main" id="{B9B403D5-A2D2-46AD-9DA7-4A6355ACB476}"/>
              </a:ext>
            </a:extLst>
          </p:cNvPr>
          <p:cNvSpPr/>
          <p:nvPr/>
        </p:nvSpPr>
        <p:spPr>
          <a:xfrm>
            <a:off x="3606800" y="936171"/>
            <a:ext cx="4978400" cy="4978400"/>
          </a:xfrm>
          <a:prstGeom prst="ellipse">
            <a:avLst/>
          </a:pr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2" name="Cím 3">
            <a:extLst>
              <a:ext uri="{FF2B5EF4-FFF2-40B4-BE49-F238E27FC236}">
                <a16:creationId xmlns:a16="http://schemas.microsoft.com/office/drawing/2014/main" id="{88F284A4-060A-46BC-B41D-C430713D56A6}"/>
              </a:ext>
            </a:extLst>
          </p:cNvPr>
          <p:cNvSpPr txBox="1">
            <a:spLocks/>
          </p:cNvSpPr>
          <p:nvPr/>
        </p:nvSpPr>
        <p:spPr>
          <a:xfrm>
            <a:off x="2202436" y="2406127"/>
            <a:ext cx="7715409" cy="2812158"/>
          </a:xfrm>
          <a:prstGeom prst="rect">
            <a:avLst/>
          </a:prstGeom>
        </p:spPr>
        <p:txBody>
          <a:bodyPr lIns="91440" tIns="45720" rIns="91440" bIns="45720"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hu-HU" sz="4400" dirty="0">
                <a:solidFill>
                  <a:schemeClr val="accent3"/>
                </a:solidFill>
                <a:latin typeface="Calibri"/>
              </a:rPr>
              <a:t>EP</a:t>
            </a:r>
            <a:endParaRPr lang="en-US" sz="4400">
              <a:solidFill>
                <a:schemeClr val="accent3"/>
              </a:solidFill>
              <a:latin typeface="Calibri"/>
            </a:endParaRPr>
          </a:p>
          <a:p>
            <a:pPr algn="ctr"/>
            <a:r>
              <a:rPr lang="hu-HU" sz="4400" dirty="0">
                <a:solidFill>
                  <a:schemeClr val="accent3"/>
                </a:solidFill>
                <a:latin typeface="Calibri"/>
              </a:rPr>
              <a:t>MÁSKÉPP</a:t>
            </a:r>
          </a:p>
        </p:txBody>
      </p:sp>
      <p:pic>
        <p:nvPicPr>
          <p:cNvPr id="14" name="Picture 1">
            <a:extLst>
              <a:ext uri="{FF2B5EF4-FFF2-40B4-BE49-F238E27FC236}">
                <a16:creationId xmlns:a16="http://schemas.microsoft.com/office/drawing/2014/main" id="{90FBB617-E782-4585-837D-A75D62266A43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7746" y="4398949"/>
            <a:ext cx="2016506" cy="9271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4199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45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mph" presetSubtype="0" fill="hold" grpId="1" nodeType="withEffect">
                                  <p:stCondLst>
                                    <p:cond delay="1750"/>
                                  </p:stCondLst>
                                  <p:childTnLst>
                                    <p:animScale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6" presetClass="emph" presetSubtype="0" fill="hold" grpId="1" nodeType="withEffect">
                                  <p:stCondLst>
                                    <p:cond delay="1750"/>
                                  </p:stCondLst>
                                  <p:childTnLst>
                                    <p:animScale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1" grpId="0" animBg="1"/>
      <p:bldP spid="11" grpId="1" animBg="1"/>
      <p:bldP spid="13" grpId="0" animBg="1"/>
      <p:bldP spid="13" grpId="1" animBg="1"/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hd0987">
            <a:hlinkClick r:id="" action="ppaction://media"/>
            <a:extLst>
              <a:ext uri="{FF2B5EF4-FFF2-40B4-BE49-F238E27FC236}">
                <a16:creationId xmlns:a16="http://schemas.microsoft.com/office/drawing/2014/main" id="{C055192D-7838-40D8-B8F9-9D324A11C4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96177" y="-195628"/>
            <a:ext cx="12784354" cy="7191200"/>
          </a:xfrm>
          <a:prstGeom prst="rect">
            <a:avLst/>
          </a:prstGeom>
        </p:spPr>
      </p:pic>
      <p:sp>
        <p:nvSpPr>
          <p:cNvPr id="8" name="Ábra 2">
            <a:extLst>
              <a:ext uri="{FF2B5EF4-FFF2-40B4-BE49-F238E27FC236}">
                <a16:creationId xmlns:a16="http://schemas.microsoft.com/office/drawing/2014/main" id="{D14AF2FF-DAD7-4E38-ABB7-F3397D72E860}"/>
              </a:ext>
            </a:extLst>
          </p:cNvPr>
          <p:cNvSpPr/>
          <p:nvPr/>
        </p:nvSpPr>
        <p:spPr>
          <a:xfrm>
            <a:off x="2981290" y="-14514"/>
            <a:ext cx="9493937" cy="6880544"/>
          </a:xfrm>
          <a:custGeom>
            <a:avLst/>
            <a:gdLst>
              <a:gd name="connsiteX0" fmla="*/ 1977448 w 9145594"/>
              <a:gd name="connsiteY0" fmla="*/ 0 h 6866030"/>
              <a:gd name="connsiteX1" fmla="*/ 28 w 9145594"/>
              <a:gd name="connsiteY1" fmla="*/ 3444001 h 6866030"/>
              <a:gd name="connsiteX2" fmla="*/ 1977448 w 9145594"/>
              <a:gd name="connsiteY2" fmla="*/ 6866030 h 6866030"/>
              <a:gd name="connsiteX3" fmla="*/ 9145594 w 9145594"/>
              <a:gd name="connsiteY3" fmla="*/ 6866030 h 6866030"/>
              <a:gd name="connsiteX4" fmla="*/ 9145594 w 9145594"/>
              <a:gd name="connsiteY4" fmla="*/ 0 h 6866030"/>
              <a:gd name="connsiteX5" fmla="*/ 1977448 w 9145594"/>
              <a:gd name="connsiteY5" fmla="*/ 0 h 6866030"/>
              <a:gd name="connsiteX0" fmla="*/ 1977448 w 9493937"/>
              <a:gd name="connsiteY0" fmla="*/ 14514 h 6880544"/>
              <a:gd name="connsiteX1" fmla="*/ 28 w 9493937"/>
              <a:gd name="connsiteY1" fmla="*/ 3458515 h 6880544"/>
              <a:gd name="connsiteX2" fmla="*/ 1977448 w 9493937"/>
              <a:gd name="connsiteY2" fmla="*/ 6880544 h 6880544"/>
              <a:gd name="connsiteX3" fmla="*/ 9145594 w 9493937"/>
              <a:gd name="connsiteY3" fmla="*/ 6880544 h 6880544"/>
              <a:gd name="connsiteX4" fmla="*/ 9493937 w 9493937"/>
              <a:gd name="connsiteY4" fmla="*/ 0 h 6880544"/>
              <a:gd name="connsiteX5" fmla="*/ 1977448 w 9493937"/>
              <a:gd name="connsiteY5" fmla="*/ 14514 h 6880544"/>
              <a:gd name="connsiteX0" fmla="*/ 1977448 w 9493937"/>
              <a:gd name="connsiteY0" fmla="*/ 14514 h 6880544"/>
              <a:gd name="connsiteX1" fmla="*/ 28 w 9493937"/>
              <a:gd name="connsiteY1" fmla="*/ 3458515 h 6880544"/>
              <a:gd name="connsiteX2" fmla="*/ 1977448 w 9493937"/>
              <a:gd name="connsiteY2" fmla="*/ 6880544 h 6880544"/>
              <a:gd name="connsiteX3" fmla="*/ 9479423 w 9493937"/>
              <a:gd name="connsiteY3" fmla="*/ 6880544 h 6880544"/>
              <a:gd name="connsiteX4" fmla="*/ 9493937 w 9493937"/>
              <a:gd name="connsiteY4" fmla="*/ 0 h 6880544"/>
              <a:gd name="connsiteX5" fmla="*/ 1977448 w 9493937"/>
              <a:gd name="connsiteY5" fmla="*/ 14514 h 688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93937" h="6880544">
                <a:moveTo>
                  <a:pt x="1977448" y="14514"/>
                </a:moveTo>
                <a:cubicBezTo>
                  <a:pt x="790996" y="706610"/>
                  <a:pt x="-5465" y="1986438"/>
                  <a:pt x="28" y="3458515"/>
                </a:cubicBezTo>
                <a:cubicBezTo>
                  <a:pt x="5521" y="4919606"/>
                  <a:pt x="796489" y="6193941"/>
                  <a:pt x="1977448" y="6880544"/>
                </a:cubicBezTo>
                <a:lnTo>
                  <a:pt x="9479423" y="6880544"/>
                </a:lnTo>
                <a:lnTo>
                  <a:pt x="9493937" y="0"/>
                </a:lnTo>
                <a:lnTo>
                  <a:pt x="1977448" y="14514"/>
                </a:lnTo>
                <a:close/>
              </a:path>
            </a:pathLst>
          </a:custGeom>
          <a:solidFill>
            <a:srgbClr val="88C79A">
              <a:alpha val="80000"/>
            </a:srgbClr>
          </a:solidFill>
          <a:ln w="54926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grpSp>
        <p:nvGrpSpPr>
          <p:cNvPr id="9" name="Csoportba foglalás 8">
            <a:extLst>
              <a:ext uri="{FF2B5EF4-FFF2-40B4-BE49-F238E27FC236}">
                <a16:creationId xmlns:a16="http://schemas.microsoft.com/office/drawing/2014/main" id="{4B846C39-9C97-4447-9E3B-D1F26A20815C}"/>
              </a:ext>
            </a:extLst>
          </p:cNvPr>
          <p:cNvGrpSpPr/>
          <p:nvPr/>
        </p:nvGrpSpPr>
        <p:grpSpPr>
          <a:xfrm>
            <a:off x="5610289" y="911047"/>
            <a:ext cx="7315200" cy="4803192"/>
            <a:chOff x="5610289" y="911047"/>
            <a:chExt cx="7315200" cy="4803192"/>
          </a:xfrm>
        </p:grpSpPr>
        <p:sp>
          <p:nvSpPr>
            <p:cNvPr id="6" name="Ellipszis 5">
              <a:extLst>
                <a:ext uri="{FF2B5EF4-FFF2-40B4-BE49-F238E27FC236}">
                  <a16:creationId xmlns:a16="http://schemas.microsoft.com/office/drawing/2014/main" id="{ACD637DC-C7B6-4CF5-8786-8053D68A4E4D}"/>
                </a:ext>
              </a:extLst>
            </p:cNvPr>
            <p:cNvSpPr/>
            <p:nvPr/>
          </p:nvSpPr>
          <p:spPr>
            <a:xfrm>
              <a:off x="6866293" y="911047"/>
              <a:ext cx="4803192" cy="4803192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7" name="Google Shape;19;p2">
              <a:extLst>
                <a:ext uri="{FF2B5EF4-FFF2-40B4-BE49-F238E27FC236}">
                  <a16:creationId xmlns:a16="http://schemas.microsoft.com/office/drawing/2014/main" id="{B0223D99-C086-475C-8E7C-0C1B34E94C82}"/>
                </a:ext>
              </a:extLst>
            </p:cNvPr>
            <p:cNvSpPr txBox="1">
              <a:spLocks/>
            </p:cNvSpPr>
            <p:nvPr/>
          </p:nvSpPr>
          <p:spPr>
            <a:xfrm>
              <a:off x="5610289" y="2124765"/>
              <a:ext cx="7315200" cy="278106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hu-HU" sz="4000" b="1" dirty="0"/>
                <a:t>A világ </a:t>
              </a:r>
            </a:p>
            <a:p>
              <a:pPr algn="ctr"/>
              <a:r>
                <a:rPr lang="hu-HU" sz="4000" b="1" dirty="0"/>
                <a:t>változik </a:t>
              </a:r>
            </a:p>
            <a:p>
              <a:pPr algn="ctr"/>
              <a:r>
                <a:rPr lang="hu-HU" sz="4000" b="1" dirty="0">
                  <a:solidFill>
                    <a:schemeClr val="accent1"/>
                  </a:solidFill>
                </a:rPr>
                <a:t>igazodni kell </a:t>
              </a:r>
            </a:p>
            <a:p>
              <a:pPr algn="ctr"/>
              <a:r>
                <a:rPr lang="hu-HU" sz="4000" b="1" dirty="0">
                  <a:solidFill>
                    <a:schemeClr val="accent1"/>
                  </a:solidFill>
                </a:rPr>
                <a:t>hozzá</a:t>
              </a:r>
            </a:p>
          </p:txBody>
        </p:sp>
      </p:grpSp>
      <p:sp>
        <p:nvSpPr>
          <p:cNvPr id="11" name="Ellipszis 10">
            <a:extLst>
              <a:ext uri="{FF2B5EF4-FFF2-40B4-BE49-F238E27FC236}">
                <a16:creationId xmlns:a16="http://schemas.microsoft.com/office/drawing/2014/main" id="{8E108F78-9343-46AC-AD5C-5E842D1C4D29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0CBA029E-13CC-415B-86C6-7605FA81EA74}"/>
              </a:ext>
            </a:extLst>
          </p:cNvPr>
          <p:cNvPicPr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5" name="Szövegdoboz 14">
            <a:extLst>
              <a:ext uri="{FF2B5EF4-FFF2-40B4-BE49-F238E27FC236}">
                <a16:creationId xmlns:a16="http://schemas.microsoft.com/office/drawing/2014/main" id="{11FB9D78-516B-433F-B92A-189CBED4614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92D521BE-DA78-496F-B5E9-B7C46987D96C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19" name="Google Shape;105;p9">
            <a:extLst>
              <a:ext uri="{FF2B5EF4-FFF2-40B4-BE49-F238E27FC236}">
                <a16:creationId xmlns:a16="http://schemas.microsoft.com/office/drawing/2014/main" id="{15C7AE29-A2A6-4C68-9081-B9B16B7F002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2</a:t>
            </a:fld>
            <a:endParaRPr lang="en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11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63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8" grpId="0" animBg="1"/>
      <p:bldP spid="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églalap 3">
            <a:extLst>
              <a:ext uri="{FF2B5EF4-FFF2-40B4-BE49-F238E27FC236}">
                <a16:creationId xmlns:a16="http://schemas.microsoft.com/office/drawing/2014/main" id="{B72D5757-2266-4CC8-9ED5-D17C3AD8A4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3" name="Ábra 2">
            <a:extLst>
              <a:ext uri="{FF2B5EF4-FFF2-40B4-BE49-F238E27FC236}">
                <a16:creationId xmlns:a16="http://schemas.microsoft.com/office/drawing/2014/main" id="{D14AF2FF-DAD7-4E38-ABB7-F3397D72E8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57488" y="-4015"/>
            <a:ext cx="9173030" cy="6866030"/>
          </a:xfrm>
          <a:prstGeom prst="rect">
            <a:avLst/>
          </a:prstGeom>
        </p:spPr>
      </p:pic>
      <p:sp>
        <p:nvSpPr>
          <p:cNvPr id="52" name="Ellipszis 51">
            <a:extLst>
              <a:ext uri="{FF2B5EF4-FFF2-40B4-BE49-F238E27FC236}">
                <a16:creationId xmlns:a16="http://schemas.microsoft.com/office/drawing/2014/main" id="{B763A848-05B6-44ED-AB50-00FDAF487AA7}"/>
              </a:ext>
            </a:extLst>
          </p:cNvPr>
          <p:cNvSpPr/>
          <p:nvPr/>
        </p:nvSpPr>
        <p:spPr>
          <a:xfrm>
            <a:off x="5795082" y="795219"/>
            <a:ext cx="5267562" cy="5267562"/>
          </a:xfrm>
          <a:prstGeom prst="ellipse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5" name="Szöveg helye 1">
            <a:extLst>
              <a:ext uri="{FF2B5EF4-FFF2-40B4-BE49-F238E27FC236}">
                <a16:creationId xmlns:a16="http://schemas.microsoft.com/office/drawing/2014/main" id="{FBF23486-325B-4C19-9EC7-1F4F7BD963D6}"/>
              </a:ext>
            </a:extLst>
          </p:cNvPr>
          <p:cNvSpPr txBox="1">
            <a:spLocks/>
          </p:cNvSpPr>
          <p:nvPr/>
        </p:nvSpPr>
        <p:spPr>
          <a:xfrm>
            <a:off x="474910" y="1873600"/>
            <a:ext cx="4168309" cy="31107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hu-HU" dirty="0">
                <a:solidFill>
                  <a:schemeClr val="bg1"/>
                </a:solidFill>
                <a:latin typeface="+mj-lt"/>
              </a:rPr>
              <a:t>Mit jelent az </a:t>
            </a:r>
            <a:br>
              <a:rPr lang="hu-HU" dirty="0">
                <a:solidFill>
                  <a:schemeClr val="bg1"/>
                </a:solidFill>
                <a:latin typeface="+mj-lt"/>
              </a:rPr>
            </a:br>
            <a:r>
              <a:rPr lang="hu-HU" dirty="0">
                <a:solidFill>
                  <a:schemeClr val="bg1"/>
                </a:solidFill>
                <a:latin typeface="+mj-lt"/>
              </a:rPr>
              <a:t>Önsegélyező Pénztár?</a:t>
            </a:r>
          </a:p>
          <a:p>
            <a:pPr algn="l">
              <a:lnSpc>
                <a:spcPct val="100000"/>
              </a:lnSpc>
            </a:pPr>
            <a:r>
              <a:rPr lang="hu-HU" sz="2400" dirty="0">
                <a:solidFill>
                  <a:schemeClr val="accent3"/>
                </a:solidFill>
              </a:rPr>
              <a:t>ÖN + SEGÉLYEZŐ</a:t>
            </a:r>
            <a:br>
              <a:rPr lang="hu-HU" sz="2400" dirty="0">
                <a:solidFill>
                  <a:schemeClr val="accent3"/>
                </a:solidFill>
              </a:rPr>
            </a:br>
            <a:endParaRPr lang="hu-HU" sz="2400" dirty="0">
              <a:solidFill>
                <a:schemeClr val="accent3"/>
              </a:solidFill>
            </a:endParaRPr>
          </a:p>
          <a:p>
            <a:pPr algn="l">
              <a:lnSpc>
                <a:spcPct val="100000"/>
              </a:lnSpc>
            </a:pPr>
            <a:r>
              <a:rPr lang="hu-HU" dirty="0">
                <a:solidFill>
                  <a:schemeClr val="bg1"/>
                </a:solidFill>
                <a:latin typeface="+mj-lt"/>
              </a:rPr>
              <a:t>Működését tekintve </a:t>
            </a:r>
            <a:br>
              <a:rPr lang="hu-HU" dirty="0">
                <a:solidFill>
                  <a:schemeClr val="bg1"/>
                </a:solidFill>
                <a:latin typeface="+mj-lt"/>
              </a:rPr>
            </a:br>
            <a:r>
              <a:rPr lang="hu-HU" dirty="0">
                <a:solidFill>
                  <a:schemeClr val="bg1"/>
                </a:solidFill>
                <a:latin typeface="+mj-lt"/>
              </a:rPr>
              <a:t>hasonlít</a:t>
            </a:r>
          </a:p>
          <a:p>
            <a:pPr algn="l">
              <a:lnSpc>
                <a:spcPct val="100000"/>
              </a:lnSpc>
            </a:pPr>
            <a:r>
              <a:rPr lang="hu-HU" sz="2400" dirty="0">
                <a:solidFill>
                  <a:schemeClr val="accent3"/>
                </a:solidFill>
              </a:rPr>
              <a:t>BANKSZÁMLÁRA</a:t>
            </a:r>
          </a:p>
        </p:txBody>
      </p:sp>
      <p:sp>
        <p:nvSpPr>
          <p:cNvPr id="6" name="Google Shape;19;p2">
            <a:extLst>
              <a:ext uri="{FF2B5EF4-FFF2-40B4-BE49-F238E27FC236}">
                <a16:creationId xmlns:a16="http://schemas.microsoft.com/office/drawing/2014/main" id="{A10D1E57-E50A-43B0-B619-F0FF0EC88179}"/>
              </a:ext>
            </a:extLst>
          </p:cNvPr>
          <p:cNvSpPr txBox="1">
            <a:spLocks/>
          </p:cNvSpPr>
          <p:nvPr/>
        </p:nvSpPr>
        <p:spPr>
          <a:xfrm>
            <a:off x="478518" y="384504"/>
            <a:ext cx="8329402" cy="110459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dirty="0">
                <a:solidFill>
                  <a:schemeClr val="bg1"/>
                </a:solidFill>
              </a:rPr>
              <a:t>Bemutatkozás</a:t>
            </a:r>
          </a:p>
        </p:txBody>
      </p:sp>
      <p:sp>
        <p:nvSpPr>
          <p:cNvPr id="8" name="Ellipszis 7">
            <a:extLst>
              <a:ext uri="{FF2B5EF4-FFF2-40B4-BE49-F238E27FC236}">
                <a16:creationId xmlns:a16="http://schemas.microsoft.com/office/drawing/2014/main" id="{6C7DA482-275D-4FD6-8737-F4B69F848030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0" name="Picture 1">
            <a:extLst>
              <a:ext uri="{FF2B5EF4-FFF2-40B4-BE49-F238E27FC236}">
                <a16:creationId xmlns:a16="http://schemas.microsoft.com/office/drawing/2014/main" id="{193B7080-F4AC-40E6-9ADC-2C327879CE0D}"/>
              </a:ext>
            </a:extLst>
          </p:cNvPr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2" name="Szövegdoboz 11">
            <a:extLst>
              <a:ext uri="{FF2B5EF4-FFF2-40B4-BE49-F238E27FC236}">
                <a16:creationId xmlns:a16="http://schemas.microsoft.com/office/drawing/2014/main" id="{D50AF7B7-4A91-4877-B52D-FF56EE72F366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D360148A-2ED9-4CD8-8432-FC351BD1B4D9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16" name="Google Shape;105;p9">
            <a:extLst>
              <a:ext uri="{FF2B5EF4-FFF2-40B4-BE49-F238E27FC236}">
                <a16:creationId xmlns:a16="http://schemas.microsoft.com/office/drawing/2014/main" id="{4CDE184F-E9D5-4F55-A92A-80E79FF3E5B7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3</a:t>
            </a:fld>
            <a:endParaRPr lang="en" dirty="0">
              <a:solidFill>
                <a:schemeClr val="bg2"/>
              </a:solidFill>
            </a:endParaRPr>
          </a:p>
        </p:txBody>
      </p:sp>
      <p:grpSp>
        <p:nvGrpSpPr>
          <p:cNvPr id="58" name="Csoportba foglalás 57">
            <a:extLst>
              <a:ext uri="{FF2B5EF4-FFF2-40B4-BE49-F238E27FC236}">
                <a16:creationId xmlns:a16="http://schemas.microsoft.com/office/drawing/2014/main" id="{25B23E86-1961-4578-8876-731BB43B8207}"/>
              </a:ext>
            </a:extLst>
          </p:cNvPr>
          <p:cNvGrpSpPr/>
          <p:nvPr/>
        </p:nvGrpSpPr>
        <p:grpSpPr>
          <a:xfrm>
            <a:off x="6818518" y="2114940"/>
            <a:ext cx="3198182" cy="2628120"/>
            <a:chOff x="6818518" y="2114940"/>
            <a:chExt cx="3198182" cy="2628120"/>
          </a:xfrm>
        </p:grpSpPr>
        <p:sp>
          <p:nvSpPr>
            <p:cNvPr id="30" name="Ellipszis 29">
              <a:extLst>
                <a:ext uri="{FF2B5EF4-FFF2-40B4-BE49-F238E27FC236}">
                  <a16:creationId xmlns:a16="http://schemas.microsoft.com/office/drawing/2014/main" id="{8C3509A9-6097-43DC-AB8E-C656496DDBF0}"/>
                </a:ext>
              </a:extLst>
            </p:cNvPr>
            <p:cNvSpPr/>
            <p:nvPr/>
          </p:nvSpPr>
          <p:spPr>
            <a:xfrm>
              <a:off x="7114803" y="2114940"/>
              <a:ext cx="2628120" cy="26281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grpSp>
          <p:nvGrpSpPr>
            <p:cNvPr id="25" name="Csoportba foglalás 24">
              <a:extLst>
                <a:ext uri="{FF2B5EF4-FFF2-40B4-BE49-F238E27FC236}">
                  <a16:creationId xmlns:a16="http://schemas.microsoft.com/office/drawing/2014/main" id="{C002C523-F358-46BB-B9D7-36C115376E98}"/>
                </a:ext>
              </a:extLst>
            </p:cNvPr>
            <p:cNvGrpSpPr/>
            <p:nvPr/>
          </p:nvGrpSpPr>
          <p:grpSpPr>
            <a:xfrm>
              <a:off x="6818518" y="2685963"/>
              <a:ext cx="3198182" cy="1572654"/>
              <a:chOff x="7104456" y="5241839"/>
              <a:chExt cx="3198182" cy="1572654"/>
            </a:xfrm>
          </p:grpSpPr>
          <p:sp>
            <p:nvSpPr>
              <p:cNvPr id="26" name="Szöveg helye 1">
                <a:extLst>
                  <a:ext uri="{FF2B5EF4-FFF2-40B4-BE49-F238E27FC236}">
                    <a16:creationId xmlns:a16="http://schemas.microsoft.com/office/drawing/2014/main" id="{F3EB7FBC-C623-4F91-890F-8234E0392A9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510855" y="5241839"/>
                <a:ext cx="2253485" cy="5324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0" tIns="0" rIns="0" bIns="0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609585" marR="0" lvl="0" indent="-507987" algn="l" rtl="0" eaLnBrk="1" hangingPunct="1">
                  <a:lnSpc>
                    <a:spcPct val="115000"/>
                  </a:lnSpc>
                  <a:spcBef>
                    <a:spcPts val="800"/>
                  </a:spcBef>
                  <a:spcAft>
                    <a:spcPts val="0"/>
                  </a:spcAft>
                  <a:buClr>
                    <a:schemeClr val="accent1"/>
                  </a:buClr>
                  <a:buSzPts val="2400"/>
                  <a:buFont typeface="Chivo"/>
                  <a:buChar char="▰"/>
                  <a:defRPr sz="2400" b="0" i="0" u="none" strike="noStrike" cap="none">
                    <a:solidFill>
                      <a:schemeClr val="dk1"/>
                    </a:solidFill>
                    <a:latin typeface="Chivo"/>
                    <a:ea typeface="Chivo"/>
                    <a:cs typeface="Chivo"/>
                    <a:sym typeface="Chivo"/>
                  </a:defRPr>
                </a:lvl1pPr>
                <a:lvl2pPr marL="1219170" marR="0" lvl="1" indent="-507987" algn="l" rtl="0" eaLnBrk="1" hangingPunct="1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accent5"/>
                  </a:buClr>
                  <a:buSzPts val="2400"/>
                  <a:buFont typeface="Chivo"/>
                  <a:buChar char="▰"/>
                  <a:defRPr sz="2400" b="0" i="0" u="none" strike="noStrike" cap="none">
                    <a:solidFill>
                      <a:schemeClr val="dk1"/>
                    </a:solidFill>
                    <a:latin typeface="Chivo"/>
                    <a:ea typeface="Chivo"/>
                    <a:cs typeface="Chivo"/>
                    <a:sym typeface="Chivo"/>
                  </a:defRPr>
                </a:lvl2pPr>
                <a:lvl3pPr marL="1828754" marR="0" lvl="2" indent="-507987" algn="l" rtl="0" eaLnBrk="1" hangingPunct="1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accent5"/>
                  </a:buClr>
                  <a:buSzPts val="2400"/>
                  <a:buFont typeface="Chivo"/>
                  <a:buChar char="▰"/>
                  <a:defRPr sz="2400" b="0" i="0" u="none" strike="noStrike" cap="none">
                    <a:solidFill>
                      <a:schemeClr val="dk1"/>
                    </a:solidFill>
                    <a:latin typeface="Chivo"/>
                    <a:ea typeface="Chivo"/>
                    <a:cs typeface="Chivo"/>
                    <a:sym typeface="Chivo"/>
                  </a:defRPr>
                </a:lvl3pPr>
                <a:lvl4pPr marL="2438339" marR="0" lvl="3" indent="-507987" algn="l" rtl="0" eaLnBrk="1" hangingPunct="1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2400"/>
                  <a:buFont typeface="Chivo"/>
                  <a:buChar char="▰"/>
                  <a:defRPr sz="2400" b="0" i="0" u="none" strike="noStrike" cap="none">
                    <a:solidFill>
                      <a:schemeClr val="dk1"/>
                    </a:solidFill>
                    <a:latin typeface="Chivo"/>
                    <a:ea typeface="Chivo"/>
                    <a:cs typeface="Chivo"/>
                    <a:sym typeface="Chivo"/>
                  </a:defRPr>
                </a:lvl4pPr>
                <a:lvl5pPr marL="3047924" marR="0" lvl="4" indent="-507987" algn="l" rtl="0" eaLnBrk="1" hangingPunct="1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2400"/>
                  <a:buFont typeface="Chivo"/>
                  <a:buChar char="▰"/>
                  <a:defRPr sz="2400" b="0" i="0" u="none" strike="noStrike" cap="none">
                    <a:solidFill>
                      <a:schemeClr val="dk1"/>
                    </a:solidFill>
                    <a:latin typeface="Chivo"/>
                    <a:ea typeface="Chivo"/>
                    <a:cs typeface="Chivo"/>
                    <a:sym typeface="Chivo"/>
                  </a:defRPr>
                </a:lvl5pPr>
                <a:lvl6pPr marL="3657509" marR="0" lvl="5" indent="-507987" algn="l" rtl="0" eaLnBrk="1" hangingPunct="1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2400"/>
                  <a:buFont typeface="Chivo"/>
                  <a:buChar char="▰"/>
                  <a:defRPr sz="2400" b="0" i="0" u="none" strike="noStrike" cap="none">
                    <a:solidFill>
                      <a:schemeClr val="dk1"/>
                    </a:solidFill>
                    <a:latin typeface="Chivo"/>
                    <a:ea typeface="Chivo"/>
                    <a:cs typeface="Chivo"/>
                    <a:sym typeface="Chivo"/>
                  </a:defRPr>
                </a:lvl6pPr>
                <a:lvl7pPr marL="4267093" marR="0" lvl="6" indent="-507987" algn="l" rtl="0" eaLnBrk="1" hangingPunct="1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2400"/>
                  <a:buFont typeface="Chivo"/>
                  <a:buChar char="▰"/>
                  <a:defRPr sz="2400" b="0" i="0" u="none" strike="noStrike" cap="none">
                    <a:solidFill>
                      <a:schemeClr val="dk1"/>
                    </a:solidFill>
                    <a:latin typeface="Chivo"/>
                    <a:ea typeface="Chivo"/>
                    <a:cs typeface="Chivo"/>
                    <a:sym typeface="Chivo"/>
                  </a:defRPr>
                </a:lvl7pPr>
                <a:lvl8pPr marL="4876678" marR="0" lvl="7" indent="-507987" algn="l" rtl="0" eaLnBrk="1" hangingPunct="1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2400"/>
                  <a:buFont typeface="Chivo"/>
                  <a:buChar char="▰"/>
                  <a:defRPr sz="2400" b="0" i="0" u="none" strike="noStrike" cap="none">
                    <a:solidFill>
                      <a:schemeClr val="dk1"/>
                    </a:solidFill>
                    <a:latin typeface="Chivo"/>
                    <a:ea typeface="Chivo"/>
                    <a:cs typeface="Chivo"/>
                    <a:sym typeface="Chivo"/>
                  </a:defRPr>
                </a:lvl8pPr>
                <a:lvl9pPr marL="5486263" marR="0" lvl="8" indent="-507987" algn="l" rtl="0" eaLnBrk="1" hangingPunct="1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2400"/>
                  <a:buFont typeface="Chivo"/>
                  <a:buChar char="▰"/>
                  <a:defRPr sz="2400" b="0" i="0" u="none" strike="noStrike" cap="none">
                    <a:solidFill>
                      <a:schemeClr val="dk1"/>
                    </a:solidFill>
                    <a:latin typeface="Chivo"/>
                    <a:ea typeface="Chivo"/>
                    <a:cs typeface="Chivo"/>
                    <a:sym typeface="Chivo"/>
                  </a:defRPr>
                </a:lvl9pPr>
              </a:lstStyle>
              <a:p>
                <a:pPr marL="101598" indent="0" algn="ctr">
                  <a:buNone/>
                </a:pPr>
                <a:r>
                  <a:rPr lang="hu-HU" sz="1800" dirty="0">
                    <a:solidFill>
                      <a:schemeClr val="bg1"/>
                    </a:solidFill>
                    <a:latin typeface="+mn-lt"/>
                  </a:rPr>
                  <a:t>Adókedvezmény</a:t>
                </a:r>
              </a:p>
            </p:txBody>
          </p:sp>
          <p:sp>
            <p:nvSpPr>
              <p:cNvPr id="27" name="Google Shape;281;p28">
                <a:extLst>
                  <a:ext uri="{FF2B5EF4-FFF2-40B4-BE49-F238E27FC236}">
                    <a16:creationId xmlns:a16="http://schemas.microsoft.com/office/drawing/2014/main" id="{0F17F32E-B7AF-4F83-BBB0-0A358AE665B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104456" y="5575847"/>
                <a:ext cx="3198182" cy="1238646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28575" dist="9525" dir="5400000" algn="bl" rotWithShape="0">
                  <a:srgbClr val="00001A">
                    <a:alpha val="15000"/>
                  </a:srgbClr>
                </a:outerShdw>
              </a:effectLst>
            </p:spPr>
            <p:txBody>
              <a:bodyPr spcFirstLastPara="1" wrap="square" lIns="0" tIns="0" rIns="0" bIns="0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l" rtl="0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3200"/>
                  <a:buFont typeface="Roboto Slab"/>
                  <a:buNone/>
                  <a:defRPr sz="3200" b="1" i="0" u="none" strike="noStrike" cap="none">
                    <a:solidFill>
                      <a:schemeClr val="lt1"/>
                    </a:solidFill>
                    <a:latin typeface="Roboto Slab"/>
                    <a:ea typeface="Roboto Slab"/>
                    <a:cs typeface="Roboto Slab"/>
                    <a:sym typeface="Roboto Slab"/>
                  </a:defRPr>
                </a:lvl1pPr>
                <a:lvl2pPr marR="0" lvl="1" algn="l" rtl="0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3200"/>
                  <a:buFont typeface="Roboto Slab"/>
                  <a:buNone/>
                  <a:defRPr sz="3200" b="1" i="0" u="none" strike="noStrike" cap="none">
                    <a:solidFill>
                      <a:schemeClr val="lt1"/>
                    </a:solidFill>
                    <a:latin typeface="Roboto Slab"/>
                    <a:ea typeface="Roboto Slab"/>
                    <a:cs typeface="Roboto Slab"/>
                    <a:sym typeface="Roboto Slab"/>
                  </a:defRPr>
                </a:lvl2pPr>
                <a:lvl3pPr marR="0" lvl="2" algn="l" rtl="0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3200"/>
                  <a:buFont typeface="Roboto Slab"/>
                  <a:buNone/>
                  <a:defRPr sz="3200" b="1" i="0" u="none" strike="noStrike" cap="none">
                    <a:solidFill>
                      <a:schemeClr val="lt1"/>
                    </a:solidFill>
                    <a:latin typeface="Roboto Slab"/>
                    <a:ea typeface="Roboto Slab"/>
                    <a:cs typeface="Roboto Slab"/>
                    <a:sym typeface="Roboto Slab"/>
                  </a:defRPr>
                </a:lvl3pPr>
                <a:lvl4pPr marR="0" lvl="3" algn="l" rtl="0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3200"/>
                  <a:buFont typeface="Roboto Slab"/>
                  <a:buNone/>
                  <a:defRPr sz="3200" b="1" i="0" u="none" strike="noStrike" cap="none">
                    <a:solidFill>
                      <a:schemeClr val="lt1"/>
                    </a:solidFill>
                    <a:latin typeface="Roboto Slab"/>
                    <a:ea typeface="Roboto Slab"/>
                    <a:cs typeface="Roboto Slab"/>
                    <a:sym typeface="Roboto Slab"/>
                  </a:defRPr>
                </a:lvl4pPr>
                <a:lvl5pPr marR="0" lvl="4" algn="l" rtl="0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3200"/>
                  <a:buFont typeface="Roboto Slab"/>
                  <a:buNone/>
                  <a:defRPr sz="3200" b="1" i="0" u="none" strike="noStrike" cap="none">
                    <a:solidFill>
                      <a:schemeClr val="lt1"/>
                    </a:solidFill>
                    <a:latin typeface="Roboto Slab"/>
                    <a:ea typeface="Roboto Slab"/>
                    <a:cs typeface="Roboto Slab"/>
                    <a:sym typeface="Roboto Slab"/>
                  </a:defRPr>
                </a:lvl5pPr>
                <a:lvl6pPr marR="0" lvl="5" algn="l" rtl="0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3200"/>
                  <a:buFont typeface="Roboto Slab"/>
                  <a:buNone/>
                  <a:defRPr sz="3200" b="1" i="0" u="none" strike="noStrike" cap="none">
                    <a:solidFill>
                      <a:schemeClr val="lt1"/>
                    </a:solidFill>
                    <a:latin typeface="Roboto Slab"/>
                    <a:ea typeface="Roboto Slab"/>
                    <a:cs typeface="Roboto Slab"/>
                    <a:sym typeface="Roboto Slab"/>
                  </a:defRPr>
                </a:lvl6pPr>
                <a:lvl7pPr marR="0" lvl="6" algn="l" rtl="0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3200"/>
                  <a:buFont typeface="Roboto Slab"/>
                  <a:buNone/>
                  <a:defRPr sz="3200" b="1" i="0" u="none" strike="noStrike" cap="none">
                    <a:solidFill>
                      <a:schemeClr val="lt1"/>
                    </a:solidFill>
                    <a:latin typeface="Roboto Slab"/>
                    <a:ea typeface="Roboto Slab"/>
                    <a:cs typeface="Roboto Slab"/>
                    <a:sym typeface="Roboto Slab"/>
                  </a:defRPr>
                </a:lvl7pPr>
                <a:lvl8pPr marR="0" lvl="7" algn="l" rtl="0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3200"/>
                  <a:buFont typeface="Roboto Slab"/>
                  <a:buNone/>
                  <a:defRPr sz="3200" b="1" i="0" u="none" strike="noStrike" cap="none">
                    <a:solidFill>
                      <a:schemeClr val="lt1"/>
                    </a:solidFill>
                    <a:latin typeface="Roboto Slab"/>
                    <a:ea typeface="Roboto Slab"/>
                    <a:cs typeface="Roboto Slab"/>
                    <a:sym typeface="Roboto Slab"/>
                  </a:defRPr>
                </a:lvl8pPr>
                <a:lvl9pPr marR="0" lvl="8" algn="l" rtl="0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ts val="3200"/>
                  <a:buFont typeface="Roboto Slab"/>
                  <a:buNone/>
                  <a:defRPr sz="3200" b="1" i="0" u="none" strike="noStrike" cap="none">
                    <a:solidFill>
                      <a:schemeClr val="lt1"/>
                    </a:solidFill>
                    <a:latin typeface="Roboto Slab"/>
                    <a:ea typeface="Roboto Slab"/>
                    <a:cs typeface="Roboto Slab"/>
                    <a:sym typeface="Roboto Slab"/>
                  </a:defRPr>
                </a:lvl9pPr>
              </a:lstStyle>
              <a:p>
                <a:pPr algn="ctr"/>
                <a:r>
                  <a:rPr lang="hu-HU" sz="5000" b="0" dirty="0">
                    <a:solidFill>
                      <a:schemeClr val="bg1"/>
                    </a:solidFill>
                    <a:latin typeface="+mj-lt"/>
                  </a:rPr>
                  <a:t>+</a:t>
                </a:r>
                <a:r>
                  <a:rPr lang="hu-HU" sz="7000" b="0" dirty="0">
                    <a:solidFill>
                      <a:schemeClr val="bg1"/>
                    </a:solidFill>
                    <a:latin typeface="+mj-lt"/>
                  </a:rPr>
                  <a:t>20</a:t>
                </a:r>
                <a:r>
                  <a:rPr lang="hu-HU" sz="5000" b="0" dirty="0">
                    <a:solidFill>
                      <a:schemeClr val="bg1"/>
                    </a:solidFill>
                    <a:latin typeface="+mn-lt"/>
                  </a:rPr>
                  <a:t>%</a:t>
                </a:r>
              </a:p>
            </p:txBody>
          </p:sp>
        </p:grpSp>
      </p:grpSp>
      <p:grpSp>
        <p:nvGrpSpPr>
          <p:cNvPr id="55" name="Csoportba foglalás 54">
            <a:extLst>
              <a:ext uri="{FF2B5EF4-FFF2-40B4-BE49-F238E27FC236}">
                <a16:creationId xmlns:a16="http://schemas.microsoft.com/office/drawing/2014/main" id="{20241440-AB65-42A9-A909-44B89AA7EB8A}"/>
              </a:ext>
            </a:extLst>
          </p:cNvPr>
          <p:cNvGrpSpPr/>
          <p:nvPr/>
        </p:nvGrpSpPr>
        <p:grpSpPr>
          <a:xfrm>
            <a:off x="4796875" y="2600970"/>
            <a:ext cx="2017486" cy="1856986"/>
            <a:chOff x="4796875" y="2600970"/>
            <a:chExt cx="2017486" cy="1856986"/>
          </a:xfrm>
        </p:grpSpPr>
        <p:sp>
          <p:nvSpPr>
            <p:cNvPr id="36" name="Ellipszis 35">
              <a:extLst>
                <a:ext uri="{FF2B5EF4-FFF2-40B4-BE49-F238E27FC236}">
                  <a16:creationId xmlns:a16="http://schemas.microsoft.com/office/drawing/2014/main" id="{E979E378-2402-4EE7-969A-6270CAC8FD08}"/>
                </a:ext>
              </a:extLst>
            </p:cNvPr>
            <p:cNvSpPr/>
            <p:nvPr/>
          </p:nvSpPr>
          <p:spPr>
            <a:xfrm>
              <a:off x="4898639" y="2600970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23" name="Téglalap: lekerekített 22">
              <a:extLst>
                <a:ext uri="{FF2B5EF4-FFF2-40B4-BE49-F238E27FC236}">
                  <a16:creationId xmlns:a16="http://schemas.microsoft.com/office/drawing/2014/main" id="{021F3176-BF7D-475B-A4C1-6DAD9B2CCCB8}"/>
                </a:ext>
              </a:extLst>
            </p:cNvPr>
            <p:cNvSpPr/>
            <p:nvPr/>
          </p:nvSpPr>
          <p:spPr>
            <a:xfrm>
              <a:off x="4796875" y="3427389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Gyerekruha, egyetem</a:t>
              </a:r>
            </a:p>
          </p:txBody>
        </p:sp>
        <p:pic>
          <p:nvPicPr>
            <p:cNvPr id="40" name="Ábra 39" descr="Tanterem">
              <a:extLst>
                <a:ext uri="{FF2B5EF4-FFF2-40B4-BE49-F238E27FC236}">
                  <a16:creationId xmlns:a16="http://schemas.microsoft.com/office/drawing/2014/main" id="{8B1AA7D5-04B6-411E-B7DB-FCF7BBA8808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374159" y="2749573"/>
              <a:ext cx="812800" cy="812800"/>
            </a:xfrm>
            <a:prstGeom prst="rect">
              <a:avLst/>
            </a:prstGeom>
          </p:spPr>
        </p:pic>
      </p:grpSp>
      <p:grpSp>
        <p:nvGrpSpPr>
          <p:cNvPr id="54" name="Csoportba foglalás 53">
            <a:extLst>
              <a:ext uri="{FF2B5EF4-FFF2-40B4-BE49-F238E27FC236}">
                <a16:creationId xmlns:a16="http://schemas.microsoft.com/office/drawing/2014/main" id="{6012125C-58FD-4D73-980D-E8260CBA3D65}"/>
              </a:ext>
            </a:extLst>
          </p:cNvPr>
          <p:cNvGrpSpPr/>
          <p:nvPr/>
        </p:nvGrpSpPr>
        <p:grpSpPr>
          <a:xfrm>
            <a:off x="6216174" y="270900"/>
            <a:ext cx="2017486" cy="1856986"/>
            <a:chOff x="5965301" y="434931"/>
            <a:chExt cx="2017486" cy="1856986"/>
          </a:xfrm>
        </p:grpSpPr>
        <p:sp>
          <p:nvSpPr>
            <p:cNvPr id="34" name="Ellipszis 33">
              <a:extLst>
                <a:ext uri="{FF2B5EF4-FFF2-40B4-BE49-F238E27FC236}">
                  <a16:creationId xmlns:a16="http://schemas.microsoft.com/office/drawing/2014/main" id="{94648892-F82C-452F-9CB6-1A9DAD3F7235}"/>
                </a:ext>
              </a:extLst>
            </p:cNvPr>
            <p:cNvSpPr/>
            <p:nvPr/>
          </p:nvSpPr>
          <p:spPr>
            <a:xfrm>
              <a:off x="6045551" y="434931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22" name="Téglalap: lekerekített 21">
              <a:extLst>
                <a:ext uri="{FF2B5EF4-FFF2-40B4-BE49-F238E27FC236}">
                  <a16:creationId xmlns:a16="http://schemas.microsoft.com/office/drawing/2014/main" id="{FDDE5FAF-AACF-425D-9E9B-FB45EFA4FBB0}"/>
                </a:ext>
              </a:extLst>
            </p:cNvPr>
            <p:cNvSpPr/>
            <p:nvPr/>
          </p:nvSpPr>
          <p:spPr>
            <a:xfrm>
              <a:off x="5965301" y="1192289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Gyógyszer</a:t>
              </a:r>
            </a:p>
          </p:txBody>
        </p:sp>
        <p:pic>
          <p:nvPicPr>
            <p:cNvPr id="42" name="Ábra 41" descr="Gyógyszer">
              <a:extLst>
                <a:ext uri="{FF2B5EF4-FFF2-40B4-BE49-F238E27FC236}">
                  <a16:creationId xmlns:a16="http://schemas.microsoft.com/office/drawing/2014/main" id="{7D3FF199-3F69-4EB8-910D-85F01BAC5AA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6654429" y="727828"/>
              <a:ext cx="697286" cy="697286"/>
            </a:xfrm>
            <a:prstGeom prst="rect">
              <a:avLst/>
            </a:prstGeom>
          </p:spPr>
        </p:pic>
      </p:grpSp>
      <p:grpSp>
        <p:nvGrpSpPr>
          <p:cNvPr id="53" name="Csoportba foglalás 52">
            <a:extLst>
              <a:ext uri="{FF2B5EF4-FFF2-40B4-BE49-F238E27FC236}">
                <a16:creationId xmlns:a16="http://schemas.microsoft.com/office/drawing/2014/main" id="{A2149126-EC31-44AB-9B1A-2BE7E1BBDE2D}"/>
              </a:ext>
            </a:extLst>
          </p:cNvPr>
          <p:cNvGrpSpPr/>
          <p:nvPr/>
        </p:nvGrpSpPr>
        <p:grpSpPr>
          <a:xfrm>
            <a:off x="6168193" y="4776818"/>
            <a:ext cx="2017486" cy="1856986"/>
            <a:chOff x="6143417" y="4729137"/>
            <a:chExt cx="2017486" cy="1856986"/>
          </a:xfrm>
        </p:grpSpPr>
        <p:sp>
          <p:nvSpPr>
            <p:cNvPr id="32" name="Ellipszis 31">
              <a:extLst>
                <a:ext uri="{FF2B5EF4-FFF2-40B4-BE49-F238E27FC236}">
                  <a16:creationId xmlns:a16="http://schemas.microsoft.com/office/drawing/2014/main" id="{F798BF58-9B52-4A34-8DDC-5581E8C1533E}"/>
                </a:ext>
              </a:extLst>
            </p:cNvPr>
            <p:cNvSpPr/>
            <p:nvPr/>
          </p:nvSpPr>
          <p:spPr>
            <a:xfrm>
              <a:off x="6265087" y="4729137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24" name="Téglalap: lekerekített 23">
              <a:extLst>
                <a:ext uri="{FF2B5EF4-FFF2-40B4-BE49-F238E27FC236}">
                  <a16:creationId xmlns:a16="http://schemas.microsoft.com/office/drawing/2014/main" id="{24479AE3-CBCD-4494-9F69-1B8FC17E3C4F}"/>
                </a:ext>
              </a:extLst>
            </p:cNvPr>
            <p:cNvSpPr/>
            <p:nvPr/>
          </p:nvSpPr>
          <p:spPr>
            <a:xfrm>
              <a:off x="6143417" y="5445810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Lakáshitel</a:t>
              </a:r>
            </a:p>
          </p:txBody>
        </p:sp>
        <p:pic>
          <p:nvPicPr>
            <p:cNvPr id="48" name="Ábra 47" descr="Ház">
              <a:extLst>
                <a:ext uri="{FF2B5EF4-FFF2-40B4-BE49-F238E27FC236}">
                  <a16:creationId xmlns:a16="http://schemas.microsoft.com/office/drawing/2014/main" id="{8B66EF08-DBFE-42C8-B92D-6F4CB933FC3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6834177" y="4993961"/>
              <a:ext cx="698738" cy="69873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392644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0" name="Szabadkézi sokszög: alakzat 9">
            <a:extLst>
              <a:ext uri="{FF2B5EF4-FFF2-40B4-BE49-F238E27FC236}">
                <a16:creationId xmlns:a16="http://schemas.microsoft.com/office/drawing/2014/main" id="{51BF3466-B8B2-4C5A-8E4A-7E7AD59F9E55}"/>
              </a:ext>
            </a:extLst>
          </p:cNvPr>
          <p:cNvSpPr/>
          <p:nvPr/>
        </p:nvSpPr>
        <p:spPr>
          <a:xfrm>
            <a:off x="10437261" y="-32310"/>
            <a:ext cx="8013691" cy="6922620"/>
          </a:xfrm>
          <a:custGeom>
            <a:avLst/>
            <a:gdLst>
              <a:gd name="connsiteX0" fmla="*/ 1035372 w 1378277"/>
              <a:gd name="connsiteY0" fmla="*/ 0 h 1190625"/>
              <a:gd name="connsiteX1" fmla="*/ 342905 w 1378277"/>
              <a:gd name="connsiteY1" fmla="*/ 0 h 1190625"/>
              <a:gd name="connsiteX2" fmla="*/ 5 w 1378277"/>
              <a:gd name="connsiteY2" fmla="*/ 597218 h 1190625"/>
              <a:gd name="connsiteX3" fmla="*/ 342905 w 1378277"/>
              <a:gd name="connsiteY3" fmla="*/ 1190625 h 1190625"/>
              <a:gd name="connsiteX4" fmla="*/ 1035372 w 1378277"/>
              <a:gd name="connsiteY4" fmla="*/ 1190625 h 1190625"/>
              <a:gd name="connsiteX5" fmla="*/ 1378273 w 1378277"/>
              <a:gd name="connsiteY5" fmla="*/ 593408 h 1190625"/>
              <a:gd name="connsiteX6" fmla="*/ 1035372 w 1378277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8277" h="1190625">
                <a:moveTo>
                  <a:pt x="1035372" y="0"/>
                </a:moveTo>
                <a:lnTo>
                  <a:pt x="342905" y="0"/>
                </a:lnTo>
                <a:cubicBezTo>
                  <a:pt x="137165" y="120015"/>
                  <a:pt x="-948" y="341948"/>
                  <a:pt x="5" y="597218"/>
                </a:cubicBezTo>
                <a:cubicBezTo>
                  <a:pt x="957" y="850583"/>
                  <a:pt x="138117" y="1071563"/>
                  <a:pt x="342905" y="1190625"/>
                </a:cubicBezTo>
                <a:lnTo>
                  <a:pt x="1035372" y="1190625"/>
                </a:lnTo>
                <a:cubicBezTo>
                  <a:pt x="1241112" y="1070610"/>
                  <a:pt x="1379225" y="848678"/>
                  <a:pt x="1378273" y="593408"/>
                </a:cubicBezTo>
                <a:cubicBezTo>
                  <a:pt x="1377320" y="340043"/>
                  <a:pt x="1239207" y="119063"/>
                  <a:pt x="1035372" y="0"/>
                </a:cubicBezTo>
                <a:close/>
              </a:path>
            </a:pathLst>
          </a:custGeom>
          <a:solidFill>
            <a:srgbClr val="E2E2E2">
              <a:alpha val="29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3" name="Szabadkézi sokszög: alakzat 12">
            <a:extLst>
              <a:ext uri="{FF2B5EF4-FFF2-40B4-BE49-F238E27FC236}">
                <a16:creationId xmlns:a16="http://schemas.microsoft.com/office/drawing/2014/main" id="{7BAE4451-7881-4E15-9698-619B7D082361}"/>
              </a:ext>
            </a:extLst>
          </p:cNvPr>
          <p:cNvSpPr/>
          <p:nvPr/>
        </p:nvSpPr>
        <p:spPr>
          <a:xfrm>
            <a:off x="9888980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478198" y="370115"/>
            <a:ext cx="9996532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6000" dirty="0">
                <a:solidFill>
                  <a:schemeClr val="bg1"/>
                </a:solidFill>
              </a:rPr>
              <a:t>IZYS</a:t>
            </a:r>
            <a:r>
              <a:rPr lang="hu-HU" sz="4000" dirty="0">
                <a:solidFill>
                  <a:schemeClr val="bg1"/>
                </a:solidFill>
              </a:rPr>
              <a:t>, </a:t>
            </a:r>
            <a:r>
              <a:rPr lang="hu-HU" sz="4000" dirty="0">
                <a:solidFill>
                  <a:schemeClr val="accent1"/>
                </a:solidFill>
              </a:rPr>
              <a:t>mint nyereségtermelő eszköz</a:t>
            </a:r>
          </a:p>
        </p:txBody>
      </p:sp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4" y="3294743"/>
            <a:ext cx="12192002" cy="3611721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4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31" name="Google Shape;278;p28">
            <a:extLst>
              <a:ext uri="{FF2B5EF4-FFF2-40B4-BE49-F238E27FC236}">
                <a16:creationId xmlns:a16="http://schemas.microsoft.com/office/drawing/2014/main" id="{323E3670-8E7B-4F52-83F7-C1BCFE0BA004}"/>
              </a:ext>
            </a:extLst>
          </p:cNvPr>
          <p:cNvSpPr txBox="1">
            <a:spLocks/>
          </p:cNvSpPr>
          <p:nvPr/>
        </p:nvSpPr>
        <p:spPr>
          <a:xfrm>
            <a:off x="1298598" y="4755500"/>
            <a:ext cx="2776326" cy="10506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 algn="ctr">
              <a:buFont typeface="Chivo"/>
              <a:buNone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Adókedvezmény</a:t>
            </a:r>
          </a:p>
        </p:txBody>
      </p:sp>
      <p:grpSp>
        <p:nvGrpSpPr>
          <p:cNvPr id="6" name="Csoportba foglalás 5">
            <a:extLst>
              <a:ext uri="{FF2B5EF4-FFF2-40B4-BE49-F238E27FC236}">
                <a16:creationId xmlns:a16="http://schemas.microsoft.com/office/drawing/2014/main" id="{BCD27470-5628-4CF2-8C76-C902413D2E64}"/>
              </a:ext>
            </a:extLst>
          </p:cNvPr>
          <p:cNvGrpSpPr/>
          <p:nvPr/>
        </p:nvGrpSpPr>
        <p:grpSpPr>
          <a:xfrm>
            <a:off x="8195600" y="1895701"/>
            <a:ext cx="2776326" cy="2776318"/>
            <a:chOff x="8195600" y="2040841"/>
            <a:chExt cx="2776326" cy="2776318"/>
          </a:xfrm>
        </p:grpSpPr>
        <p:grpSp>
          <p:nvGrpSpPr>
            <p:cNvPr id="28" name="Ábra 7">
              <a:extLst>
                <a:ext uri="{FF2B5EF4-FFF2-40B4-BE49-F238E27FC236}">
                  <a16:creationId xmlns:a16="http://schemas.microsoft.com/office/drawing/2014/main" id="{CB0FFA3A-A3C3-4287-BA09-FF007F604127}"/>
                </a:ext>
              </a:extLst>
            </p:cNvPr>
            <p:cNvGrpSpPr/>
            <p:nvPr/>
          </p:nvGrpSpPr>
          <p:grpSpPr>
            <a:xfrm>
              <a:off x="8195600" y="2040841"/>
              <a:ext cx="2776326" cy="2776318"/>
              <a:chOff x="4439112" y="727087"/>
              <a:chExt cx="4068522" cy="4068512"/>
            </a:xfrm>
          </p:grpSpPr>
          <p:sp>
            <p:nvSpPr>
              <p:cNvPr id="29" name="Szabadkézi sokszög: alakzat 28">
                <a:extLst>
                  <a:ext uri="{FF2B5EF4-FFF2-40B4-BE49-F238E27FC236}">
                    <a16:creationId xmlns:a16="http://schemas.microsoft.com/office/drawing/2014/main" id="{F193A2E5-3A6D-40E7-BD4B-3284A0755FBB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30" name="Szabadkézi sokszög: alakzat 29">
                <a:extLst>
                  <a:ext uri="{FF2B5EF4-FFF2-40B4-BE49-F238E27FC236}">
                    <a16:creationId xmlns:a16="http://schemas.microsoft.com/office/drawing/2014/main" id="{6136C49B-3471-4E6B-AB5C-4AC0BDEF4CE5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32" name="Google Shape;279;p28">
              <a:extLst>
                <a:ext uri="{FF2B5EF4-FFF2-40B4-BE49-F238E27FC236}">
                  <a16:creationId xmlns:a16="http://schemas.microsoft.com/office/drawing/2014/main" id="{1903FEEB-1340-4A81-864B-0B9FF3482A66}"/>
                </a:ext>
              </a:extLst>
            </p:cNvPr>
            <p:cNvSpPr txBox="1">
              <a:spLocks/>
            </p:cNvSpPr>
            <p:nvPr/>
          </p:nvSpPr>
          <p:spPr>
            <a:xfrm>
              <a:off x="8343027" y="2714059"/>
              <a:ext cx="2543069" cy="1519822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6500" b="0" dirty="0">
                  <a:solidFill>
                    <a:schemeClr val="accent3"/>
                  </a:solidFill>
                  <a:latin typeface="Calibri"/>
                </a:rPr>
                <a:t>14,1</a:t>
              </a:r>
              <a:r>
                <a:rPr lang="hu-HU" sz="6000" b="0" dirty="0">
                  <a:solidFill>
                    <a:schemeClr val="accent3"/>
                  </a:solidFill>
                  <a:latin typeface="Calibri"/>
                </a:rPr>
                <a:t>%</a:t>
              </a:r>
            </a:p>
          </p:txBody>
        </p:sp>
      </p:grpSp>
      <p:sp>
        <p:nvSpPr>
          <p:cNvPr id="33" name="Google Shape;280;p28">
            <a:extLst>
              <a:ext uri="{FF2B5EF4-FFF2-40B4-BE49-F238E27FC236}">
                <a16:creationId xmlns:a16="http://schemas.microsoft.com/office/drawing/2014/main" id="{83A44CA9-D390-4FFF-8ED7-5F864FAFD489}"/>
              </a:ext>
            </a:extLst>
          </p:cNvPr>
          <p:cNvSpPr txBox="1">
            <a:spLocks/>
          </p:cNvSpPr>
          <p:nvPr/>
        </p:nvSpPr>
        <p:spPr>
          <a:xfrm>
            <a:off x="8453163" y="4755500"/>
            <a:ext cx="2079624" cy="847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 algn="ctr">
              <a:buFont typeface="Chivo"/>
              <a:buNone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Nyereség</a:t>
            </a:r>
          </a:p>
        </p:txBody>
      </p:sp>
      <p:grpSp>
        <p:nvGrpSpPr>
          <p:cNvPr id="4" name="Csoportba foglalás 3">
            <a:extLst>
              <a:ext uri="{FF2B5EF4-FFF2-40B4-BE49-F238E27FC236}">
                <a16:creationId xmlns:a16="http://schemas.microsoft.com/office/drawing/2014/main" id="{94D30FAF-B5C8-46AA-852B-E18CD2204A33}"/>
              </a:ext>
            </a:extLst>
          </p:cNvPr>
          <p:cNvGrpSpPr/>
          <p:nvPr/>
        </p:nvGrpSpPr>
        <p:grpSpPr>
          <a:xfrm>
            <a:off x="4706593" y="1895701"/>
            <a:ext cx="2776326" cy="2776318"/>
            <a:chOff x="4706593" y="2040841"/>
            <a:chExt cx="2776326" cy="2776318"/>
          </a:xfrm>
        </p:grpSpPr>
        <p:grpSp>
          <p:nvGrpSpPr>
            <p:cNvPr id="22" name="Ábra 7">
              <a:extLst>
                <a:ext uri="{FF2B5EF4-FFF2-40B4-BE49-F238E27FC236}">
                  <a16:creationId xmlns:a16="http://schemas.microsoft.com/office/drawing/2014/main" id="{A8F38BEA-72EE-46E7-ACCC-844A6CC31A86}"/>
                </a:ext>
              </a:extLst>
            </p:cNvPr>
            <p:cNvGrpSpPr/>
            <p:nvPr/>
          </p:nvGrpSpPr>
          <p:grpSpPr>
            <a:xfrm>
              <a:off x="4706593" y="2040841"/>
              <a:ext cx="2776326" cy="2776318"/>
              <a:chOff x="4439112" y="727087"/>
              <a:chExt cx="4068522" cy="4068512"/>
            </a:xfrm>
          </p:grpSpPr>
          <p:sp>
            <p:nvSpPr>
              <p:cNvPr id="24" name="Szabadkézi sokszög: alakzat 23">
                <a:extLst>
                  <a:ext uri="{FF2B5EF4-FFF2-40B4-BE49-F238E27FC236}">
                    <a16:creationId xmlns:a16="http://schemas.microsoft.com/office/drawing/2014/main" id="{5017EF3B-5A37-4D34-83E7-443EA3A0E973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27" name="Szabadkézi sokszög: alakzat 26">
                <a:extLst>
                  <a:ext uri="{FF2B5EF4-FFF2-40B4-BE49-F238E27FC236}">
                    <a16:creationId xmlns:a16="http://schemas.microsoft.com/office/drawing/2014/main" id="{5695BFDA-9C3A-4F3D-8532-CD92936C03B7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34" name="Google Shape;281;p28">
              <a:extLst>
                <a:ext uri="{FF2B5EF4-FFF2-40B4-BE49-F238E27FC236}">
                  <a16:creationId xmlns:a16="http://schemas.microsoft.com/office/drawing/2014/main" id="{0A60855C-CCFD-493A-B615-72CE4EEE0DA1}"/>
                </a:ext>
              </a:extLst>
            </p:cNvPr>
            <p:cNvSpPr txBox="1">
              <a:spLocks/>
            </p:cNvSpPr>
            <p:nvPr/>
          </p:nvSpPr>
          <p:spPr>
            <a:xfrm>
              <a:off x="4964155" y="2924669"/>
              <a:ext cx="2276884" cy="979404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6500" b="0" dirty="0">
                  <a:solidFill>
                    <a:schemeClr val="accent3"/>
                  </a:solidFill>
                  <a:latin typeface="Calibri"/>
                </a:rPr>
                <a:t>5,9</a:t>
              </a:r>
              <a:r>
                <a:rPr lang="hu-HU" sz="6000" b="0" dirty="0">
                  <a:solidFill>
                    <a:schemeClr val="accent3"/>
                  </a:solidFill>
                  <a:latin typeface="Calibri"/>
                </a:rPr>
                <a:t>%</a:t>
              </a:r>
            </a:p>
          </p:txBody>
        </p:sp>
      </p:grpSp>
      <p:sp>
        <p:nvSpPr>
          <p:cNvPr id="35" name="Google Shape;282;p28">
            <a:extLst>
              <a:ext uri="{FF2B5EF4-FFF2-40B4-BE49-F238E27FC236}">
                <a16:creationId xmlns:a16="http://schemas.microsoft.com/office/drawing/2014/main" id="{5E4F90C5-EA8E-4FEA-AC93-435087708B56}"/>
              </a:ext>
            </a:extLst>
          </p:cNvPr>
          <p:cNvSpPr txBox="1">
            <a:spLocks/>
          </p:cNvSpPr>
          <p:nvPr/>
        </p:nvSpPr>
        <p:spPr>
          <a:xfrm>
            <a:off x="4594833" y="4755500"/>
            <a:ext cx="2957434" cy="1098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 algn="ctr">
              <a:buFont typeface="Chivo"/>
              <a:buNone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Pénztár költsége</a:t>
            </a:r>
          </a:p>
        </p:txBody>
      </p:sp>
      <p:grpSp>
        <p:nvGrpSpPr>
          <p:cNvPr id="3" name="Csoportba foglalás 2">
            <a:extLst>
              <a:ext uri="{FF2B5EF4-FFF2-40B4-BE49-F238E27FC236}">
                <a16:creationId xmlns:a16="http://schemas.microsoft.com/office/drawing/2014/main" id="{73D296E2-252A-4D44-BE46-2AA9AD8A6803}"/>
              </a:ext>
            </a:extLst>
          </p:cNvPr>
          <p:cNvGrpSpPr/>
          <p:nvPr/>
        </p:nvGrpSpPr>
        <p:grpSpPr>
          <a:xfrm>
            <a:off x="1237505" y="1876681"/>
            <a:ext cx="2776326" cy="2776318"/>
            <a:chOff x="1237505" y="2021821"/>
            <a:chExt cx="2776326" cy="2776318"/>
          </a:xfrm>
        </p:grpSpPr>
        <p:grpSp>
          <p:nvGrpSpPr>
            <p:cNvPr id="16" name="Ábra 7">
              <a:extLst>
                <a:ext uri="{FF2B5EF4-FFF2-40B4-BE49-F238E27FC236}">
                  <a16:creationId xmlns:a16="http://schemas.microsoft.com/office/drawing/2014/main" id="{66E67EC0-8FC6-45A4-A950-6E10BCA292E8}"/>
                </a:ext>
              </a:extLst>
            </p:cNvPr>
            <p:cNvGrpSpPr/>
            <p:nvPr/>
          </p:nvGrpSpPr>
          <p:grpSpPr>
            <a:xfrm>
              <a:off x="1237505" y="2021821"/>
              <a:ext cx="2776326" cy="2776318"/>
              <a:chOff x="4439112" y="727087"/>
              <a:chExt cx="4068522" cy="4068512"/>
            </a:xfrm>
          </p:grpSpPr>
          <p:sp>
            <p:nvSpPr>
              <p:cNvPr id="18" name="Szabadkézi sokszög: alakzat 17">
                <a:extLst>
                  <a:ext uri="{FF2B5EF4-FFF2-40B4-BE49-F238E27FC236}">
                    <a16:creationId xmlns:a16="http://schemas.microsoft.com/office/drawing/2014/main" id="{6CDB100B-80A7-47BA-BAE7-714E291AFFAE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20" name="Szabadkézi sokszög: alakzat 19">
                <a:extLst>
                  <a:ext uri="{FF2B5EF4-FFF2-40B4-BE49-F238E27FC236}">
                    <a16:creationId xmlns:a16="http://schemas.microsoft.com/office/drawing/2014/main" id="{7FCA1D52-FC48-4CD9-A5F4-B9758F8687CE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36" name="Google Shape;281;p28">
              <a:extLst>
                <a:ext uri="{FF2B5EF4-FFF2-40B4-BE49-F238E27FC236}">
                  <a16:creationId xmlns:a16="http://schemas.microsoft.com/office/drawing/2014/main" id="{DBACC2EE-9BB2-4F9B-9ACD-D326E8742F1B}"/>
                </a:ext>
              </a:extLst>
            </p:cNvPr>
            <p:cNvSpPr txBox="1">
              <a:spLocks/>
            </p:cNvSpPr>
            <p:nvPr/>
          </p:nvSpPr>
          <p:spPr>
            <a:xfrm>
              <a:off x="1495066" y="2911558"/>
              <a:ext cx="2217073" cy="904772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6500" b="0" dirty="0">
                  <a:solidFill>
                    <a:schemeClr val="accent3"/>
                  </a:solidFill>
                  <a:latin typeface="Calibri"/>
                </a:rPr>
                <a:t>20</a:t>
              </a:r>
              <a:r>
                <a:rPr lang="hu-HU" sz="6000" b="0" dirty="0">
                  <a:solidFill>
                    <a:schemeClr val="accent3"/>
                  </a:solidFill>
                  <a:latin typeface="Calibri"/>
                </a:rPr>
                <a:t>%</a:t>
              </a:r>
              <a:endParaRPr lang="en-US" sz="6000" b="0">
                <a:solidFill>
                  <a:schemeClr val="accent3"/>
                </a:solidFill>
                <a:latin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71750119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2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75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75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1" grpId="0"/>
      <p:bldP spid="33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5" y="-16155"/>
            <a:ext cx="6084000" cy="6922620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0" name="Szabadkézi sokszög: alakzat 9">
            <a:extLst>
              <a:ext uri="{FF2B5EF4-FFF2-40B4-BE49-F238E27FC236}">
                <a16:creationId xmlns:a16="http://schemas.microsoft.com/office/drawing/2014/main" id="{51BF3466-B8B2-4C5A-8E4A-7E7AD59F9E55}"/>
              </a:ext>
            </a:extLst>
          </p:cNvPr>
          <p:cNvSpPr/>
          <p:nvPr/>
        </p:nvSpPr>
        <p:spPr>
          <a:xfrm>
            <a:off x="8558440" y="-32310"/>
            <a:ext cx="8013691" cy="6922620"/>
          </a:xfrm>
          <a:custGeom>
            <a:avLst/>
            <a:gdLst>
              <a:gd name="connsiteX0" fmla="*/ 1035372 w 1378277"/>
              <a:gd name="connsiteY0" fmla="*/ 0 h 1190625"/>
              <a:gd name="connsiteX1" fmla="*/ 342905 w 1378277"/>
              <a:gd name="connsiteY1" fmla="*/ 0 h 1190625"/>
              <a:gd name="connsiteX2" fmla="*/ 5 w 1378277"/>
              <a:gd name="connsiteY2" fmla="*/ 597218 h 1190625"/>
              <a:gd name="connsiteX3" fmla="*/ 342905 w 1378277"/>
              <a:gd name="connsiteY3" fmla="*/ 1190625 h 1190625"/>
              <a:gd name="connsiteX4" fmla="*/ 1035372 w 1378277"/>
              <a:gd name="connsiteY4" fmla="*/ 1190625 h 1190625"/>
              <a:gd name="connsiteX5" fmla="*/ 1378273 w 1378277"/>
              <a:gd name="connsiteY5" fmla="*/ 593408 h 1190625"/>
              <a:gd name="connsiteX6" fmla="*/ 1035372 w 1378277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8277" h="1190625">
                <a:moveTo>
                  <a:pt x="1035372" y="0"/>
                </a:moveTo>
                <a:lnTo>
                  <a:pt x="342905" y="0"/>
                </a:lnTo>
                <a:cubicBezTo>
                  <a:pt x="137165" y="120015"/>
                  <a:pt x="-948" y="341948"/>
                  <a:pt x="5" y="597218"/>
                </a:cubicBezTo>
                <a:cubicBezTo>
                  <a:pt x="957" y="850583"/>
                  <a:pt x="138117" y="1071563"/>
                  <a:pt x="342905" y="1190625"/>
                </a:cubicBezTo>
                <a:lnTo>
                  <a:pt x="1035372" y="1190625"/>
                </a:lnTo>
                <a:cubicBezTo>
                  <a:pt x="1241112" y="1070610"/>
                  <a:pt x="1379225" y="848678"/>
                  <a:pt x="1378273" y="593408"/>
                </a:cubicBezTo>
                <a:cubicBezTo>
                  <a:pt x="1377320" y="340043"/>
                  <a:pt x="1239207" y="119063"/>
                  <a:pt x="1035372" y="0"/>
                </a:cubicBezTo>
                <a:close/>
              </a:path>
            </a:pathLst>
          </a:custGeom>
          <a:solidFill>
            <a:srgbClr val="E2E2E2">
              <a:alpha val="29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3" name="Szabadkézi sokszög: alakzat 12">
            <a:extLst>
              <a:ext uri="{FF2B5EF4-FFF2-40B4-BE49-F238E27FC236}">
                <a16:creationId xmlns:a16="http://schemas.microsoft.com/office/drawing/2014/main" id="{7BAE4451-7881-4E15-9698-619B7D082361}"/>
              </a:ext>
            </a:extLst>
          </p:cNvPr>
          <p:cNvSpPr/>
          <p:nvPr/>
        </p:nvSpPr>
        <p:spPr>
          <a:xfrm>
            <a:off x="8085575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930786" y="240901"/>
            <a:ext cx="7030886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dirty="0">
                <a:solidFill>
                  <a:schemeClr val="bg1"/>
                </a:solidFill>
              </a:rPr>
              <a:t>Feketén</a:t>
            </a:r>
            <a:r>
              <a:rPr lang="hu-HU" dirty="0">
                <a:solidFill>
                  <a:schemeClr val="bg2">
                    <a:lumMod val="10000"/>
                  </a:schemeClr>
                </a:solidFill>
              </a:rPr>
              <a:t>-fehéren</a:t>
            </a: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788973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5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9" name="Szabadkézi sokszög: alakzat 8">
            <a:extLst>
              <a:ext uri="{FF2B5EF4-FFF2-40B4-BE49-F238E27FC236}">
                <a16:creationId xmlns:a16="http://schemas.microsoft.com/office/drawing/2014/main" id="{9EA284E3-53DA-4B98-BBAC-0F4E1DF8C756}"/>
              </a:ext>
            </a:extLst>
          </p:cNvPr>
          <p:cNvSpPr/>
          <p:nvPr/>
        </p:nvSpPr>
        <p:spPr>
          <a:xfrm rot="5400000">
            <a:off x="3469610" y="1554479"/>
            <a:ext cx="2595507" cy="2627082"/>
          </a:xfrm>
          <a:custGeom>
            <a:avLst/>
            <a:gdLst>
              <a:gd name="connsiteX0" fmla="*/ 47625 w 391477"/>
              <a:gd name="connsiteY0" fmla="*/ 953 h 396240"/>
              <a:gd name="connsiteX1" fmla="*/ 47625 w 391477"/>
              <a:gd name="connsiteY1" fmla="*/ 953 h 396240"/>
              <a:gd name="connsiteX2" fmla="*/ 0 w 391477"/>
              <a:gd name="connsiteY2" fmla="*/ 0 h 396240"/>
              <a:gd name="connsiteX3" fmla="*/ 0 w 391477"/>
              <a:gd name="connsiteY3" fmla="*/ 953 h 396240"/>
              <a:gd name="connsiteX4" fmla="*/ 391478 w 391477"/>
              <a:gd name="connsiteY4" fmla="*/ 396240 h 396240"/>
              <a:gd name="connsiteX5" fmla="*/ 391478 w 391477"/>
              <a:gd name="connsiteY5" fmla="*/ 348615 h 396240"/>
              <a:gd name="connsiteX6" fmla="*/ 47625 w 391477"/>
              <a:gd name="connsiteY6" fmla="*/ 953 h 396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477" h="396240">
                <a:moveTo>
                  <a:pt x="47625" y="953"/>
                </a:moveTo>
                <a:cubicBezTo>
                  <a:pt x="47625" y="0"/>
                  <a:pt x="47625" y="0"/>
                  <a:pt x="47625" y="953"/>
                </a:cubicBezTo>
                <a:lnTo>
                  <a:pt x="0" y="0"/>
                </a:lnTo>
                <a:cubicBezTo>
                  <a:pt x="0" y="0"/>
                  <a:pt x="0" y="953"/>
                  <a:pt x="0" y="953"/>
                </a:cubicBezTo>
                <a:cubicBezTo>
                  <a:pt x="0" y="218122"/>
                  <a:pt x="175260" y="394335"/>
                  <a:pt x="391478" y="396240"/>
                </a:cubicBezTo>
                <a:lnTo>
                  <a:pt x="391478" y="348615"/>
                </a:lnTo>
                <a:cubicBezTo>
                  <a:pt x="201930" y="346710"/>
                  <a:pt x="47625" y="191453"/>
                  <a:pt x="47625" y="953"/>
                </a:cubicBezTo>
                <a:close/>
              </a:path>
            </a:pathLst>
          </a:custGeom>
          <a:solidFill>
            <a:srgbClr val="AAC1B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1" name="Szabadkézi sokszög: alakzat 10">
            <a:extLst>
              <a:ext uri="{FF2B5EF4-FFF2-40B4-BE49-F238E27FC236}">
                <a16:creationId xmlns:a16="http://schemas.microsoft.com/office/drawing/2014/main" id="{D2C0B753-187C-4A78-8A28-3836D4202A36}"/>
              </a:ext>
            </a:extLst>
          </p:cNvPr>
          <p:cNvSpPr/>
          <p:nvPr/>
        </p:nvSpPr>
        <p:spPr>
          <a:xfrm rot="5400000">
            <a:off x="3229628" y="1327144"/>
            <a:ext cx="5677280" cy="5683591"/>
          </a:xfrm>
          <a:custGeom>
            <a:avLst/>
            <a:gdLst>
              <a:gd name="connsiteX0" fmla="*/ 428625 w 856297"/>
              <a:gd name="connsiteY0" fmla="*/ 0 h 857250"/>
              <a:gd name="connsiteX1" fmla="*/ 0 w 856297"/>
              <a:gd name="connsiteY1" fmla="*/ 426720 h 857250"/>
              <a:gd name="connsiteX2" fmla="*/ 37148 w 856297"/>
              <a:gd name="connsiteY2" fmla="*/ 426720 h 857250"/>
              <a:gd name="connsiteX3" fmla="*/ 84773 w 856297"/>
              <a:gd name="connsiteY3" fmla="*/ 426720 h 857250"/>
              <a:gd name="connsiteX4" fmla="*/ 431483 w 856297"/>
              <a:gd name="connsiteY4" fmla="*/ 79058 h 857250"/>
              <a:gd name="connsiteX5" fmla="*/ 779145 w 856297"/>
              <a:gd name="connsiteY5" fmla="*/ 426720 h 857250"/>
              <a:gd name="connsiteX6" fmla="*/ 431483 w 856297"/>
              <a:gd name="connsiteY6" fmla="*/ 775335 h 857250"/>
              <a:gd name="connsiteX7" fmla="*/ 427673 w 856297"/>
              <a:gd name="connsiteY7" fmla="*/ 775335 h 857250"/>
              <a:gd name="connsiteX8" fmla="*/ 427673 w 856297"/>
              <a:gd name="connsiteY8" fmla="*/ 822960 h 857250"/>
              <a:gd name="connsiteX9" fmla="*/ 427673 w 856297"/>
              <a:gd name="connsiteY9" fmla="*/ 857250 h 857250"/>
              <a:gd name="connsiteX10" fmla="*/ 856298 w 856297"/>
              <a:gd name="connsiteY10" fmla="*/ 428625 h 857250"/>
              <a:gd name="connsiteX11" fmla="*/ 428625 w 856297"/>
              <a:gd name="connsiteY11" fmla="*/ 0 h 857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56297" h="857250">
                <a:moveTo>
                  <a:pt x="428625" y="0"/>
                </a:moveTo>
                <a:cubicBezTo>
                  <a:pt x="192405" y="0"/>
                  <a:pt x="953" y="190500"/>
                  <a:pt x="0" y="426720"/>
                </a:cubicBezTo>
                <a:lnTo>
                  <a:pt x="37148" y="426720"/>
                </a:lnTo>
                <a:lnTo>
                  <a:pt x="84773" y="426720"/>
                </a:lnTo>
                <a:cubicBezTo>
                  <a:pt x="84773" y="234315"/>
                  <a:pt x="240030" y="79058"/>
                  <a:pt x="431483" y="79058"/>
                </a:cubicBezTo>
                <a:cubicBezTo>
                  <a:pt x="623888" y="79058"/>
                  <a:pt x="779145" y="235268"/>
                  <a:pt x="779145" y="426720"/>
                </a:cubicBezTo>
                <a:cubicBezTo>
                  <a:pt x="779145" y="618173"/>
                  <a:pt x="623888" y="775335"/>
                  <a:pt x="431483" y="775335"/>
                </a:cubicBezTo>
                <a:cubicBezTo>
                  <a:pt x="430530" y="775335"/>
                  <a:pt x="429578" y="775335"/>
                  <a:pt x="427673" y="775335"/>
                </a:cubicBezTo>
                <a:lnTo>
                  <a:pt x="427673" y="822960"/>
                </a:lnTo>
                <a:lnTo>
                  <a:pt x="427673" y="857250"/>
                </a:lnTo>
                <a:cubicBezTo>
                  <a:pt x="664845" y="857250"/>
                  <a:pt x="856298" y="665798"/>
                  <a:pt x="856298" y="428625"/>
                </a:cubicBezTo>
                <a:cubicBezTo>
                  <a:pt x="856298" y="191453"/>
                  <a:pt x="664845" y="0"/>
                  <a:pt x="428625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2" name="Szabadkézi sokszög: alakzat 11">
            <a:extLst>
              <a:ext uri="{FF2B5EF4-FFF2-40B4-BE49-F238E27FC236}">
                <a16:creationId xmlns:a16="http://schemas.microsoft.com/office/drawing/2014/main" id="{B2815F31-E132-4865-8A4C-A6FC2B067137}"/>
              </a:ext>
            </a:extLst>
          </p:cNvPr>
          <p:cNvSpPr/>
          <p:nvPr/>
        </p:nvSpPr>
        <p:spPr>
          <a:xfrm rot="5400000">
            <a:off x="3741931" y="1869699"/>
            <a:ext cx="4644002" cy="4644003"/>
          </a:xfrm>
          <a:custGeom>
            <a:avLst/>
            <a:gdLst>
              <a:gd name="connsiteX0" fmla="*/ 347663 w 696277"/>
              <a:gd name="connsiteY0" fmla="*/ 0 h 696277"/>
              <a:gd name="connsiteX1" fmla="*/ 0 w 696277"/>
              <a:gd name="connsiteY1" fmla="*/ 347663 h 696277"/>
              <a:gd name="connsiteX2" fmla="*/ 0 w 696277"/>
              <a:gd name="connsiteY2" fmla="*/ 348615 h 696277"/>
              <a:gd name="connsiteX3" fmla="*/ 344805 w 696277"/>
              <a:gd name="connsiteY3" fmla="*/ 696278 h 696277"/>
              <a:gd name="connsiteX4" fmla="*/ 348615 w 696277"/>
              <a:gd name="connsiteY4" fmla="*/ 696278 h 696277"/>
              <a:gd name="connsiteX5" fmla="*/ 696278 w 696277"/>
              <a:gd name="connsiteY5" fmla="*/ 348615 h 696277"/>
              <a:gd name="connsiteX6" fmla="*/ 347663 w 696277"/>
              <a:gd name="connsiteY6" fmla="*/ 0 h 69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6277" h="696277">
                <a:moveTo>
                  <a:pt x="347663" y="0"/>
                </a:moveTo>
                <a:cubicBezTo>
                  <a:pt x="156210" y="0"/>
                  <a:pt x="952" y="155258"/>
                  <a:pt x="0" y="347663"/>
                </a:cubicBezTo>
                <a:cubicBezTo>
                  <a:pt x="0" y="347663"/>
                  <a:pt x="0" y="348615"/>
                  <a:pt x="0" y="348615"/>
                </a:cubicBezTo>
                <a:cubicBezTo>
                  <a:pt x="0" y="539115"/>
                  <a:pt x="154305" y="694373"/>
                  <a:pt x="344805" y="696278"/>
                </a:cubicBezTo>
                <a:cubicBezTo>
                  <a:pt x="345757" y="696278"/>
                  <a:pt x="346710" y="696278"/>
                  <a:pt x="348615" y="696278"/>
                </a:cubicBezTo>
                <a:cubicBezTo>
                  <a:pt x="541020" y="696278"/>
                  <a:pt x="696278" y="540068"/>
                  <a:pt x="696278" y="348615"/>
                </a:cubicBezTo>
                <a:cubicBezTo>
                  <a:pt x="696278" y="157162"/>
                  <a:pt x="540068" y="0"/>
                  <a:pt x="347663" y="0"/>
                </a:cubicBezTo>
                <a:close/>
              </a:path>
            </a:pathLst>
          </a:custGeom>
          <a:solidFill>
            <a:srgbClr val="88C79A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40" name="Alcím 2">
            <a:extLst>
              <a:ext uri="{FF2B5EF4-FFF2-40B4-BE49-F238E27FC236}">
                <a16:creationId xmlns:a16="http://schemas.microsoft.com/office/drawing/2014/main" id="{C7888352-AF3A-4CD6-8ED4-846C760C1324}"/>
              </a:ext>
            </a:extLst>
          </p:cNvPr>
          <p:cNvSpPr txBox="1">
            <a:spLocks/>
          </p:cNvSpPr>
          <p:nvPr/>
        </p:nvSpPr>
        <p:spPr>
          <a:xfrm>
            <a:off x="-342739" y="1761082"/>
            <a:ext cx="3886774" cy="388852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ts val="3400"/>
              </a:lnSpc>
              <a:buClr>
                <a:schemeClr val="accent2"/>
              </a:buClr>
            </a:pPr>
            <a:r>
              <a:rPr lang="hu-HU" altLang="hu-HU" sz="3200" dirty="0">
                <a:solidFill>
                  <a:srgbClr val="88C79A"/>
                </a:solidFill>
                <a:latin typeface="+mj-lt"/>
              </a:rPr>
              <a:t>750.000 Ft </a:t>
            </a:r>
            <a:br>
              <a:rPr lang="hu-HU" altLang="hu-HU" dirty="0">
                <a:solidFill>
                  <a:schemeClr val="bg1"/>
                </a:solidFill>
              </a:rPr>
            </a:br>
            <a:r>
              <a:rPr lang="hu-HU" altLang="hu-HU" dirty="0">
                <a:solidFill>
                  <a:schemeClr val="bg1"/>
                </a:solidFill>
              </a:rPr>
              <a:t>befizetéssel</a:t>
            </a:r>
          </a:p>
          <a:p>
            <a:pPr lvl="1">
              <a:lnSpc>
                <a:spcPts val="3400"/>
              </a:lnSpc>
              <a:buClr>
                <a:schemeClr val="accent2"/>
              </a:buClr>
            </a:pPr>
            <a:r>
              <a:rPr lang="hu-HU" altLang="hu-HU" sz="3200" dirty="0">
                <a:solidFill>
                  <a:srgbClr val="88C79A"/>
                </a:solidFill>
                <a:latin typeface="+mj-lt"/>
              </a:rPr>
              <a:t>+150.000 Ft </a:t>
            </a:r>
            <a:br>
              <a:rPr lang="hu-HU" altLang="hu-HU" dirty="0">
                <a:solidFill>
                  <a:schemeClr val="bg1"/>
                </a:solidFill>
              </a:rPr>
            </a:br>
            <a:r>
              <a:rPr lang="hu-HU" altLang="hu-HU" dirty="0">
                <a:solidFill>
                  <a:schemeClr val="bg1"/>
                </a:solidFill>
              </a:rPr>
              <a:t>adókedvezményt</a:t>
            </a:r>
          </a:p>
          <a:p>
            <a:pPr lvl="1">
              <a:lnSpc>
                <a:spcPts val="3400"/>
              </a:lnSpc>
              <a:buClr>
                <a:schemeClr val="accent2"/>
              </a:buClr>
            </a:pPr>
            <a:r>
              <a:rPr lang="hu-HU" altLang="hu-HU" sz="3200" dirty="0">
                <a:solidFill>
                  <a:srgbClr val="88C79A"/>
                </a:solidFill>
                <a:latin typeface="+mj-lt"/>
              </a:rPr>
              <a:t>-50.000 Ft </a:t>
            </a:r>
            <a:br>
              <a:rPr lang="hu-HU" altLang="hu-HU" dirty="0">
                <a:solidFill>
                  <a:schemeClr val="bg1"/>
                </a:solidFill>
              </a:rPr>
            </a:br>
            <a:r>
              <a:rPr lang="hu-HU" altLang="hu-HU" dirty="0">
                <a:solidFill>
                  <a:schemeClr val="bg1"/>
                </a:solidFill>
              </a:rPr>
              <a:t>pénztári költség</a:t>
            </a:r>
          </a:p>
          <a:p>
            <a:pPr lvl="1">
              <a:lnSpc>
                <a:spcPts val="3400"/>
              </a:lnSpc>
              <a:buClr>
                <a:schemeClr val="accent2"/>
              </a:buClr>
            </a:pPr>
            <a:r>
              <a:rPr lang="hu-HU" altLang="hu-HU" sz="3200" dirty="0">
                <a:solidFill>
                  <a:srgbClr val="88C79A"/>
                </a:solidFill>
                <a:latin typeface="+mj-lt"/>
              </a:rPr>
              <a:t>+1.500 Ft </a:t>
            </a:r>
            <a:br>
              <a:rPr lang="hu-HU" altLang="hu-HU" dirty="0">
                <a:solidFill>
                  <a:schemeClr val="bg1"/>
                </a:solidFill>
              </a:rPr>
            </a:br>
            <a:r>
              <a:rPr lang="hu-HU" altLang="hu-HU" dirty="0">
                <a:solidFill>
                  <a:schemeClr val="bg1"/>
                </a:solidFill>
              </a:rPr>
              <a:t>hozam pár nap alatt</a:t>
            </a:r>
          </a:p>
        </p:txBody>
      </p:sp>
      <p:sp>
        <p:nvSpPr>
          <p:cNvPr id="42" name="Alcím 2">
            <a:extLst>
              <a:ext uri="{FF2B5EF4-FFF2-40B4-BE49-F238E27FC236}">
                <a16:creationId xmlns:a16="http://schemas.microsoft.com/office/drawing/2014/main" id="{14D4B214-D7DB-48F3-8855-FD470BBD8CC3}"/>
              </a:ext>
            </a:extLst>
          </p:cNvPr>
          <p:cNvSpPr txBox="1">
            <a:spLocks/>
          </p:cNvSpPr>
          <p:nvPr/>
        </p:nvSpPr>
        <p:spPr>
          <a:xfrm>
            <a:off x="3433346" y="3617290"/>
            <a:ext cx="4917713" cy="120393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 algn="ctr">
              <a:buNone/>
            </a:pPr>
            <a:r>
              <a:rPr lang="hu-HU" altLang="hu-HU" sz="4400" dirty="0">
                <a:solidFill>
                  <a:schemeClr val="bg1"/>
                </a:solidFill>
                <a:latin typeface="+mj-lt"/>
              </a:rPr>
              <a:t>851.500</a:t>
            </a:r>
            <a:r>
              <a:rPr lang="hu-HU" altLang="hu-HU" sz="4000" dirty="0">
                <a:solidFill>
                  <a:schemeClr val="bg1"/>
                </a:solidFill>
                <a:latin typeface="+mj-lt"/>
              </a:rPr>
              <a:t> </a:t>
            </a:r>
            <a:r>
              <a:rPr lang="hu-HU" altLang="hu-HU" sz="3600" dirty="0">
                <a:solidFill>
                  <a:schemeClr val="bg1"/>
                </a:solidFill>
                <a:latin typeface="+mj-lt"/>
              </a:rPr>
              <a:t>Ft </a:t>
            </a:r>
            <a:br>
              <a:rPr lang="hu-HU" altLang="hu-HU" sz="3600" dirty="0">
                <a:solidFill>
                  <a:schemeClr val="bg1"/>
                </a:solidFill>
                <a:latin typeface="+mj-lt"/>
              </a:rPr>
            </a:br>
            <a:r>
              <a:rPr lang="hu-HU" altLang="hu-HU" dirty="0">
                <a:solidFill>
                  <a:schemeClr val="bg1"/>
                </a:solidFill>
              </a:rPr>
              <a:t>felvehető összeg</a:t>
            </a:r>
          </a:p>
          <a:p>
            <a:endParaRPr lang="hu-HU" altLang="hu-HU" dirty="0">
              <a:solidFill>
                <a:schemeClr val="bg1"/>
              </a:solidFill>
            </a:endParaRPr>
          </a:p>
        </p:txBody>
      </p:sp>
      <p:sp>
        <p:nvSpPr>
          <p:cNvPr id="44" name="Alcím 2">
            <a:extLst>
              <a:ext uri="{FF2B5EF4-FFF2-40B4-BE49-F238E27FC236}">
                <a16:creationId xmlns:a16="http://schemas.microsoft.com/office/drawing/2014/main" id="{2E7AB1C5-1C90-4485-82B3-84C5CC4222D7}"/>
              </a:ext>
            </a:extLst>
          </p:cNvPr>
          <p:cNvSpPr txBox="1">
            <a:spLocks/>
          </p:cNvSpPr>
          <p:nvPr/>
        </p:nvSpPr>
        <p:spPr>
          <a:xfrm>
            <a:off x="8673506" y="2931238"/>
            <a:ext cx="3057416" cy="3723847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 algn="r">
              <a:lnSpc>
                <a:spcPct val="100000"/>
              </a:lnSpc>
              <a:buNone/>
            </a:pPr>
            <a:r>
              <a:rPr lang="hu-HU" altLang="hu-HU" sz="2200" dirty="0">
                <a:solidFill>
                  <a:schemeClr val="accent3"/>
                </a:solidFill>
              </a:rPr>
              <a:t>Vagyis </a:t>
            </a:r>
            <a:br>
              <a:rPr lang="hu-HU" altLang="hu-HU" sz="2200" dirty="0">
                <a:solidFill>
                  <a:schemeClr val="accent3"/>
                </a:solidFill>
              </a:rPr>
            </a:br>
            <a:r>
              <a:rPr lang="hu-HU" altLang="hu-HU" sz="2200" dirty="0">
                <a:solidFill>
                  <a:schemeClr val="accent3"/>
                </a:solidFill>
              </a:rPr>
              <a:t>szereztél </a:t>
            </a:r>
            <a:br>
              <a:rPr lang="hu-HU" altLang="hu-HU" sz="2200" dirty="0">
                <a:solidFill>
                  <a:schemeClr val="accent3"/>
                </a:solidFill>
              </a:rPr>
            </a:br>
            <a:r>
              <a:rPr lang="hu-HU" altLang="hu-HU" sz="2200" dirty="0">
                <a:solidFill>
                  <a:schemeClr val="accent3"/>
                </a:solidFill>
              </a:rPr>
              <a:t>az ügyfélnek </a:t>
            </a:r>
            <a:br>
              <a:rPr lang="hu-HU" altLang="hu-HU" sz="2200" dirty="0">
                <a:solidFill>
                  <a:schemeClr val="accent3"/>
                </a:solidFill>
              </a:rPr>
            </a:br>
            <a:r>
              <a:rPr lang="hu-HU" altLang="hu-HU" dirty="0">
                <a:solidFill>
                  <a:schemeClr val="accent3"/>
                </a:solidFill>
                <a:latin typeface="+mj-lt"/>
              </a:rPr>
              <a:t>101.500 </a:t>
            </a:r>
            <a:br>
              <a:rPr lang="hu-HU" altLang="hu-HU" dirty="0">
                <a:solidFill>
                  <a:schemeClr val="accent3"/>
                </a:solidFill>
                <a:latin typeface="+mj-lt"/>
              </a:rPr>
            </a:br>
            <a:r>
              <a:rPr lang="hu-HU" altLang="hu-HU" sz="2200" dirty="0">
                <a:solidFill>
                  <a:schemeClr val="accent3"/>
                </a:solidFill>
                <a:latin typeface="+mj-lt"/>
              </a:rPr>
              <a:t>forintot!</a:t>
            </a:r>
            <a:endParaRPr lang="hu-HU" altLang="hu-HU" sz="2200" dirty="0">
              <a:solidFill>
                <a:schemeClr val="accent3"/>
              </a:solidFill>
            </a:endParaRPr>
          </a:p>
          <a:p>
            <a:pPr marL="914400" lvl="2" indent="0">
              <a:lnSpc>
                <a:spcPct val="100000"/>
              </a:lnSpc>
              <a:buNone/>
            </a:pPr>
            <a:endParaRPr lang="hu-HU" altLang="hu-HU" sz="2200" dirty="0">
              <a:solidFill>
                <a:schemeClr val="accent3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endParaRPr lang="hu-HU" altLang="hu-HU" sz="22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8544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25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75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25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750"/>
                            </p:stCondLst>
                            <p:childTnLst>
                              <p:par>
                                <p:cTn id="5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26" grpId="0"/>
      <p:bldP spid="9" grpId="0" animBg="1"/>
      <p:bldP spid="11" grpId="0" animBg="1"/>
      <p:bldP spid="12" grpId="0" animBg="1"/>
      <p:bldP spid="40" grpId="0" uiExpand="1" build="p"/>
      <p:bldP spid="42" grpId="0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71124_A1_HD_021">
            <a:hlinkClick r:id="" action="ppaction://media"/>
            <a:extLst>
              <a:ext uri="{FF2B5EF4-FFF2-40B4-BE49-F238E27FC236}">
                <a16:creationId xmlns:a16="http://schemas.microsoft.com/office/drawing/2014/main" id="{D50B47FF-8A80-4759-AB42-A372CE443D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églalap 4">
            <a:extLst>
              <a:ext uri="{FF2B5EF4-FFF2-40B4-BE49-F238E27FC236}">
                <a16:creationId xmlns:a16="http://schemas.microsoft.com/office/drawing/2014/main" id="{5A5041F1-35AB-4F1C-8D56-2977B393FCD7}"/>
              </a:ext>
            </a:extLst>
          </p:cNvPr>
          <p:cNvSpPr/>
          <p:nvPr/>
        </p:nvSpPr>
        <p:spPr>
          <a:xfrm>
            <a:off x="-43199" y="-1"/>
            <a:ext cx="12235199" cy="6858000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grpSp>
        <p:nvGrpSpPr>
          <p:cNvPr id="30" name="Csoportba foglalás 29">
            <a:extLst>
              <a:ext uri="{FF2B5EF4-FFF2-40B4-BE49-F238E27FC236}">
                <a16:creationId xmlns:a16="http://schemas.microsoft.com/office/drawing/2014/main" id="{69B1572F-761C-4149-B13C-4E0149A33D31}"/>
              </a:ext>
            </a:extLst>
          </p:cNvPr>
          <p:cNvGrpSpPr/>
          <p:nvPr/>
        </p:nvGrpSpPr>
        <p:grpSpPr>
          <a:xfrm>
            <a:off x="0" y="2185061"/>
            <a:ext cx="12235199" cy="5242955"/>
            <a:chOff x="0" y="2185061"/>
            <a:chExt cx="12235199" cy="5242955"/>
          </a:xfrm>
        </p:grpSpPr>
        <p:grpSp>
          <p:nvGrpSpPr>
            <p:cNvPr id="6" name="Ábra 2">
              <a:extLst>
                <a:ext uri="{FF2B5EF4-FFF2-40B4-BE49-F238E27FC236}">
                  <a16:creationId xmlns:a16="http://schemas.microsoft.com/office/drawing/2014/main" id="{092301E4-3658-4395-BE30-703BAA2CBA8B}"/>
                </a:ext>
              </a:extLst>
            </p:cNvPr>
            <p:cNvGrpSpPr/>
            <p:nvPr/>
          </p:nvGrpSpPr>
          <p:grpSpPr>
            <a:xfrm>
              <a:off x="0" y="2185061"/>
              <a:ext cx="12235199" cy="5242955"/>
              <a:chOff x="0" y="2185061"/>
              <a:chExt cx="12235199" cy="5242955"/>
            </a:xfrm>
          </p:grpSpPr>
          <p:sp>
            <p:nvSpPr>
              <p:cNvPr id="7" name="Szabadkézi sokszög: alakzat 6">
                <a:extLst>
                  <a:ext uri="{FF2B5EF4-FFF2-40B4-BE49-F238E27FC236}">
                    <a16:creationId xmlns:a16="http://schemas.microsoft.com/office/drawing/2014/main" id="{C77854D1-1ACD-44B0-9521-75DAD8581F3C}"/>
                  </a:ext>
                </a:extLst>
              </p:cNvPr>
              <p:cNvSpPr/>
              <p:nvPr/>
            </p:nvSpPr>
            <p:spPr>
              <a:xfrm>
                <a:off x="0" y="2185061"/>
                <a:ext cx="12235199" cy="5242955"/>
              </a:xfrm>
              <a:custGeom>
                <a:avLst/>
                <a:gdLst>
                  <a:gd name="connsiteX0" fmla="*/ 12235200 w 12235199"/>
                  <a:gd name="connsiteY0" fmla="*/ 4382065 h 4382065"/>
                  <a:gd name="connsiteX1" fmla="*/ 12235200 w 12235199"/>
                  <a:gd name="connsiteY1" fmla="*/ 3309613 h 4382065"/>
                  <a:gd name="connsiteX2" fmla="*/ 10055696 w 12235199"/>
                  <a:gd name="connsiteY2" fmla="*/ 1147409 h 4382065"/>
                  <a:gd name="connsiteX3" fmla="*/ 6117600 w 12235199"/>
                  <a:gd name="connsiteY3" fmla="*/ 0 h 4382065"/>
                  <a:gd name="connsiteX4" fmla="*/ 2179503 w 12235199"/>
                  <a:gd name="connsiteY4" fmla="*/ 1153175 h 4382065"/>
                  <a:gd name="connsiteX5" fmla="*/ 0 w 12235199"/>
                  <a:gd name="connsiteY5" fmla="*/ 3309613 h 4382065"/>
                  <a:gd name="connsiteX6" fmla="*/ 0 w 12235199"/>
                  <a:gd name="connsiteY6" fmla="*/ 4382065 h 4382065"/>
                  <a:gd name="connsiteX7" fmla="*/ 12235200 w 12235199"/>
                  <a:gd name="connsiteY7" fmla="*/ 4382065 h 43820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235199" h="4382065">
                    <a:moveTo>
                      <a:pt x="12235200" y="4382065"/>
                    </a:moveTo>
                    <a:lnTo>
                      <a:pt x="12235200" y="3309613"/>
                    </a:lnTo>
                    <a:cubicBezTo>
                      <a:pt x="11670143" y="2450497"/>
                      <a:pt x="10932111" y="1712465"/>
                      <a:pt x="10055696" y="1147409"/>
                    </a:cubicBezTo>
                    <a:cubicBezTo>
                      <a:pt x="8879457" y="397845"/>
                      <a:pt x="7518709" y="0"/>
                      <a:pt x="6117600" y="0"/>
                    </a:cubicBezTo>
                    <a:cubicBezTo>
                      <a:pt x="4716491" y="0"/>
                      <a:pt x="3355743" y="397845"/>
                      <a:pt x="2179503" y="1153175"/>
                    </a:cubicBezTo>
                    <a:cubicBezTo>
                      <a:pt x="1303089" y="1712465"/>
                      <a:pt x="565056" y="2450497"/>
                      <a:pt x="0" y="3309613"/>
                    </a:cubicBezTo>
                    <a:lnTo>
                      <a:pt x="0" y="4382065"/>
                    </a:lnTo>
                    <a:lnTo>
                      <a:pt x="12235200" y="4382065"/>
                    </a:lnTo>
                    <a:close/>
                  </a:path>
                </a:pathLst>
              </a:custGeom>
              <a:solidFill>
                <a:srgbClr val="88C79A"/>
              </a:solidFill>
              <a:ln w="5764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8" name="Szabadkézi sokszög: alakzat 7">
                <a:extLst>
                  <a:ext uri="{FF2B5EF4-FFF2-40B4-BE49-F238E27FC236}">
                    <a16:creationId xmlns:a16="http://schemas.microsoft.com/office/drawing/2014/main" id="{E118D9C4-53C1-4284-9D89-4845CA63DFF9}"/>
                  </a:ext>
                </a:extLst>
              </p:cNvPr>
              <p:cNvSpPr/>
              <p:nvPr/>
            </p:nvSpPr>
            <p:spPr>
              <a:xfrm>
                <a:off x="0" y="2805938"/>
                <a:ext cx="12235199" cy="4622078"/>
              </a:xfrm>
              <a:custGeom>
                <a:avLst/>
                <a:gdLst>
                  <a:gd name="connsiteX0" fmla="*/ 12235200 w 12235199"/>
                  <a:gd name="connsiteY0" fmla="*/ 3863137 h 3863136"/>
                  <a:gd name="connsiteX1" fmla="*/ 12235200 w 12235199"/>
                  <a:gd name="connsiteY1" fmla="*/ 3840073 h 3863136"/>
                  <a:gd name="connsiteX2" fmla="*/ 6117600 w 12235199"/>
                  <a:gd name="connsiteY2" fmla="*/ 0 h 3863136"/>
                  <a:gd name="connsiteX3" fmla="*/ 0 w 12235199"/>
                  <a:gd name="connsiteY3" fmla="*/ 3840073 h 3863136"/>
                  <a:gd name="connsiteX4" fmla="*/ 0 w 12235199"/>
                  <a:gd name="connsiteY4" fmla="*/ 3863137 h 3863136"/>
                  <a:gd name="connsiteX5" fmla="*/ 12235200 w 12235199"/>
                  <a:gd name="connsiteY5" fmla="*/ 3863137 h 386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235199" h="3863136">
                    <a:moveTo>
                      <a:pt x="12235200" y="3863137"/>
                    </a:moveTo>
                    <a:lnTo>
                      <a:pt x="12235200" y="3840073"/>
                    </a:lnTo>
                    <a:cubicBezTo>
                      <a:pt x="11139682" y="1568318"/>
                      <a:pt x="8810267" y="0"/>
                      <a:pt x="6117600" y="0"/>
                    </a:cubicBezTo>
                    <a:cubicBezTo>
                      <a:pt x="3424934" y="0"/>
                      <a:pt x="1095517" y="1568318"/>
                      <a:pt x="0" y="3840073"/>
                    </a:cubicBezTo>
                    <a:lnTo>
                      <a:pt x="0" y="3863137"/>
                    </a:lnTo>
                    <a:lnTo>
                      <a:pt x="12235200" y="3863137"/>
                    </a:lnTo>
                    <a:close/>
                  </a:path>
                </a:pathLst>
              </a:custGeom>
              <a:solidFill>
                <a:srgbClr val="E2E2E2"/>
              </a:solidFill>
              <a:ln w="5764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pic>
          <p:nvPicPr>
            <p:cNvPr id="18" name="Picture 1">
              <a:extLst>
                <a:ext uri="{FF2B5EF4-FFF2-40B4-BE49-F238E27FC236}">
                  <a16:creationId xmlns:a16="http://schemas.microsoft.com/office/drawing/2014/main" id="{04331ACF-EE98-45F8-8CA2-E9C14CE1EDFA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049320" y="3590925"/>
              <a:ext cx="6093360" cy="280154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sp>
          <p:nvSpPr>
            <p:cNvPr id="25" name="Téglalap 24">
              <a:extLst>
                <a:ext uri="{FF2B5EF4-FFF2-40B4-BE49-F238E27FC236}">
                  <a16:creationId xmlns:a16="http://schemas.microsoft.com/office/drawing/2014/main" id="{7C434850-37A3-4179-BD06-A0D6BFC0D9F7}"/>
                </a:ext>
              </a:extLst>
            </p:cNvPr>
            <p:cNvSpPr/>
            <p:nvPr/>
          </p:nvSpPr>
          <p:spPr>
            <a:xfrm>
              <a:off x="3962227" y="6012322"/>
              <a:ext cx="4310743" cy="1074277"/>
            </a:xfrm>
            <a:prstGeom prst="rect">
              <a:avLst/>
            </a:prstGeom>
            <a:solidFill>
              <a:srgbClr val="E2E2E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27" name="Szövegdoboz 26">
              <a:extLst>
                <a:ext uri="{FF2B5EF4-FFF2-40B4-BE49-F238E27FC236}">
                  <a16:creationId xmlns:a16="http://schemas.microsoft.com/office/drawing/2014/main" id="{175CA355-72D3-405A-853D-AC504ABA14E1}"/>
                </a:ext>
              </a:extLst>
            </p:cNvPr>
            <p:cNvSpPr txBox="1"/>
            <p:nvPr/>
          </p:nvSpPr>
          <p:spPr>
            <a:xfrm>
              <a:off x="3096208" y="5933771"/>
              <a:ext cx="5985164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hu-HU" sz="3400" spc="300" dirty="0">
                  <a:solidFill>
                    <a:srgbClr val="AAC1B7"/>
                  </a:solidFill>
                  <a:latin typeface="Garamond" panose="02020404030301010803" pitchFamily="18" charset="0"/>
                </a:rPr>
                <a:t>életpálya modell</a:t>
              </a:r>
            </a:p>
          </p:txBody>
        </p:sp>
      </p:grpSp>
      <p:sp>
        <p:nvSpPr>
          <p:cNvPr id="4" name="Szövegdoboz 3">
            <a:extLst>
              <a:ext uri="{FF2B5EF4-FFF2-40B4-BE49-F238E27FC236}">
                <a16:creationId xmlns:a16="http://schemas.microsoft.com/office/drawing/2014/main" id="{A70F17F9-C7F4-4EB0-8760-5CD3669D90DE}"/>
              </a:ext>
            </a:extLst>
          </p:cNvPr>
          <p:cNvSpPr txBox="1"/>
          <p:nvPr/>
        </p:nvSpPr>
        <p:spPr>
          <a:xfrm>
            <a:off x="351959" y="2606514"/>
            <a:ext cx="1958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100" dirty="0">
                <a:solidFill>
                  <a:srgbClr val="4A7F67"/>
                </a:solidFill>
                <a:latin typeface="+mj-lt"/>
              </a:rPr>
              <a:t>Gyermekszületés</a:t>
            </a:r>
          </a:p>
          <a:p>
            <a:r>
              <a:rPr lang="hu-HU" sz="1000" dirty="0">
                <a:solidFill>
                  <a:schemeClr val="tx2"/>
                </a:solidFill>
              </a:rPr>
              <a:t>Szülés</a:t>
            </a:r>
          </a:p>
          <a:p>
            <a:r>
              <a:rPr lang="hu-HU" sz="1000" dirty="0">
                <a:solidFill>
                  <a:schemeClr val="tx2"/>
                </a:solidFill>
              </a:rPr>
              <a:t>Babaápolás</a:t>
            </a:r>
          </a:p>
          <a:p>
            <a:r>
              <a:rPr lang="hu-HU" sz="1000" dirty="0">
                <a:solidFill>
                  <a:schemeClr val="tx2"/>
                </a:solidFill>
              </a:rPr>
              <a:t>Védőoltás</a:t>
            </a:r>
          </a:p>
          <a:p>
            <a:r>
              <a:rPr lang="hu-HU" sz="1000" dirty="0">
                <a:solidFill>
                  <a:schemeClr val="tx2"/>
                </a:solidFill>
              </a:rPr>
              <a:t>Lombik program</a:t>
            </a:r>
          </a:p>
          <a:p>
            <a:r>
              <a:rPr lang="hu-HU" sz="1000" dirty="0">
                <a:solidFill>
                  <a:schemeClr val="tx2"/>
                </a:solidFill>
              </a:rPr>
              <a:t>3D-4D ultrahang</a:t>
            </a:r>
          </a:p>
          <a:p>
            <a:r>
              <a:rPr lang="hu-HU" sz="1000" dirty="0">
                <a:solidFill>
                  <a:schemeClr val="tx2"/>
                </a:solidFill>
              </a:rPr>
              <a:t>Őssejt levétel</a:t>
            </a:r>
          </a:p>
        </p:txBody>
      </p:sp>
      <p:sp>
        <p:nvSpPr>
          <p:cNvPr id="9" name="Szövegdoboz 8">
            <a:extLst>
              <a:ext uri="{FF2B5EF4-FFF2-40B4-BE49-F238E27FC236}">
                <a16:creationId xmlns:a16="http://schemas.microsoft.com/office/drawing/2014/main" id="{63C1CCF5-E814-480F-A01D-547D20C75B1E}"/>
              </a:ext>
            </a:extLst>
          </p:cNvPr>
          <p:cNvSpPr txBox="1"/>
          <p:nvPr/>
        </p:nvSpPr>
        <p:spPr>
          <a:xfrm>
            <a:off x="1829762" y="1666249"/>
            <a:ext cx="195853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100" dirty="0">
                <a:solidFill>
                  <a:srgbClr val="4A7F67"/>
                </a:solidFill>
                <a:latin typeface="+mj-lt"/>
              </a:rPr>
              <a:t>Gyermeknevelés</a:t>
            </a:r>
          </a:p>
          <a:p>
            <a:r>
              <a:rPr lang="hu-HU" sz="1000" dirty="0">
                <a:solidFill>
                  <a:schemeClr val="tx2"/>
                </a:solidFill>
              </a:rPr>
              <a:t>Ruházat</a:t>
            </a:r>
          </a:p>
          <a:p>
            <a:r>
              <a:rPr lang="hu-HU" sz="1000" dirty="0">
                <a:solidFill>
                  <a:schemeClr val="tx2"/>
                </a:solidFill>
              </a:rPr>
              <a:t>Tankönyv</a:t>
            </a:r>
          </a:p>
          <a:p>
            <a:r>
              <a:rPr lang="hu-HU" sz="1000" dirty="0">
                <a:solidFill>
                  <a:schemeClr val="tx2"/>
                </a:solidFill>
              </a:rPr>
              <a:t>Tanszer</a:t>
            </a:r>
          </a:p>
          <a:p>
            <a:r>
              <a:rPr lang="hu-HU" sz="1000" dirty="0">
                <a:solidFill>
                  <a:schemeClr val="tx2"/>
                </a:solidFill>
              </a:rPr>
              <a:t>Fogszabályozó</a:t>
            </a:r>
          </a:p>
        </p:txBody>
      </p:sp>
      <p:sp>
        <p:nvSpPr>
          <p:cNvPr id="11" name="Szövegdoboz 10">
            <a:extLst>
              <a:ext uri="{FF2B5EF4-FFF2-40B4-BE49-F238E27FC236}">
                <a16:creationId xmlns:a16="http://schemas.microsoft.com/office/drawing/2014/main" id="{55881EE6-9D8A-4AA3-B4AF-35DCFDBE5E76}"/>
              </a:ext>
            </a:extLst>
          </p:cNvPr>
          <p:cNvSpPr txBox="1"/>
          <p:nvPr/>
        </p:nvSpPr>
        <p:spPr>
          <a:xfrm>
            <a:off x="3566980" y="945816"/>
            <a:ext cx="1624232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100" dirty="0">
                <a:solidFill>
                  <a:srgbClr val="4A7F67"/>
                </a:solidFill>
                <a:latin typeface="+mj-lt"/>
              </a:rPr>
              <a:t>Felsőoktatás</a:t>
            </a:r>
          </a:p>
          <a:p>
            <a:r>
              <a:rPr lang="hu-HU" sz="1000" dirty="0">
                <a:solidFill>
                  <a:schemeClr val="tx2"/>
                </a:solidFill>
              </a:rPr>
              <a:t>Egyetemi, </a:t>
            </a:r>
            <a:br>
              <a:rPr lang="hu-HU" sz="1000" dirty="0">
                <a:solidFill>
                  <a:schemeClr val="tx2"/>
                </a:solidFill>
              </a:rPr>
            </a:br>
            <a:r>
              <a:rPr lang="hu-HU" sz="1000" dirty="0">
                <a:solidFill>
                  <a:schemeClr val="tx2"/>
                </a:solidFill>
              </a:rPr>
              <a:t>főiskolai tandíj</a:t>
            </a:r>
          </a:p>
          <a:p>
            <a:r>
              <a:rPr lang="hu-HU" sz="1000" dirty="0">
                <a:solidFill>
                  <a:schemeClr val="tx2"/>
                </a:solidFill>
              </a:rPr>
              <a:t>Albérlet</a:t>
            </a:r>
          </a:p>
          <a:p>
            <a:r>
              <a:rPr lang="hu-HU" sz="1000" dirty="0">
                <a:solidFill>
                  <a:schemeClr val="tx2"/>
                </a:solidFill>
              </a:rPr>
              <a:t>Kollégium</a:t>
            </a:r>
          </a:p>
        </p:txBody>
      </p:sp>
      <p:sp>
        <p:nvSpPr>
          <p:cNvPr id="12" name="Szövegdoboz 11">
            <a:extLst>
              <a:ext uri="{FF2B5EF4-FFF2-40B4-BE49-F238E27FC236}">
                <a16:creationId xmlns:a16="http://schemas.microsoft.com/office/drawing/2014/main" id="{3997AB7E-55C4-415B-8E2A-0504CA9AECDF}"/>
              </a:ext>
            </a:extLst>
          </p:cNvPr>
          <p:cNvSpPr txBox="1"/>
          <p:nvPr/>
        </p:nvSpPr>
        <p:spPr>
          <a:xfrm>
            <a:off x="5367800" y="495274"/>
            <a:ext cx="1665898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100" dirty="0">
                <a:solidFill>
                  <a:srgbClr val="4A7F67"/>
                </a:solidFill>
                <a:latin typeface="+mj-lt"/>
              </a:rPr>
              <a:t>Lakás</a:t>
            </a:r>
          </a:p>
          <a:p>
            <a:r>
              <a:rPr lang="hu-HU" sz="1000" dirty="0">
                <a:solidFill>
                  <a:schemeClr val="tx2"/>
                </a:solidFill>
              </a:rPr>
              <a:t>Lakásrezsi</a:t>
            </a:r>
          </a:p>
          <a:p>
            <a:r>
              <a:rPr lang="hu-HU" sz="1000" dirty="0">
                <a:solidFill>
                  <a:schemeClr val="tx2"/>
                </a:solidFill>
              </a:rPr>
              <a:t>Védendő fogyasztóknak</a:t>
            </a:r>
          </a:p>
          <a:p>
            <a:r>
              <a:rPr lang="hu-HU" sz="1000" dirty="0">
                <a:solidFill>
                  <a:schemeClr val="tx2"/>
                </a:solidFill>
              </a:rPr>
              <a:t>Tűz és elemi kár</a:t>
            </a:r>
          </a:p>
          <a:p>
            <a:r>
              <a:rPr lang="hu-HU" sz="1000" dirty="0">
                <a:solidFill>
                  <a:schemeClr val="tx2"/>
                </a:solidFill>
              </a:rPr>
              <a:t>Lakáshitel törlesztés</a:t>
            </a:r>
          </a:p>
        </p:txBody>
      </p:sp>
      <p:sp>
        <p:nvSpPr>
          <p:cNvPr id="13" name="Szövegdoboz 12">
            <a:extLst>
              <a:ext uri="{FF2B5EF4-FFF2-40B4-BE49-F238E27FC236}">
                <a16:creationId xmlns:a16="http://schemas.microsoft.com/office/drawing/2014/main" id="{E9C92755-BDF5-4169-BB68-0E76F151B5C8}"/>
              </a:ext>
            </a:extLst>
          </p:cNvPr>
          <p:cNvSpPr txBox="1"/>
          <p:nvPr/>
        </p:nvSpPr>
        <p:spPr>
          <a:xfrm>
            <a:off x="7341770" y="710383"/>
            <a:ext cx="195853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100" dirty="0">
                <a:solidFill>
                  <a:srgbClr val="4A7F67"/>
                </a:solidFill>
                <a:latin typeface="+mj-lt"/>
              </a:rPr>
              <a:t>Családalapítás</a:t>
            </a:r>
          </a:p>
          <a:p>
            <a:r>
              <a:rPr lang="hu-HU" sz="1000" dirty="0">
                <a:solidFill>
                  <a:schemeClr val="tx2"/>
                </a:solidFill>
              </a:rPr>
              <a:t>Szülés</a:t>
            </a:r>
          </a:p>
          <a:p>
            <a:r>
              <a:rPr lang="hu-HU" sz="1000" dirty="0">
                <a:solidFill>
                  <a:schemeClr val="tx2"/>
                </a:solidFill>
              </a:rPr>
              <a:t>Pelenka</a:t>
            </a:r>
          </a:p>
          <a:p>
            <a:r>
              <a:rPr lang="hu-HU" sz="1000" dirty="0">
                <a:solidFill>
                  <a:schemeClr val="tx2"/>
                </a:solidFill>
              </a:rPr>
              <a:t>Tápszer</a:t>
            </a:r>
          </a:p>
          <a:p>
            <a:r>
              <a:rPr lang="hu-HU" sz="1000" dirty="0">
                <a:solidFill>
                  <a:schemeClr val="tx2"/>
                </a:solidFill>
              </a:rPr>
              <a:t>CSED, GYES, GYED</a:t>
            </a:r>
          </a:p>
          <a:p>
            <a:r>
              <a:rPr lang="hu-HU" sz="1000" dirty="0">
                <a:solidFill>
                  <a:schemeClr val="tx2"/>
                </a:solidFill>
              </a:rPr>
              <a:t>Örökbefogadás</a:t>
            </a:r>
          </a:p>
        </p:txBody>
      </p:sp>
      <p:sp>
        <p:nvSpPr>
          <p:cNvPr id="15" name="Szövegdoboz 14">
            <a:extLst>
              <a:ext uri="{FF2B5EF4-FFF2-40B4-BE49-F238E27FC236}">
                <a16:creationId xmlns:a16="http://schemas.microsoft.com/office/drawing/2014/main" id="{76E13D64-109C-4B17-91BD-0F39E09F8630}"/>
              </a:ext>
            </a:extLst>
          </p:cNvPr>
          <p:cNvSpPr txBox="1"/>
          <p:nvPr/>
        </p:nvSpPr>
        <p:spPr>
          <a:xfrm>
            <a:off x="9133998" y="674473"/>
            <a:ext cx="1964993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100" dirty="0">
                <a:solidFill>
                  <a:srgbClr val="4A7F67"/>
                </a:solidFill>
                <a:latin typeface="+mj-lt"/>
              </a:rPr>
              <a:t>Egészség fenntartás</a:t>
            </a:r>
          </a:p>
          <a:p>
            <a:r>
              <a:rPr lang="hu-HU" sz="1000" dirty="0">
                <a:solidFill>
                  <a:schemeClr val="tx2"/>
                </a:solidFill>
              </a:rPr>
              <a:t>Gyógyszer</a:t>
            </a:r>
          </a:p>
          <a:p>
            <a:r>
              <a:rPr lang="hu-HU" sz="1000" dirty="0">
                <a:solidFill>
                  <a:schemeClr val="tx2"/>
                </a:solidFill>
              </a:rPr>
              <a:t>Gyógyászati segédeszköz</a:t>
            </a:r>
          </a:p>
          <a:p>
            <a:r>
              <a:rPr lang="hu-HU" sz="1000" dirty="0">
                <a:solidFill>
                  <a:schemeClr val="tx2"/>
                </a:solidFill>
              </a:rPr>
              <a:t>Fogorvos</a:t>
            </a:r>
          </a:p>
          <a:p>
            <a:r>
              <a:rPr lang="hu-HU" sz="1000" dirty="0">
                <a:solidFill>
                  <a:schemeClr val="tx2"/>
                </a:solidFill>
              </a:rPr>
              <a:t>Táppénz</a:t>
            </a:r>
          </a:p>
          <a:p>
            <a:r>
              <a:rPr lang="hu-HU" sz="1000" dirty="0">
                <a:solidFill>
                  <a:schemeClr val="tx2"/>
                </a:solidFill>
              </a:rPr>
              <a:t>Szemüveg</a:t>
            </a:r>
          </a:p>
          <a:p>
            <a:r>
              <a:rPr lang="hu-HU" sz="1000" dirty="0">
                <a:solidFill>
                  <a:schemeClr val="tx2"/>
                </a:solidFill>
              </a:rPr>
              <a:t>Orvosi költségek</a:t>
            </a:r>
          </a:p>
          <a:p>
            <a:r>
              <a:rPr lang="hu-HU" sz="1000" dirty="0">
                <a:solidFill>
                  <a:schemeClr val="tx2"/>
                </a:solidFill>
              </a:rPr>
              <a:t>Kórházi kiadások</a:t>
            </a:r>
          </a:p>
          <a:p>
            <a:r>
              <a:rPr lang="hu-HU" sz="1000" dirty="0">
                <a:solidFill>
                  <a:schemeClr val="tx2"/>
                </a:solidFill>
              </a:rPr>
              <a:t>Gluténmentes élelmiszerek</a:t>
            </a:r>
          </a:p>
          <a:p>
            <a:r>
              <a:rPr lang="hu-HU" sz="1000" dirty="0">
                <a:solidFill>
                  <a:schemeClr val="tx2"/>
                </a:solidFill>
              </a:rPr>
              <a:t>Matrac</a:t>
            </a:r>
          </a:p>
          <a:p>
            <a:r>
              <a:rPr lang="hu-HU" sz="1000" dirty="0">
                <a:solidFill>
                  <a:schemeClr val="tx2"/>
                </a:solidFill>
              </a:rPr>
              <a:t>Szolgáltatást finanszírozó</a:t>
            </a:r>
          </a:p>
          <a:p>
            <a:r>
              <a:rPr lang="hu-HU" sz="1000" dirty="0">
                <a:solidFill>
                  <a:schemeClr val="tx2"/>
                </a:solidFill>
              </a:rPr>
              <a:t>Biztosítás</a:t>
            </a:r>
          </a:p>
        </p:txBody>
      </p:sp>
      <p:sp>
        <p:nvSpPr>
          <p:cNvPr id="17" name="Szövegdoboz 16">
            <a:extLst>
              <a:ext uri="{FF2B5EF4-FFF2-40B4-BE49-F238E27FC236}">
                <a16:creationId xmlns:a16="http://schemas.microsoft.com/office/drawing/2014/main" id="{7E326B1F-B301-49FD-8358-FD7657801409}"/>
              </a:ext>
            </a:extLst>
          </p:cNvPr>
          <p:cNvSpPr txBox="1"/>
          <p:nvPr/>
        </p:nvSpPr>
        <p:spPr>
          <a:xfrm>
            <a:off x="10721444" y="2524181"/>
            <a:ext cx="1499597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100" dirty="0">
                <a:solidFill>
                  <a:srgbClr val="4A7F67"/>
                </a:solidFill>
                <a:latin typeface="+mj-lt"/>
              </a:rPr>
              <a:t>Időskor</a:t>
            </a:r>
          </a:p>
          <a:p>
            <a:r>
              <a:rPr lang="hu-HU" sz="1000" dirty="0">
                <a:solidFill>
                  <a:schemeClr val="tx2"/>
                </a:solidFill>
              </a:rPr>
              <a:t>Idősotthon</a:t>
            </a:r>
          </a:p>
          <a:p>
            <a:r>
              <a:rPr lang="hu-HU" sz="1000" dirty="0">
                <a:solidFill>
                  <a:schemeClr val="tx2"/>
                </a:solidFill>
              </a:rPr>
              <a:t>Unoka</a:t>
            </a:r>
          </a:p>
          <a:p>
            <a:r>
              <a:rPr lang="hu-HU" sz="1000" dirty="0">
                <a:solidFill>
                  <a:schemeClr val="tx2"/>
                </a:solidFill>
              </a:rPr>
              <a:t>Nyugdíj, megtakarítás</a:t>
            </a:r>
          </a:p>
          <a:p>
            <a:r>
              <a:rPr lang="hu-HU" sz="1000" dirty="0">
                <a:solidFill>
                  <a:schemeClr val="tx2"/>
                </a:solidFill>
              </a:rPr>
              <a:t>Otthonápolás</a:t>
            </a:r>
          </a:p>
          <a:p>
            <a:r>
              <a:rPr lang="hu-HU" sz="1000" dirty="0">
                <a:solidFill>
                  <a:schemeClr val="tx2"/>
                </a:solidFill>
              </a:rPr>
              <a:t>Temetés</a:t>
            </a:r>
          </a:p>
          <a:p>
            <a:r>
              <a:rPr lang="hu-HU" sz="1000" dirty="0">
                <a:solidFill>
                  <a:schemeClr val="tx2"/>
                </a:solidFill>
              </a:rPr>
              <a:t>Öröklés</a:t>
            </a:r>
          </a:p>
        </p:txBody>
      </p:sp>
      <p:pic>
        <p:nvPicPr>
          <p:cNvPr id="26" name="Kép helye 28">
            <a:extLst>
              <a:ext uri="{FF2B5EF4-FFF2-40B4-BE49-F238E27FC236}">
                <a16:creationId xmlns:a16="http://schemas.microsoft.com/office/drawing/2014/main" id="{CB4B75F1-23A8-4D89-9950-D918D7615A1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65" t="626" r="977" b="-626"/>
          <a:stretch/>
        </p:blipFill>
        <p:spPr>
          <a:xfrm>
            <a:off x="381302" y="3986577"/>
            <a:ext cx="1499596" cy="1499596"/>
          </a:xfrm>
          <a:ln w="82550">
            <a:solidFill>
              <a:schemeClr val="accent1"/>
            </a:solidFill>
          </a:ln>
        </p:spPr>
      </p:pic>
      <p:pic>
        <p:nvPicPr>
          <p:cNvPr id="29" name="Kép helye 28">
            <a:extLst>
              <a:ext uri="{FF2B5EF4-FFF2-40B4-BE49-F238E27FC236}">
                <a16:creationId xmlns:a16="http://schemas.microsoft.com/office/drawing/2014/main" id="{7C6C7AB8-8849-4F3F-B7E5-DEB5E600485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6" r="16676"/>
          <a:stretch/>
        </p:blipFill>
        <p:spPr>
          <a:xfrm>
            <a:off x="1829762" y="2804279"/>
            <a:ext cx="1499596" cy="1499596"/>
          </a:xfrm>
          <a:prstGeom prst="ellipse">
            <a:avLst/>
          </a:prstGeom>
          <a:ln w="82550">
            <a:solidFill>
              <a:schemeClr val="accent1"/>
            </a:solidFill>
          </a:ln>
        </p:spPr>
      </p:pic>
      <p:pic>
        <p:nvPicPr>
          <p:cNvPr id="31" name="Kép helye 28">
            <a:extLst>
              <a:ext uri="{FF2B5EF4-FFF2-40B4-BE49-F238E27FC236}">
                <a16:creationId xmlns:a16="http://schemas.microsoft.com/office/drawing/2014/main" id="{96C7C289-E4EE-4334-9D13-3819A1D2D85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79" t="5042" r="8311" b="9130"/>
          <a:stretch/>
        </p:blipFill>
        <p:spPr>
          <a:xfrm>
            <a:off x="3515027" y="1979174"/>
            <a:ext cx="1499596" cy="1499596"/>
          </a:xfrm>
          <a:prstGeom prst="ellipse">
            <a:avLst/>
          </a:prstGeom>
          <a:ln w="82550">
            <a:solidFill>
              <a:schemeClr val="accent1"/>
            </a:solidFill>
          </a:ln>
        </p:spPr>
      </p:pic>
      <p:pic>
        <p:nvPicPr>
          <p:cNvPr id="32" name="Kép helye 28">
            <a:extLst>
              <a:ext uri="{FF2B5EF4-FFF2-40B4-BE49-F238E27FC236}">
                <a16:creationId xmlns:a16="http://schemas.microsoft.com/office/drawing/2014/main" id="{A1AFFC32-983E-4558-AD9F-2C6D4A8E2FF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2" r="16662"/>
          <a:stretch/>
        </p:blipFill>
        <p:spPr>
          <a:xfrm>
            <a:off x="5367800" y="1694104"/>
            <a:ext cx="1499596" cy="1499596"/>
          </a:xfrm>
          <a:prstGeom prst="ellipse">
            <a:avLst/>
          </a:prstGeom>
          <a:ln w="82550">
            <a:solidFill>
              <a:schemeClr val="accent1"/>
            </a:solidFill>
          </a:ln>
        </p:spPr>
      </p:pic>
      <p:pic>
        <p:nvPicPr>
          <p:cNvPr id="33" name="Kép helye 28">
            <a:extLst>
              <a:ext uri="{FF2B5EF4-FFF2-40B4-BE49-F238E27FC236}">
                <a16:creationId xmlns:a16="http://schemas.microsoft.com/office/drawing/2014/main" id="{EE106258-13E0-4D51-9A9C-9C9DD8E813A8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t="323" r="7916" b="-323"/>
          <a:stretch/>
        </p:blipFill>
        <p:spPr>
          <a:xfrm>
            <a:off x="7220573" y="1979174"/>
            <a:ext cx="1499596" cy="1499596"/>
          </a:xfrm>
          <a:prstGeom prst="ellipse">
            <a:avLst/>
          </a:prstGeom>
          <a:ln w="82550">
            <a:solidFill>
              <a:schemeClr val="accent1"/>
            </a:solidFill>
          </a:ln>
        </p:spPr>
      </p:pic>
      <p:pic>
        <p:nvPicPr>
          <p:cNvPr id="34" name="Kép helye 28">
            <a:extLst>
              <a:ext uri="{FF2B5EF4-FFF2-40B4-BE49-F238E27FC236}">
                <a16:creationId xmlns:a16="http://schemas.microsoft.com/office/drawing/2014/main" id="{3AA05D70-0348-4257-9E94-C13EC8D4EF7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26" r="16626"/>
          <a:stretch/>
        </p:blipFill>
        <p:spPr>
          <a:xfrm>
            <a:off x="8880678" y="2804279"/>
            <a:ext cx="1499596" cy="1499596"/>
          </a:xfrm>
          <a:prstGeom prst="ellipse">
            <a:avLst/>
          </a:prstGeom>
          <a:ln w="82550">
            <a:solidFill>
              <a:schemeClr val="accent1"/>
            </a:solidFill>
          </a:ln>
        </p:spPr>
      </p:pic>
      <p:pic>
        <p:nvPicPr>
          <p:cNvPr id="35" name="Kép helye 28">
            <a:extLst>
              <a:ext uri="{FF2B5EF4-FFF2-40B4-BE49-F238E27FC236}">
                <a16:creationId xmlns:a16="http://schemas.microsoft.com/office/drawing/2014/main" id="{6EBB5B24-1CB6-468D-BB83-9DA686C3156A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11" t="41053" r="22136" b="10994"/>
          <a:stretch/>
        </p:blipFill>
        <p:spPr>
          <a:xfrm>
            <a:off x="10358481" y="3986577"/>
            <a:ext cx="1499596" cy="1499596"/>
          </a:xfrm>
          <a:prstGeom prst="ellipse">
            <a:avLst/>
          </a:prstGeom>
          <a:ln w="825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31551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4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7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7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4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nodeType="withEffect">
                                  <p:stCondLst>
                                    <p:cond delay="4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5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57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6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67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725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8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1" grpId="0"/>
      <p:bldP spid="12" grpId="0"/>
      <p:bldP spid="13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cxnSp>
        <p:nvCxnSpPr>
          <p:cNvPr id="49" name="Egyenes összekötő 48">
            <a:extLst>
              <a:ext uri="{FF2B5EF4-FFF2-40B4-BE49-F238E27FC236}">
                <a16:creationId xmlns:a16="http://schemas.microsoft.com/office/drawing/2014/main" id="{1DAFDE32-5EC8-4D40-9FBF-2C4046B2F769}"/>
              </a:ext>
            </a:extLst>
          </p:cNvPr>
          <p:cNvCxnSpPr>
            <a:cxnSpLocks/>
          </p:cNvCxnSpPr>
          <p:nvPr/>
        </p:nvCxnSpPr>
        <p:spPr>
          <a:xfrm flipV="1">
            <a:off x="1395167" y="4675418"/>
            <a:ext cx="3102168" cy="2787"/>
          </a:xfrm>
          <a:prstGeom prst="line">
            <a:avLst/>
          </a:prstGeom>
          <a:ln w="63500">
            <a:solidFill>
              <a:srgbClr val="D7DDD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Egyenes összekötő 49">
            <a:extLst>
              <a:ext uri="{FF2B5EF4-FFF2-40B4-BE49-F238E27FC236}">
                <a16:creationId xmlns:a16="http://schemas.microsoft.com/office/drawing/2014/main" id="{61289DCE-D4C4-4A88-9FED-DB533BE8EF79}"/>
              </a:ext>
            </a:extLst>
          </p:cNvPr>
          <p:cNvCxnSpPr>
            <a:cxnSpLocks/>
          </p:cNvCxnSpPr>
          <p:nvPr/>
        </p:nvCxnSpPr>
        <p:spPr>
          <a:xfrm flipV="1">
            <a:off x="1383791" y="2514237"/>
            <a:ext cx="1303322" cy="2153958"/>
          </a:xfrm>
          <a:prstGeom prst="line">
            <a:avLst/>
          </a:prstGeom>
          <a:ln w="63500">
            <a:solidFill>
              <a:srgbClr val="D7DDD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Egyenes összekötő 7">
            <a:extLst>
              <a:ext uri="{FF2B5EF4-FFF2-40B4-BE49-F238E27FC236}">
                <a16:creationId xmlns:a16="http://schemas.microsoft.com/office/drawing/2014/main" id="{7B67852A-0FD1-4A33-996D-13DA795C5A04}"/>
              </a:ext>
            </a:extLst>
          </p:cNvPr>
          <p:cNvCxnSpPr/>
          <p:nvPr/>
        </p:nvCxnSpPr>
        <p:spPr>
          <a:xfrm>
            <a:off x="3298371" y="2645232"/>
            <a:ext cx="1046564" cy="1877786"/>
          </a:xfrm>
          <a:prstGeom prst="line">
            <a:avLst/>
          </a:prstGeom>
          <a:ln w="63500">
            <a:solidFill>
              <a:srgbClr val="D7DDD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zabadkézi sokszög: alakzat 9">
            <a:extLst>
              <a:ext uri="{FF2B5EF4-FFF2-40B4-BE49-F238E27FC236}">
                <a16:creationId xmlns:a16="http://schemas.microsoft.com/office/drawing/2014/main" id="{51BF3466-B8B2-4C5A-8E4A-7E7AD59F9E55}"/>
              </a:ext>
            </a:extLst>
          </p:cNvPr>
          <p:cNvSpPr/>
          <p:nvPr/>
        </p:nvSpPr>
        <p:spPr>
          <a:xfrm>
            <a:off x="6224483" y="-32310"/>
            <a:ext cx="8013691" cy="6922620"/>
          </a:xfrm>
          <a:custGeom>
            <a:avLst/>
            <a:gdLst>
              <a:gd name="connsiteX0" fmla="*/ 1035372 w 1378277"/>
              <a:gd name="connsiteY0" fmla="*/ 0 h 1190625"/>
              <a:gd name="connsiteX1" fmla="*/ 342905 w 1378277"/>
              <a:gd name="connsiteY1" fmla="*/ 0 h 1190625"/>
              <a:gd name="connsiteX2" fmla="*/ 5 w 1378277"/>
              <a:gd name="connsiteY2" fmla="*/ 597218 h 1190625"/>
              <a:gd name="connsiteX3" fmla="*/ 342905 w 1378277"/>
              <a:gd name="connsiteY3" fmla="*/ 1190625 h 1190625"/>
              <a:gd name="connsiteX4" fmla="*/ 1035372 w 1378277"/>
              <a:gd name="connsiteY4" fmla="*/ 1190625 h 1190625"/>
              <a:gd name="connsiteX5" fmla="*/ 1378273 w 1378277"/>
              <a:gd name="connsiteY5" fmla="*/ 593408 h 1190625"/>
              <a:gd name="connsiteX6" fmla="*/ 1035372 w 1378277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8277" h="1190625">
                <a:moveTo>
                  <a:pt x="1035372" y="0"/>
                </a:moveTo>
                <a:lnTo>
                  <a:pt x="342905" y="0"/>
                </a:lnTo>
                <a:cubicBezTo>
                  <a:pt x="137165" y="120015"/>
                  <a:pt x="-948" y="341948"/>
                  <a:pt x="5" y="597218"/>
                </a:cubicBezTo>
                <a:cubicBezTo>
                  <a:pt x="957" y="850583"/>
                  <a:pt x="138117" y="1071563"/>
                  <a:pt x="342905" y="1190625"/>
                </a:cubicBezTo>
                <a:lnTo>
                  <a:pt x="1035372" y="1190625"/>
                </a:lnTo>
                <a:cubicBezTo>
                  <a:pt x="1241112" y="1070610"/>
                  <a:pt x="1379225" y="848678"/>
                  <a:pt x="1378273" y="593408"/>
                </a:cubicBezTo>
                <a:cubicBezTo>
                  <a:pt x="1377320" y="340043"/>
                  <a:pt x="1239207" y="119063"/>
                  <a:pt x="1035372" y="0"/>
                </a:cubicBezTo>
                <a:close/>
              </a:path>
            </a:pathLst>
          </a:custGeom>
          <a:solidFill>
            <a:srgbClr val="88C79A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hu-HU" dirty="0"/>
          </a:p>
        </p:txBody>
      </p:sp>
      <p:sp>
        <p:nvSpPr>
          <p:cNvPr id="13" name="Szabadkézi sokszög: alakzat 12">
            <a:extLst>
              <a:ext uri="{FF2B5EF4-FFF2-40B4-BE49-F238E27FC236}">
                <a16:creationId xmlns:a16="http://schemas.microsoft.com/office/drawing/2014/main" id="{7BAE4451-7881-4E15-9698-619B7D082361}"/>
              </a:ext>
            </a:extLst>
          </p:cNvPr>
          <p:cNvSpPr/>
          <p:nvPr/>
        </p:nvSpPr>
        <p:spPr>
          <a:xfrm>
            <a:off x="5676202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5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478198" y="435431"/>
            <a:ext cx="9996532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Miért jó az ügyfélnek?</a:t>
            </a:r>
            <a:endParaRPr lang="hu-HU" sz="4000" dirty="0">
              <a:solidFill>
                <a:schemeClr val="accent1"/>
              </a:solidFill>
            </a:endParaRP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7</a:t>
            </a:fld>
            <a:endParaRPr lang="en" dirty="0">
              <a:solidFill>
                <a:schemeClr val="bg2"/>
              </a:solidFill>
            </a:endParaRPr>
          </a:p>
        </p:txBody>
      </p:sp>
      <p:grpSp>
        <p:nvGrpSpPr>
          <p:cNvPr id="3" name="Csoportba foglalás 2">
            <a:extLst>
              <a:ext uri="{FF2B5EF4-FFF2-40B4-BE49-F238E27FC236}">
                <a16:creationId xmlns:a16="http://schemas.microsoft.com/office/drawing/2014/main" id="{73D296E2-252A-4D44-BE46-2AA9AD8A6803}"/>
              </a:ext>
            </a:extLst>
          </p:cNvPr>
          <p:cNvGrpSpPr/>
          <p:nvPr/>
        </p:nvGrpSpPr>
        <p:grpSpPr>
          <a:xfrm>
            <a:off x="466032" y="4198504"/>
            <a:ext cx="1672800" cy="1672796"/>
            <a:chOff x="1237505" y="2021821"/>
            <a:chExt cx="2776326" cy="2776318"/>
          </a:xfrm>
        </p:grpSpPr>
        <p:grpSp>
          <p:nvGrpSpPr>
            <p:cNvPr id="16" name="Ábra 7">
              <a:extLst>
                <a:ext uri="{FF2B5EF4-FFF2-40B4-BE49-F238E27FC236}">
                  <a16:creationId xmlns:a16="http://schemas.microsoft.com/office/drawing/2014/main" id="{66E67EC0-8FC6-45A4-A950-6E10BCA292E8}"/>
                </a:ext>
              </a:extLst>
            </p:cNvPr>
            <p:cNvGrpSpPr/>
            <p:nvPr/>
          </p:nvGrpSpPr>
          <p:grpSpPr>
            <a:xfrm>
              <a:off x="1237505" y="2021821"/>
              <a:ext cx="2776326" cy="2776318"/>
              <a:chOff x="4439112" y="727087"/>
              <a:chExt cx="4068522" cy="4068512"/>
            </a:xfrm>
          </p:grpSpPr>
          <p:sp>
            <p:nvSpPr>
              <p:cNvPr id="18" name="Szabadkézi sokszög: alakzat 17">
                <a:extLst>
                  <a:ext uri="{FF2B5EF4-FFF2-40B4-BE49-F238E27FC236}">
                    <a16:creationId xmlns:a16="http://schemas.microsoft.com/office/drawing/2014/main" id="{6CDB100B-80A7-47BA-BAE7-714E291AFFAE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20" name="Szabadkézi sokszög: alakzat 19">
                <a:extLst>
                  <a:ext uri="{FF2B5EF4-FFF2-40B4-BE49-F238E27FC236}">
                    <a16:creationId xmlns:a16="http://schemas.microsoft.com/office/drawing/2014/main" id="{7FCA1D52-FC48-4CD9-A5F4-B9758F8687CE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36" name="Google Shape;281;p28">
              <a:extLst>
                <a:ext uri="{FF2B5EF4-FFF2-40B4-BE49-F238E27FC236}">
                  <a16:creationId xmlns:a16="http://schemas.microsoft.com/office/drawing/2014/main" id="{DBACC2EE-9BB2-4F9B-9ACD-D326E8742F1B}"/>
                </a:ext>
              </a:extLst>
            </p:cNvPr>
            <p:cNvSpPr txBox="1">
              <a:spLocks/>
            </p:cNvSpPr>
            <p:nvPr/>
          </p:nvSpPr>
          <p:spPr>
            <a:xfrm>
              <a:off x="1495066" y="2911558"/>
              <a:ext cx="2217073" cy="904772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4000" b="0" dirty="0">
                  <a:solidFill>
                    <a:schemeClr val="accent3"/>
                  </a:solidFill>
                  <a:latin typeface="+mj-lt"/>
                </a:rPr>
                <a:t>10</a:t>
              </a:r>
              <a:r>
                <a:rPr lang="hu-HU" sz="4000" b="0" dirty="0">
                  <a:solidFill>
                    <a:schemeClr val="accent3"/>
                  </a:solidFill>
                  <a:latin typeface="+mn-lt"/>
                </a:rPr>
                <a:t>%</a:t>
              </a:r>
            </a:p>
          </p:txBody>
        </p:sp>
      </p:grpSp>
      <p:grpSp>
        <p:nvGrpSpPr>
          <p:cNvPr id="37" name="Csoportba foglalás 36">
            <a:extLst>
              <a:ext uri="{FF2B5EF4-FFF2-40B4-BE49-F238E27FC236}">
                <a16:creationId xmlns:a16="http://schemas.microsoft.com/office/drawing/2014/main" id="{19BB299C-F122-4773-855F-87538263F475}"/>
              </a:ext>
            </a:extLst>
          </p:cNvPr>
          <p:cNvGrpSpPr/>
          <p:nvPr/>
        </p:nvGrpSpPr>
        <p:grpSpPr>
          <a:xfrm>
            <a:off x="2134722" y="1376618"/>
            <a:ext cx="1672800" cy="1672796"/>
            <a:chOff x="1237505" y="2021821"/>
            <a:chExt cx="2776326" cy="2776318"/>
          </a:xfrm>
        </p:grpSpPr>
        <p:grpSp>
          <p:nvGrpSpPr>
            <p:cNvPr id="38" name="Ábra 7">
              <a:extLst>
                <a:ext uri="{FF2B5EF4-FFF2-40B4-BE49-F238E27FC236}">
                  <a16:creationId xmlns:a16="http://schemas.microsoft.com/office/drawing/2014/main" id="{09DE3505-EAF4-42A9-A140-AC5E7C2842DE}"/>
                </a:ext>
              </a:extLst>
            </p:cNvPr>
            <p:cNvGrpSpPr/>
            <p:nvPr/>
          </p:nvGrpSpPr>
          <p:grpSpPr>
            <a:xfrm>
              <a:off x="1237505" y="2021821"/>
              <a:ext cx="2776326" cy="2776318"/>
              <a:chOff x="4439112" y="727087"/>
              <a:chExt cx="4068522" cy="4068512"/>
            </a:xfrm>
          </p:grpSpPr>
          <p:sp>
            <p:nvSpPr>
              <p:cNvPr id="40" name="Szabadkézi sokszög: alakzat 39">
                <a:extLst>
                  <a:ext uri="{FF2B5EF4-FFF2-40B4-BE49-F238E27FC236}">
                    <a16:creationId xmlns:a16="http://schemas.microsoft.com/office/drawing/2014/main" id="{D3F7EB7C-73B8-48DF-AF73-6B62D337246A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41" name="Szabadkézi sokszög: alakzat 40">
                <a:extLst>
                  <a:ext uri="{FF2B5EF4-FFF2-40B4-BE49-F238E27FC236}">
                    <a16:creationId xmlns:a16="http://schemas.microsoft.com/office/drawing/2014/main" id="{5EAAD765-116A-4062-8E4A-0EA73121A9A5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39" name="Google Shape;281;p28">
              <a:extLst>
                <a:ext uri="{FF2B5EF4-FFF2-40B4-BE49-F238E27FC236}">
                  <a16:creationId xmlns:a16="http://schemas.microsoft.com/office/drawing/2014/main" id="{5DEA4D1F-98E4-4263-85B4-DACAB14457D6}"/>
                </a:ext>
              </a:extLst>
            </p:cNvPr>
            <p:cNvSpPr txBox="1">
              <a:spLocks/>
            </p:cNvSpPr>
            <p:nvPr/>
          </p:nvSpPr>
          <p:spPr>
            <a:xfrm>
              <a:off x="1495066" y="2911558"/>
              <a:ext cx="2217073" cy="904772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4000" b="0" dirty="0">
                  <a:solidFill>
                    <a:schemeClr val="accent3"/>
                  </a:solidFill>
                  <a:latin typeface="+mj-lt"/>
                </a:rPr>
                <a:t>10</a:t>
              </a:r>
              <a:r>
                <a:rPr lang="hu-HU" sz="4000" b="0" dirty="0">
                  <a:solidFill>
                    <a:schemeClr val="accent3"/>
                  </a:solidFill>
                  <a:latin typeface="+mn-lt"/>
                </a:rPr>
                <a:t>%</a:t>
              </a:r>
            </a:p>
          </p:txBody>
        </p:sp>
      </p:grpSp>
      <p:grpSp>
        <p:nvGrpSpPr>
          <p:cNvPr id="42" name="Csoportba foglalás 41">
            <a:extLst>
              <a:ext uri="{FF2B5EF4-FFF2-40B4-BE49-F238E27FC236}">
                <a16:creationId xmlns:a16="http://schemas.microsoft.com/office/drawing/2014/main" id="{9F29002C-7B87-4137-9A51-B8DA54BF7894}"/>
              </a:ext>
            </a:extLst>
          </p:cNvPr>
          <p:cNvGrpSpPr/>
          <p:nvPr/>
        </p:nvGrpSpPr>
        <p:grpSpPr>
          <a:xfrm>
            <a:off x="3730918" y="4204311"/>
            <a:ext cx="1672800" cy="1672796"/>
            <a:chOff x="1237505" y="2021821"/>
            <a:chExt cx="2776326" cy="2776318"/>
          </a:xfrm>
        </p:grpSpPr>
        <p:grpSp>
          <p:nvGrpSpPr>
            <p:cNvPr id="43" name="Ábra 7">
              <a:extLst>
                <a:ext uri="{FF2B5EF4-FFF2-40B4-BE49-F238E27FC236}">
                  <a16:creationId xmlns:a16="http://schemas.microsoft.com/office/drawing/2014/main" id="{329570C8-3E87-4A2A-B4E6-75F24F030642}"/>
                </a:ext>
              </a:extLst>
            </p:cNvPr>
            <p:cNvGrpSpPr/>
            <p:nvPr/>
          </p:nvGrpSpPr>
          <p:grpSpPr>
            <a:xfrm>
              <a:off x="1237505" y="2021821"/>
              <a:ext cx="2776326" cy="2776318"/>
              <a:chOff x="4439112" y="727087"/>
              <a:chExt cx="4068522" cy="4068512"/>
            </a:xfrm>
          </p:grpSpPr>
          <p:sp>
            <p:nvSpPr>
              <p:cNvPr id="45" name="Szabadkézi sokszög: alakzat 44">
                <a:extLst>
                  <a:ext uri="{FF2B5EF4-FFF2-40B4-BE49-F238E27FC236}">
                    <a16:creationId xmlns:a16="http://schemas.microsoft.com/office/drawing/2014/main" id="{4B344404-DDC9-4231-AFCB-F672DC47886A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46" name="Szabadkézi sokszög: alakzat 45">
                <a:extLst>
                  <a:ext uri="{FF2B5EF4-FFF2-40B4-BE49-F238E27FC236}">
                    <a16:creationId xmlns:a16="http://schemas.microsoft.com/office/drawing/2014/main" id="{32FC6897-005B-40A9-B6F4-F7EAE4C221F3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44" name="Google Shape;281;p28">
              <a:extLst>
                <a:ext uri="{FF2B5EF4-FFF2-40B4-BE49-F238E27FC236}">
                  <a16:creationId xmlns:a16="http://schemas.microsoft.com/office/drawing/2014/main" id="{4B067F96-196C-4816-A2F9-4BC044C3DDA2}"/>
                </a:ext>
              </a:extLst>
            </p:cNvPr>
            <p:cNvSpPr txBox="1">
              <a:spLocks/>
            </p:cNvSpPr>
            <p:nvPr/>
          </p:nvSpPr>
          <p:spPr>
            <a:xfrm>
              <a:off x="1495066" y="2911558"/>
              <a:ext cx="2217073" cy="904772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4000" b="0" dirty="0">
                  <a:solidFill>
                    <a:schemeClr val="accent3"/>
                  </a:solidFill>
                  <a:latin typeface="+mj-lt"/>
                </a:rPr>
                <a:t>10</a:t>
              </a:r>
              <a:r>
                <a:rPr lang="hu-HU" sz="4000" b="0" dirty="0">
                  <a:solidFill>
                    <a:schemeClr val="accent3"/>
                  </a:solidFill>
                  <a:latin typeface="+mn-lt"/>
                </a:rPr>
                <a:t>%</a:t>
              </a:r>
            </a:p>
          </p:txBody>
        </p:sp>
      </p:grpSp>
      <p:sp>
        <p:nvSpPr>
          <p:cNvPr id="48" name="Alcím 2">
            <a:extLst>
              <a:ext uri="{FF2B5EF4-FFF2-40B4-BE49-F238E27FC236}">
                <a16:creationId xmlns:a16="http://schemas.microsoft.com/office/drawing/2014/main" id="{41757D45-B085-468F-82F7-0201BC80CF3F}"/>
              </a:ext>
            </a:extLst>
          </p:cNvPr>
          <p:cNvSpPr txBox="1">
            <a:spLocks/>
          </p:cNvSpPr>
          <p:nvPr/>
        </p:nvSpPr>
        <p:spPr>
          <a:xfrm>
            <a:off x="6612607" y="1193435"/>
            <a:ext cx="6057594" cy="536541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100000"/>
              </a:lnSpc>
              <a:buClr>
                <a:schemeClr val="accent3"/>
              </a:buClr>
            </a:pPr>
            <a:r>
              <a:rPr lang="hu-HU" altLang="hu-HU" dirty="0">
                <a:solidFill>
                  <a:schemeClr val="bg1"/>
                </a:solidFill>
              </a:rPr>
              <a:t>A befizetések után 20% adókedvezmény</a:t>
            </a: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r>
              <a:rPr lang="hu-HU" altLang="hu-HU" dirty="0">
                <a:solidFill>
                  <a:schemeClr val="bg1"/>
                </a:solidFill>
              </a:rPr>
              <a:t>+ 10 % 2 éves betétlekötésre</a:t>
            </a: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r>
              <a:rPr lang="hu-HU" altLang="hu-HU" dirty="0">
                <a:solidFill>
                  <a:schemeClr val="bg1"/>
                </a:solidFill>
              </a:rPr>
              <a:t>+ 10 % prevenciós költésekre</a:t>
            </a: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r>
              <a:rPr lang="hu-HU" altLang="hu-HU" dirty="0">
                <a:solidFill>
                  <a:schemeClr val="bg1"/>
                </a:solidFill>
              </a:rPr>
              <a:t>+ 10 % egészségterv alapján</a:t>
            </a: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r>
              <a:rPr lang="hu-HU" altLang="hu-HU" dirty="0">
                <a:solidFill>
                  <a:schemeClr val="bg1"/>
                </a:solidFill>
              </a:rPr>
              <a:t>Hozam: 6-7 %</a:t>
            </a: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r>
              <a:rPr lang="hu-HU" altLang="hu-HU" dirty="0">
                <a:solidFill>
                  <a:schemeClr val="bg1"/>
                </a:solidFill>
              </a:rPr>
              <a:t>Kamatadó mentes</a:t>
            </a: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r>
              <a:rPr lang="hu-HU" altLang="hu-HU" dirty="0">
                <a:solidFill>
                  <a:schemeClr val="bg1"/>
                </a:solidFill>
              </a:rPr>
              <a:t>Kamat EHO mentes</a:t>
            </a: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r>
              <a:rPr lang="hu-HU" altLang="hu-HU" dirty="0">
                <a:solidFill>
                  <a:schemeClr val="bg1"/>
                </a:solidFill>
              </a:rPr>
              <a:t>Tranzakciós illeték mentes</a:t>
            </a: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r>
              <a:rPr lang="hu-HU" altLang="hu-HU" dirty="0">
                <a:solidFill>
                  <a:schemeClr val="bg1"/>
                </a:solidFill>
              </a:rPr>
              <a:t>Kockázatmentes, nem lehet negatív a hozam</a:t>
            </a: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endParaRPr lang="hu-HU" altLang="hu-HU" dirty="0">
              <a:solidFill>
                <a:schemeClr val="bg1"/>
              </a:solidFill>
            </a:endParaRPr>
          </a:p>
          <a:p>
            <a:pPr lvl="1">
              <a:lnSpc>
                <a:spcPct val="100000"/>
              </a:lnSpc>
              <a:buClr>
                <a:schemeClr val="accent3"/>
              </a:buClr>
            </a:pPr>
            <a:endParaRPr lang="hu-HU" altLang="hu-HU" dirty="0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  <a:buClr>
                <a:schemeClr val="accent3"/>
              </a:buClr>
            </a:pPr>
            <a:endParaRPr lang="hu-HU" altLang="hu-HU" dirty="0">
              <a:solidFill>
                <a:schemeClr val="bg1"/>
              </a:solidFill>
            </a:endParaRPr>
          </a:p>
        </p:txBody>
      </p:sp>
      <p:sp>
        <p:nvSpPr>
          <p:cNvPr id="12" name="Google Shape;281;p28">
            <a:extLst>
              <a:ext uri="{FF2B5EF4-FFF2-40B4-BE49-F238E27FC236}">
                <a16:creationId xmlns:a16="http://schemas.microsoft.com/office/drawing/2014/main" id="{48A743EA-CCEE-49CA-8141-1ABC611C69F0}"/>
              </a:ext>
            </a:extLst>
          </p:cNvPr>
          <p:cNvSpPr txBox="1">
            <a:spLocks/>
          </p:cNvSpPr>
          <p:nvPr/>
        </p:nvSpPr>
        <p:spPr>
          <a:xfrm>
            <a:off x="2329427" y="3647580"/>
            <a:ext cx="1335837" cy="545146"/>
          </a:xfrm>
          <a:prstGeom prst="rect">
            <a:avLst/>
          </a:prstGeom>
          <a:noFill/>
          <a:ln>
            <a:noFill/>
          </a:ln>
          <a:effectLst>
            <a:outerShdw blurRad="28575" dist="9525" dir="5400000" algn="bl" rotWithShape="0">
              <a:srgbClr val="00001A">
                <a:alpha val="15000"/>
              </a:srgbClr>
            </a:outerShdw>
          </a:effectLst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 Slab"/>
              <a:buNone/>
              <a:defRPr sz="3200" b="1" i="0" u="none" strike="noStrike" cap="none">
                <a:solidFill>
                  <a:schemeClr val="lt1"/>
                </a:solidFill>
                <a:latin typeface="Roboto Slab"/>
                <a:ea typeface="Roboto Slab"/>
                <a:cs typeface="Roboto Slab"/>
                <a:sym typeface="Roboto Slab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 Slab"/>
              <a:buNone/>
              <a:defRPr sz="3200" b="1" i="0" u="none" strike="noStrike" cap="none">
                <a:solidFill>
                  <a:schemeClr val="lt1"/>
                </a:solidFill>
                <a:latin typeface="Roboto Slab"/>
                <a:ea typeface="Roboto Slab"/>
                <a:cs typeface="Roboto Slab"/>
                <a:sym typeface="Roboto Slab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 Slab"/>
              <a:buNone/>
              <a:defRPr sz="3200" b="1" i="0" u="none" strike="noStrike" cap="none">
                <a:solidFill>
                  <a:schemeClr val="lt1"/>
                </a:solidFill>
                <a:latin typeface="Roboto Slab"/>
                <a:ea typeface="Roboto Slab"/>
                <a:cs typeface="Roboto Slab"/>
                <a:sym typeface="Roboto Slab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 Slab"/>
              <a:buNone/>
              <a:defRPr sz="3200" b="1" i="0" u="none" strike="noStrike" cap="none">
                <a:solidFill>
                  <a:schemeClr val="lt1"/>
                </a:solidFill>
                <a:latin typeface="Roboto Slab"/>
                <a:ea typeface="Roboto Slab"/>
                <a:cs typeface="Roboto Slab"/>
                <a:sym typeface="Roboto Slab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 Slab"/>
              <a:buNone/>
              <a:defRPr sz="3200" b="1" i="0" u="none" strike="noStrike" cap="none">
                <a:solidFill>
                  <a:schemeClr val="lt1"/>
                </a:solidFill>
                <a:latin typeface="Roboto Slab"/>
                <a:ea typeface="Roboto Slab"/>
                <a:cs typeface="Roboto Slab"/>
                <a:sym typeface="Roboto Slab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 Slab"/>
              <a:buNone/>
              <a:defRPr sz="3200" b="1" i="0" u="none" strike="noStrike" cap="none">
                <a:solidFill>
                  <a:schemeClr val="lt1"/>
                </a:solidFill>
                <a:latin typeface="Roboto Slab"/>
                <a:ea typeface="Roboto Slab"/>
                <a:cs typeface="Roboto Slab"/>
                <a:sym typeface="Roboto Slab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 Slab"/>
              <a:buNone/>
              <a:defRPr sz="3200" b="1" i="0" u="none" strike="noStrike" cap="none">
                <a:solidFill>
                  <a:schemeClr val="lt1"/>
                </a:solidFill>
                <a:latin typeface="Roboto Slab"/>
                <a:ea typeface="Roboto Slab"/>
                <a:cs typeface="Roboto Slab"/>
                <a:sym typeface="Roboto Slab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 Slab"/>
              <a:buNone/>
              <a:defRPr sz="3200" b="1" i="0" u="none" strike="noStrike" cap="none">
                <a:solidFill>
                  <a:schemeClr val="lt1"/>
                </a:solidFill>
                <a:latin typeface="Roboto Slab"/>
                <a:ea typeface="Roboto Slab"/>
                <a:cs typeface="Roboto Slab"/>
                <a:sym typeface="Roboto Slab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 Slab"/>
              <a:buNone/>
              <a:defRPr sz="3200" b="1" i="0" u="none" strike="noStrike" cap="none">
                <a:solidFill>
                  <a:schemeClr val="lt1"/>
                </a:solidFill>
                <a:latin typeface="Roboto Slab"/>
                <a:ea typeface="Roboto Slab"/>
                <a:cs typeface="Roboto Slab"/>
                <a:sym typeface="Roboto Slab"/>
              </a:defRPr>
            </a:lvl9pPr>
          </a:lstStyle>
          <a:p>
            <a:pPr algn="ctr"/>
            <a:r>
              <a:rPr lang="hu-HU" sz="4000" b="0" dirty="0">
                <a:solidFill>
                  <a:schemeClr val="accent1"/>
                </a:solidFill>
                <a:latin typeface="+mj-lt"/>
              </a:rPr>
              <a:t>20</a:t>
            </a:r>
            <a:r>
              <a:rPr lang="hu-HU" sz="4000" b="0" dirty="0">
                <a:solidFill>
                  <a:schemeClr val="accent1"/>
                </a:solidFill>
                <a:latin typeface="+mn-lt"/>
              </a:rPr>
              <a:t>%</a:t>
            </a:r>
          </a:p>
        </p:txBody>
      </p:sp>
    </p:spTree>
    <p:extLst>
      <p:ext uri="{BB962C8B-B14F-4D97-AF65-F5344CB8AC3E}">
        <p14:creationId xmlns:p14="http://schemas.microsoft.com/office/powerpoint/2010/main" val="1786195008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750"/>
                            </p:stCondLst>
                            <p:childTnLst>
                              <p:par>
                                <p:cTn id="4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5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50"/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75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750"/>
                                        <p:tgtEl>
                                          <p:spTgt spid="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25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750"/>
                                        <p:tgtEl>
                                          <p:spTgt spid="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70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750"/>
                                        <p:tgtEl>
                                          <p:spTgt spid="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75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750"/>
                                        <p:tgtEl>
                                          <p:spTgt spid="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8500"/>
                            </p:stCondLst>
                            <p:childTnLst>
                              <p:par>
                                <p:cTn id="7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750"/>
                                        <p:tgtEl>
                                          <p:spTgt spid="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925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750"/>
                                        <p:tgtEl>
                                          <p:spTgt spid="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48" grpId="0" uiExpand="1" build="p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zabadkézi sokszög: alakzat 4">
            <a:extLst>
              <a:ext uri="{FF2B5EF4-FFF2-40B4-BE49-F238E27FC236}">
                <a16:creationId xmlns:a16="http://schemas.microsoft.com/office/drawing/2014/main" id="{FBA11412-9C24-4B6E-AEFC-7821B9843DD7}"/>
              </a:ext>
            </a:extLst>
          </p:cNvPr>
          <p:cNvSpPr/>
          <p:nvPr/>
        </p:nvSpPr>
        <p:spPr>
          <a:xfrm rot="10800000">
            <a:off x="0" y="-349344"/>
            <a:ext cx="12235199" cy="7207344"/>
          </a:xfrm>
          <a:custGeom>
            <a:avLst/>
            <a:gdLst>
              <a:gd name="connsiteX0" fmla="*/ 0 w 12235199"/>
              <a:gd name="connsiteY0" fmla="*/ 0 h 7207344"/>
              <a:gd name="connsiteX1" fmla="*/ 12235200 w 12235199"/>
              <a:gd name="connsiteY1" fmla="*/ 0 h 7207344"/>
              <a:gd name="connsiteX2" fmla="*/ 12235200 w 12235199"/>
              <a:gd name="connsiteY2" fmla="*/ 7207344 h 7207344"/>
              <a:gd name="connsiteX3" fmla="*/ 0 w 12235199"/>
              <a:gd name="connsiteY3" fmla="*/ 7207344 h 7207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35199" h="7207344">
                <a:moveTo>
                  <a:pt x="0" y="0"/>
                </a:moveTo>
                <a:lnTo>
                  <a:pt x="12235200" y="0"/>
                </a:lnTo>
                <a:lnTo>
                  <a:pt x="12235200" y="7207344"/>
                </a:lnTo>
                <a:lnTo>
                  <a:pt x="0" y="7207344"/>
                </a:lnTo>
                <a:close/>
              </a:path>
            </a:pathLst>
          </a:custGeom>
          <a:solidFill>
            <a:schemeClr val="accent3"/>
          </a:solidFill>
          <a:ln w="5764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grpSp>
        <p:nvGrpSpPr>
          <p:cNvPr id="54" name="Csoportba foglalás 53">
            <a:extLst>
              <a:ext uri="{FF2B5EF4-FFF2-40B4-BE49-F238E27FC236}">
                <a16:creationId xmlns:a16="http://schemas.microsoft.com/office/drawing/2014/main" id="{6323A488-354A-4DFD-B9C2-901EEAF03809}"/>
              </a:ext>
            </a:extLst>
          </p:cNvPr>
          <p:cNvGrpSpPr/>
          <p:nvPr/>
        </p:nvGrpSpPr>
        <p:grpSpPr>
          <a:xfrm>
            <a:off x="0" y="-1066189"/>
            <a:ext cx="12235199" cy="4086969"/>
            <a:chOff x="0" y="-1066189"/>
            <a:chExt cx="12235199" cy="4086969"/>
          </a:xfrm>
        </p:grpSpPr>
        <p:grpSp>
          <p:nvGrpSpPr>
            <p:cNvPr id="30" name="Csoportba foglalás 29">
              <a:extLst>
                <a:ext uri="{FF2B5EF4-FFF2-40B4-BE49-F238E27FC236}">
                  <a16:creationId xmlns:a16="http://schemas.microsoft.com/office/drawing/2014/main" id="{69B1572F-761C-4149-B13C-4E0149A33D31}"/>
                </a:ext>
              </a:extLst>
            </p:cNvPr>
            <p:cNvGrpSpPr/>
            <p:nvPr/>
          </p:nvGrpSpPr>
          <p:grpSpPr>
            <a:xfrm flipV="1">
              <a:off x="0" y="-1066189"/>
              <a:ext cx="12235199" cy="4086969"/>
              <a:chOff x="0" y="2185061"/>
              <a:chExt cx="12235199" cy="5242955"/>
            </a:xfrm>
          </p:grpSpPr>
          <p:grpSp>
            <p:nvGrpSpPr>
              <p:cNvPr id="6" name="Ábra 2">
                <a:extLst>
                  <a:ext uri="{FF2B5EF4-FFF2-40B4-BE49-F238E27FC236}">
                    <a16:creationId xmlns:a16="http://schemas.microsoft.com/office/drawing/2014/main" id="{092301E4-3658-4395-BE30-703BAA2CBA8B}"/>
                  </a:ext>
                </a:extLst>
              </p:cNvPr>
              <p:cNvGrpSpPr/>
              <p:nvPr/>
            </p:nvGrpSpPr>
            <p:grpSpPr>
              <a:xfrm>
                <a:off x="0" y="2185061"/>
                <a:ext cx="12235199" cy="5242955"/>
                <a:chOff x="0" y="2185061"/>
                <a:chExt cx="12235199" cy="5242955"/>
              </a:xfrm>
            </p:grpSpPr>
            <p:sp>
              <p:nvSpPr>
                <p:cNvPr id="7" name="Szabadkézi sokszög: alakzat 6">
                  <a:extLst>
                    <a:ext uri="{FF2B5EF4-FFF2-40B4-BE49-F238E27FC236}">
                      <a16:creationId xmlns:a16="http://schemas.microsoft.com/office/drawing/2014/main" id="{C77854D1-1ACD-44B0-9521-75DAD8581F3C}"/>
                    </a:ext>
                  </a:extLst>
                </p:cNvPr>
                <p:cNvSpPr/>
                <p:nvPr/>
              </p:nvSpPr>
              <p:spPr>
                <a:xfrm>
                  <a:off x="0" y="2185061"/>
                  <a:ext cx="12235199" cy="5242955"/>
                </a:xfrm>
                <a:custGeom>
                  <a:avLst/>
                  <a:gdLst>
                    <a:gd name="connsiteX0" fmla="*/ 12235200 w 12235199"/>
                    <a:gd name="connsiteY0" fmla="*/ 4382065 h 4382065"/>
                    <a:gd name="connsiteX1" fmla="*/ 12235200 w 12235199"/>
                    <a:gd name="connsiteY1" fmla="*/ 3309613 h 4382065"/>
                    <a:gd name="connsiteX2" fmla="*/ 10055696 w 12235199"/>
                    <a:gd name="connsiteY2" fmla="*/ 1147409 h 4382065"/>
                    <a:gd name="connsiteX3" fmla="*/ 6117600 w 12235199"/>
                    <a:gd name="connsiteY3" fmla="*/ 0 h 4382065"/>
                    <a:gd name="connsiteX4" fmla="*/ 2179503 w 12235199"/>
                    <a:gd name="connsiteY4" fmla="*/ 1153175 h 4382065"/>
                    <a:gd name="connsiteX5" fmla="*/ 0 w 12235199"/>
                    <a:gd name="connsiteY5" fmla="*/ 3309613 h 4382065"/>
                    <a:gd name="connsiteX6" fmla="*/ 0 w 12235199"/>
                    <a:gd name="connsiteY6" fmla="*/ 4382065 h 4382065"/>
                    <a:gd name="connsiteX7" fmla="*/ 12235200 w 12235199"/>
                    <a:gd name="connsiteY7" fmla="*/ 4382065 h 43820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2235199" h="4382065">
                      <a:moveTo>
                        <a:pt x="12235200" y="4382065"/>
                      </a:moveTo>
                      <a:lnTo>
                        <a:pt x="12235200" y="3309613"/>
                      </a:lnTo>
                      <a:cubicBezTo>
                        <a:pt x="11670143" y="2450497"/>
                        <a:pt x="10932111" y="1712465"/>
                        <a:pt x="10055696" y="1147409"/>
                      </a:cubicBezTo>
                      <a:cubicBezTo>
                        <a:pt x="8879457" y="397845"/>
                        <a:pt x="7518709" y="0"/>
                        <a:pt x="6117600" y="0"/>
                      </a:cubicBezTo>
                      <a:cubicBezTo>
                        <a:pt x="4716491" y="0"/>
                        <a:pt x="3355743" y="397845"/>
                        <a:pt x="2179503" y="1153175"/>
                      </a:cubicBezTo>
                      <a:cubicBezTo>
                        <a:pt x="1303089" y="1712465"/>
                        <a:pt x="565056" y="2450497"/>
                        <a:pt x="0" y="3309613"/>
                      </a:cubicBezTo>
                      <a:lnTo>
                        <a:pt x="0" y="4382065"/>
                      </a:lnTo>
                      <a:lnTo>
                        <a:pt x="12235200" y="4382065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  <p:sp>
              <p:nvSpPr>
                <p:cNvPr id="8" name="Szabadkézi sokszög: alakzat 7">
                  <a:extLst>
                    <a:ext uri="{FF2B5EF4-FFF2-40B4-BE49-F238E27FC236}">
                      <a16:creationId xmlns:a16="http://schemas.microsoft.com/office/drawing/2014/main" id="{E118D9C4-53C1-4284-9D89-4845CA63DFF9}"/>
                    </a:ext>
                  </a:extLst>
                </p:cNvPr>
                <p:cNvSpPr/>
                <p:nvPr/>
              </p:nvSpPr>
              <p:spPr>
                <a:xfrm>
                  <a:off x="0" y="2805938"/>
                  <a:ext cx="12235199" cy="4622078"/>
                </a:xfrm>
                <a:custGeom>
                  <a:avLst/>
                  <a:gdLst>
                    <a:gd name="connsiteX0" fmla="*/ 12235200 w 12235199"/>
                    <a:gd name="connsiteY0" fmla="*/ 3863137 h 3863136"/>
                    <a:gd name="connsiteX1" fmla="*/ 12235200 w 12235199"/>
                    <a:gd name="connsiteY1" fmla="*/ 3840073 h 3863136"/>
                    <a:gd name="connsiteX2" fmla="*/ 6117600 w 12235199"/>
                    <a:gd name="connsiteY2" fmla="*/ 0 h 3863136"/>
                    <a:gd name="connsiteX3" fmla="*/ 0 w 12235199"/>
                    <a:gd name="connsiteY3" fmla="*/ 3840073 h 3863136"/>
                    <a:gd name="connsiteX4" fmla="*/ 0 w 12235199"/>
                    <a:gd name="connsiteY4" fmla="*/ 3863137 h 3863136"/>
                    <a:gd name="connsiteX5" fmla="*/ 12235200 w 12235199"/>
                    <a:gd name="connsiteY5" fmla="*/ 3863137 h 38631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2235199" h="3863136">
                      <a:moveTo>
                        <a:pt x="12235200" y="3863137"/>
                      </a:moveTo>
                      <a:lnTo>
                        <a:pt x="12235200" y="3840073"/>
                      </a:lnTo>
                      <a:cubicBezTo>
                        <a:pt x="11139682" y="1568318"/>
                        <a:pt x="8810267" y="0"/>
                        <a:pt x="6117600" y="0"/>
                      </a:cubicBezTo>
                      <a:cubicBezTo>
                        <a:pt x="3424934" y="0"/>
                        <a:pt x="1095517" y="1568318"/>
                        <a:pt x="0" y="3840073"/>
                      </a:cubicBezTo>
                      <a:lnTo>
                        <a:pt x="0" y="3863137"/>
                      </a:lnTo>
                      <a:lnTo>
                        <a:pt x="12235200" y="3863137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5" name="Téglalap 24">
                <a:extLst>
                  <a:ext uri="{FF2B5EF4-FFF2-40B4-BE49-F238E27FC236}">
                    <a16:creationId xmlns:a16="http://schemas.microsoft.com/office/drawing/2014/main" id="{7C434850-37A3-4179-BD06-A0D6BFC0D9F7}"/>
                  </a:ext>
                </a:extLst>
              </p:cNvPr>
              <p:cNvSpPr/>
              <p:nvPr/>
            </p:nvSpPr>
            <p:spPr>
              <a:xfrm>
                <a:off x="3962227" y="5783722"/>
                <a:ext cx="4310743" cy="1074277"/>
              </a:xfrm>
              <a:prstGeom prst="rect">
                <a:avLst/>
              </a:prstGeom>
              <a:solidFill>
                <a:srgbClr val="E2E2E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hu-HU"/>
              </a:p>
            </p:txBody>
          </p:sp>
        </p:grpSp>
        <p:sp>
          <p:nvSpPr>
            <p:cNvPr id="2" name="Google Shape;19;p2">
              <a:extLst>
                <a:ext uri="{FF2B5EF4-FFF2-40B4-BE49-F238E27FC236}">
                  <a16:creationId xmlns:a16="http://schemas.microsoft.com/office/drawing/2014/main" id="{72BFF9A5-E749-4CFA-B4FF-04EFCA478822}"/>
                </a:ext>
              </a:extLst>
            </p:cNvPr>
            <p:cNvSpPr txBox="1">
              <a:spLocks/>
            </p:cNvSpPr>
            <p:nvPr/>
          </p:nvSpPr>
          <p:spPr>
            <a:xfrm>
              <a:off x="1938551" y="535203"/>
              <a:ext cx="8329402" cy="110459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hu-HU" dirty="0"/>
                <a:t>Miért jó ez neked?</a:t>
              </a:r>
            </a:p>
          </p:txBody>
        </p:sp>
      </p:grpSp>
      <p:grpSp>
        <p:nvGrpSpPr>
          <p:cNvPr id="13" name="Csoportba foglalás 12">
            <a:extLst>
              <a:ext uri="{FF2B5EF4-FFF2-40B4-BE49-F238E27FC236}">
                <a16:creationId xmlns:a16="http://schemas.microsoft.com/office/drawing/2014/main" id="{0D368EAE-C67D-4CAD-A876-B33FFAB64F58}"/>
              </a:ext>
            </a:extLst>
          </p:cNvPr>
          <p:cNvGrpSpPr/>
          <p:nvPr/>
        </p:nvGrpSpPr>
        <p:grpSpPr>
          <a:xfrm>
            <a:off x="347476" y="2284620"/>
            <a:ext cx="1779864" cy="1638268"/>
            <a:chOff x="5965301" y="434931"/>
            <a:chExt cx="2017486" cy="1856986"/>
          </a:xfrm>
        </p:grpSpPr>
        <p:sp>
          <p:nvSpPr>
            <p:cNvPr id="14" name="Ellipszis 13">
              <a:extLst>
                <a:ext uri="{FF2B5EF4-FFF2-40B4-BE49-F238E27FC236}">
                  <a16:creationId xmlns:a16="http://schemas.microsoft.com/office/drawing/2014/main" id="{9BB7CF2B-2D91-4D49-945B-39F2B288A1F7}"/>
                </a:ext>
              </a:extLst>
            </p:cNvPr>
            <p:cNvSpPr/>
            <p:nvPr/>
          </p:nvSpPr>
          <p:spPr>
            <a:xfrm>
              <a:off x="6045551" y="434931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15" name="Téglalap: lekerekített 14">
              <a:extLst>
                <a:ext uri="{FF2B5EF4-FFF2-40B4-BE49-F238E27FC236}">
                  <a16:creationId xmlns:a16="http://schemas.microsoft.com/office/drawing/2014/main" id="{F8A7A583-7653-4C38-9CCE-D9B9F60DC850}"/>
                </a:ext>
              </a:extLst>
            </p:cNvPr>
            <p:cNvSpPr/>
            <p:nvPr/>
          </p:nvSpPr>
          <p:spPr>
            <a:xfrm>
              <a:off x="5965301" y="626363"/>
              <a:ext cx="2017486" cy="145419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Kopogtató termék</a:t>
              </a:r>
            </a:p>
          </p:txBody>
        </p:sp>
      </p:grpSp>
      <p:grpSp>
        <p:nvGrpSpPr>
          <p:cNvPr id="17" name="Csoportba foglalás 16">
            <a:extLst>
              <a:ext uri="{FF2B5EF4-FFF2-40B4-BE49-F238E27FC236}">
                <a16:creationId xmlns:a16="http://schemas.microsoft.com/office/drawing/2014/main" id="{8DDD6E60-2A87-459F-B106-C0AF4E3C3AA6}"/>
              </a:ext>
            </a:extLst>
          </p:cNvPr>
          <p:cNvGrpSpPr/>
          <p:nvPr/>
        </p:nvGrpSpPr>
        <p:grpSpPr>
          <a:xfrm>
            <a:off x="2199807" y="3280027"/>
            <a:ext cx="1779864" cy="1638268"/>
            <a:chOff x="5965301" y="434931"/>
            <a:chExt cx="2017486" cy="1856986"/>
          </a:xfrm>
        </p:grpSpPr>
        <p:sp>
          <p:nvSpPr>
            <p:cNvPr id="19" name="Ellipszis 18">
              <a:extLst>
                <a:ext uri="{FF2B5EF4-FFF2-40B4-BE49-F238E27FC236}">
                  <a16:creationId xmlns:a16="http://schemas.microsoft.com/office/drawing/2014/main" id="{AAD689F5-8483-4D71-9341-2C376461610E}"/>
                </a:ext>
              </a:extLst>
            </p:cNvPr>
            <p:cNvSpPr/>
            <p:nvPr/>
          </p:nvSpPr>
          <p:spPr>
            <a:xfrm>
              <a:off x="6045551" y="434931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20" name="Téglalap: lekerekített 19">
              <a:extLst>
                <a:ext uri="{FF2B5EF4-FFF2-40B4-BE49-F238E27FC236}">
                  <a16:creationId xmlns:a16="http://schemas.microsoft.com/office/drawing/2014/main" id="{E715FA77-3345-49C7-8F8A-7A86DA663A0D}"/>
                </a:ext>
              </a:extLst>
            </p:cNvPr>
            <p:cNvSpPr/>
            <p:nvPr/>
          </p:nvSpPr>
          <p:spPr>
            <a:xfrm>
              <a:off x="5965301" y="626363"/>
              <a:ext cx="2017486" cy="145419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Bizalom felépítése</a:t>
              </a:r>
            </a:p>
          </p:txBody>
        </p:sp>
      </p:grpSp>
      <p:grpSp>
        <p:nvGrpSpPr>
          <p:cNvPr id="21" name="Csoportba foglalás 20">
            <a:extLst>
              <a:ext uri="{FF2B5EF4-FFF2-40B4-BE49-F238E27FC236}">
                <a16:creationId xmlns:a16="http://schemas.microsoft.com/office/drawing/2014/main" id="{E0121353-EE5E-41ED-8C49-7E56C27258D4}"/>
              </a:ext>
            </a:extLst>
          </p:cNvPr>
          <p:cNvGrpSpPr/>
          <p:nvPr/>
        </p:nvGrpSpPr>
        <p:grpSpPr>
          <a:xfrm>
            <a:off x="4136106" y="3722906"/>
            <a:ext cx="1779864" cy="1638268"/>
            <a:chOff x="5965301" y="434931"/>
            <a:chExt cx="2017486" cy="1856986"/>
          </a:xfrm>
        </p:grpSpPr>
        <p:sp>
          <p:nvSpPr>
            <p:cNvPr id="22" name="Ellipszis 21">
              <a:extLst>
                <a:ext uri="{FF2B5EF4-FFF2-40B4-BE49-F238E27FC236}">
                  <a16:creationId xmlns:a16="http://schemas.microsoft.com/office/drawing/2014/main" id="{68E4341E-B5F5-4108-836D-2CE6298600F4}"/>
                </a:ext>
              </a:extLst>
            </p:cNvPr>
            <p:cNvSpPr/>
            <p:nvPr/>
          </p:nvSpPr>
          <p:spPr>
            <a:xfrm>
              <a:off x="6045551" y="434931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23" name="Téglalap: lekerekített 22">
              <a:extLst>
                <a:ext uri="{FF2B5EF4-FFF2-40B4-BE49-F238E27FC236}">
                  <a16:creationId xmlns:a16="http://schemas.microsoft.com/office/drawing/2014/main" id="{D27230D6-A923-476E-B518-4AE7CD6A54F9}"/>
                </a:ext>
              </a:extLst>
            </p:cNvPr>
            <p:cNvSpPr/>
            <p:nvPr/>
          </p:nvSpPr>
          <p:spPr>
            <a:xfrm>
              <a:off x="5965301" y="626363"/>
              <a:ext cx="2017486" cy="145419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Ajánlások</a:t>
              </a:r>
            </a:p>
          </p:txBody>
        </p:sp>
      </p:grpSp>
      <p:grpSp>
        <p:nvGrpSpPr>
          <p:cNvPr id="24" name="Csoportba foglalás 23">
            <a:extLst>
              <a:ext uri="{FF2B5EF4-FFF2-40B4-BE49-F238E27FC236}">
                <a16:creationId xmlns:a16="http://schemas.microsoft.com/office/drawing/2014/main" id="{66E1BE6A-4070-4B46-91F1-04F6B4FB65D0}"/>
              </a:ext>
            </a:extLst>
          </p:cNvPr>
          <p:cNvGrpSpPr/>
          <p:nvPr/>
        </p:nvGrpSpPr>
        <p:grpSpPr>
          <a:xfrm>
            <a:off x="6262255" y="3722906"/>
            <a:ext cx="1779864" cy="1638268"/>
            <a:chOff x="5965301" y="434931"/>
            <a:chExt cx="2017486" cy="1856986"/>
          </a:xfrm>
        </p:grpSpPr>
        <p:sp>
          <p:nvSpPr>
            <p:cNvPr id="26" name="Ellipszis 25">
              <a:extLst>
                <a:ext uri="{FF2B5EF4-FFF2-40B4-BE49-F238E27FC236}">
                  <a16:creationId xmlns:a16="http://schemas.microsoft.com/office/drawing/2014/main" id="{5EF3C792-8357-475B-9C34-77978435C35C}"/>
                </a:ext>
              </a:extLst>
            </p:cNvPr>
            <p:cNvSpPr/>
            <p:nvPr/>
          </p:nvSpPr>
          <p:spPr>
            <a:xfrm>
              <a:off x="6045551" y="434931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28" name="Téglalap: lekerekített 27">
              <a:extLst>
                <a:ext uri="{FF2B5EF4-FFF2-40B4-BE49-F238E27FC236}">
                  <a16:creationId xmlns:a16="http://schemas.microsoft.com/office/drawing/2014/main" id="{42166C6F-1C89-4899-8DC8-0669780821E7}"/>
                </a:ext>
              </a:extLst>
            </p:cNvPr>
            <p:cNvSpPr/>
            <p:nvPr/>
          </p:nvSpPr>
          <p:spPr>
            <a:xfrm>
              <a:off x="5965301" y="626363"/>
              <a:ext cx="2017486" cy="145419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Tervezhető</a:t>
              </a:r>
            </a:p>
          </p:txBody>
        </p:sp>
      </p:grpSp>
      <p:grpSp>
        <p:nvGrpSpPr>
          <p:cNvPr id="31" name="Csoportba foglalás 30">
            <a:extLst>
              <a:ext uri="{FF2B5EF4-FFF2-40B4-BE49-F238E27FC236}">
                <a16:creationId xmlns:a16="http://schemas.microsoft.com/office/drawing/2014/main" id="{2353EDBE-F580-45DF-AA6B-AAECB3038DC4}"/>
              </a:ext>
            </a:extLst>
          </p:cNvPr>
          <p:cNvGrpSpPr/>
          <p:nvPr/>
        </p:nvGrpSpPr>
        <p:grpSpPr>
          <a:xfrm>
            <a:off x="8245036" y="3280027"/>
            <a:ext cx="1779864" cy="1638268"/>
            <a:chOff x="5965301" y="434931"/>
            <a:chExt cx="2017486" cy="1856986"/>
          </a:xfrm>
        </p:grpSpPr>
        <p:sp>
          <p:nvSpPr>
            <p:cNvPr id="32" name="Ellipszis 31">
              <a:extLst>
                <a:ext uri="{FF2B5EF4-FFF2-40B4-BE49-F238E27FC236}">
                  <a16:creationId xmlns:a16="http://schemas.microsoft.com/office/drawing/2014/main" id="{603FC584-B2C0-42CF-A30D-B61659BE7582}"/>
                </a:ext>
              </a:extLst>
            </p:cNvPr>
            <p:cNvSpPr/>
            <p:nvPr/>
          </p:nvSpPr>
          <p:spPr>
            <a:xfrm>
              <a:off x="6045551" y="434931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33" name="Téglalap: lekerekített 32">
              <a:extLst>
                <a:ext uri="{FF2B5EF4-FFF2-40B4-BE49-F238E27FC236}">
                  <a16:creationId xmlns:a16="http://schemas.microsoft.com/office/drawing/2014/main" id="{3ACFD114-FEA1-4349-991E-8CE8607A5AAD}"/>
                </a:ext>
              </a:extLst>
            </p:cNvPr>
            <p:cNvSpPr/>
            <p:nvPr/>
          </p:nvSpPr>
          <p:spPr>
            <a:xfrm>
              <a:off x="5965301" y="626363"/>
              <a:ext cx="2017486" cy="145419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Szerviz termék</a:t>
              </a:r>
            </a:p>
          </p:txBody>
        </p:sp>
      </p:grpSp>
      <p:grpSp>
        <p:nvGrpSpPr>
          <p:cNvPr id="34" name="Csoportba foglalás 33">
            <a:extLst>
              <a:ext uri="{FF2B5EF4-FFF2-40B4-BE49-F238E27FC236}">
                <a16:creationId xmlns:a16="http://schemas.microsoft.com/office/drawing/2014/main" id="{66516A79-1064-4B27-BBF6-CE5E6FB329D3}"/>
              </a:ext>
            </a:extLst>
          </p:cNvPr>
          <p:cNvGrpSpPr/>
          <p:nvPr/>
        </p:nvGrpSpPr>
        <p:grpSpPr>
          <a:xfrm>
            <a:off x="10143195" y="2284620"/>
            <a:ext cx="1779864" cy="1638268"/>
            <a:chOff x="5965301" y="434931"/>
            <a:chExt cx="2017486" cy="1856986"/>
          </a:xfrm>
        </p:grpSpPr>
        <p:sp>
          <p:nvSpPr>
            <p:cNvPr id="35" name="Ellipszis 34">
              <a:extLst>
                <a:ext uri="{FF2B5EF4-FFF2-40B4-BE49-F238E27FC236}">
                  <a16:creationId xmlns:a16="http://schemas.microsoft.com/office/drawing/2014/main" id="{195B7692-1CE4-4F75-A0CF-C63A0713E689}"/>
                </a:ext>
              </a:extLst>
            </p:cNvPr>
            <p:cNvSpPr/>
            <p:nvPr/>
          </p:nvSpPr>
          <p:spPr>
            <a:xfrm>
              <a:off x="6045551" y="434931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36" name="Téglalap: lekerekített 35">
              <a:extLst>
                <a:ext uri="{FF2B5EF4-FFF2-40B4-BE49-F238E27FC236}">
                  <a16:creationId xmlns:a16="http://schemas.microsoft.com/office/drawing/2014/main" id="{F5694A3A-C780-41DF-BB07-B9A4DBAADEA9}"/>
                </a:ext>
              </a:extLst>
            </p:cNvPr>
            <p:cNvSpPr/>
            <p:nvPr/>
          </p:nvSpPr>
          <p:spPr>
            <a:xfrm>
              <a:off x="5965301" y="626363"/>
              <a:ext cx="2017486" cy="145419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Jutalomfalat</a:t>
              </a:r>
              <a:br>
                <a:rPr lang="hu-HU" sz="1600" dirty="0"/>
              </a:br>
              <a:r>
                <a:rPr lang="hu-HU" sz="1600" dirty="0"/>
                <a:t>a legjobb ügyfélnek</a:t>
              </a:r>
            </a:p>
          </p:txBody>
        </p:sp>
      </p:grpSp>
      <p:sp>
        <p:nvSpPr>
          <p:cNvPr id="43" name="Ellipszis 42">
            <a:extLst>
              <a:ext uri="{FF2B5EF4-FFF2-40B4-BE49-F238E27FC236}">
                <a16:creationId xmlns:a16="http://schemas.microsoft.com/office/drawing/2014/main" id="{70C33794-8472-418B-87C8-9DA141F72D2B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5" name="Picture 1">
            <a:extLst>
              <a:ext uri="{FF2B5EF4-FFF2-40B4-BE49-F238E27FC236}">
                <a16:creationId xmlns:a16="http://schemas.microsoft.com/office/drawing/2014/main" id="{655784C3-4B25-406E-B2AA-63C3908F3E10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7" name="Szövegdoboz 46">
            <a:extLst>
              <a:ext uri="{FF2B5EF4-FFF2-40B4-BE49-F238E27FC236}">
                <a16:creationId xmlns:a16="http://schemas.microsoft.com/office/drawing/2014/main" id="{41C84D59-CF09-4743-9F2D-AC196ABF9EFA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49" name="Rectangle 6">
            <a:extLst>
              <a:ext uri="{FF2B5EF4-FFF2-40B4-BE49-F238E27FC236}">
                <a16:creationId xmlns:a16="http://schemas.microsoft.com/office/drawing/2014/main" id="{B24A0F14-E877-48D8-9D65-D6D2BF55A8BB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51" name="Google Shape;105;p9">
            <a:extLst>
              <a:ext uri="{FF2B5EF4-FFF2-40B4-BE49-F238E27FC236}">
                <a16:creationId xmlns:a16="http://schemas.microsoft.com/office/drawing/2014/main" id="{00055868-512D-4592-8BBB-10BF4AA074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8</a:t>
            </a:fld>
            <a:endParaRPr lang="en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8199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03" r="16703"/>
          <a:stretch/>
        </p:blipFill>
        <p:spPr>
          <a:xfrm>
            <a:off x="6503920" y="-146419"/>
            <a:ext cx="7141032" cy="7141032"/>
          </a:xfrm>
        </p:spPr>
      </p:pic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5976495" y="-668937"/>
            <a:ext cx="8195883" cy="8195873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3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522339" y="2147748"/>
            <a:ext cx="5357335" cy="351470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ct val="150000"/>
              </a:lnSpc>
              <a:buClr>
                <a:schemeClr val="accent3"/>
              </a:buClr>
              <a:buSzPct val="100000"/>
            </a:pPr>
            <a:r>
              <a:rPr lang="hu-HU" sz="2400" dirty="0"/>
              <a:t>Szülés előtti költségek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Kismamaruha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Babaruha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Babaszoba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Extra felszerelések</a:t>
            </a:r>
            <a:endParaRPr lang="hu-HU" sz="24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9</a:t>
            </a:fld>
            <a:endParaRPr lang="en" dirty="0">
              <a:solidFill>
                <a:schemeClr val="bg2"/>
              </a:solidFill>
            </a:endParaRPr>
          </a:p>
        </p:txBody>
      </p:sp>
      <p:pic>
        <p:nvPicPr>
          <p:cNvPr id="31" name="Kép helye 5">
            <a:extLst>
              <a:ext uri="{FF2B5EF4-FFF2-40B4-BE49-F238E27FC236}">
                <a16:creationId xmlns:a16="http://schemas.microsoft.com/office/drawing/2014/main" id="{DF328089-7457-4FEC-A0AE-708EED2A60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8" r="16698"/>
          <a:stretch/>
        </p:blipFill>
        <p:spPr>
          <a:xfrm>
            <a:off x="6503920" y="-141516"/>
            <a:ext cx="7141032" cy="7141032"/>
          </a:xfrm>
          <a:prstGeom prst="ellipse">
            <a:avLst/>
          </a:prstGeom>
        </p:spPr>
      </p:pic>
      <p:pic>
        <p:nvPicPr>
          <p:cNvPr id="32" name="Kép helye 5">
            <a:extLst>
              <a:ext uri="{FF2B5EF4-FFF2-40B4-BE49-F238E27FC236}">
                <a16:creationId xmlns:a16="http://schemas.microsoft.com/office/drawing/2014/main" id="{C2078D87-7E26-487E-B46D-B1536D3549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93" r="20893"/>
          <a:stretch/>
        </p:blipFill>
        <p:spPr>
          <a:xfrm>
            <a:off x="6503920" y="-152942"/>
            <a:ext cx="7141032" cy="7141032"/>
          </a:xfrm>
          <a:prstGeom prst="ellipse">
            <a:avLst/>
          </a:prstGeom>
        </p:spPr>
      </p:pic>
      <p:pic>
        <p:nvPicPr>
          <p:cNvPr id="33" name="Kép helye 5">
            <a:extLst>
              <a:ext uri="{FF2B5EF4-FFF2-40B4-BE49-F238E27FC236}">
                <a16:creationId xmlns:a16="http://schemas.microsoft.com/office/drawing/2014/main" id="{EAB3E4D2-BE36-4A49-ACCB-81A9B38BEF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6503920" y="-146132"/>
            <a:ext cx="7141032" cy="7141032"/>
          </a:xfrm>
          <a:prstGeom prst="ellipse">
            <a:avLst/>
          </a:prstGeom>
        </p:spPr>
      </p:pic>
      <p:grpSp>
        <p:nvGrpSpPr>
          <p:cNvPr id="13" name="Csoportba foglalás 12">
            <a:extLst>
              <a:ext uri="{FF2B5EF4-FFF2-40B4-BE49-F238E27FC236}">
                <a16:creationId xmlns:a16="http://schemas.microsoft.com/office/drawing/2014/main" id="{1C7B7DE1-F573-4057-B315-376F4D07529E}"/>
              </a:ext>
            </a:extLst>
          </p:cNvPr>
          <p:cNvGrpSpPr/>
          <p:nvPr/>
        </p:nvGrpSpPr>
        <p:grpSpPr>
          <a:xfrm>
            <a:off x="4021546" y="1482989"/>
            <a:ext cx="4159068" cy="4310897"/>
            <a:chOff x="4021546" y="1482989"/>
            <a:chExt cx="4159068" cy="4310897"/>
          </a:xfrm>
        </p:grpSpPr>
        <p:grpSp>
          <p:nvGrpSpPr>
            <p:cNvPr id="9" name="Ábra 7">
              <a:extLst>
                <a:ext uri="{FF2B5EF4-FFF2-40B4-BE49-F238E27FC236}">
                  <a16:creationId xmlns:a16="http://schemas.microsoft.com/office/drawing/2014/main" id="{11E86B9F-D5B6-413E-B12A-6AB878BF9B25}"/>
                </a:ext>
              </a:extLst>
            </p:cNvPr>
            <p:cNvGrpSpPr/>
            <p:nvPr/>
          </p:nvGrpSpPr>
          <p:grpSpPr>
            <a:xfrm>
              <a:off x="4021546" y="1482989"/>
              <a:ext cx="4159068" cy="4159056"/>
              <a:chOff x="4439112" y="727087"/>
              <a:chExt cx="4068522" cy="4068512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B6DBC871-237D-4256-9FCA-314A65BBFE98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11" name="Szabadkézi sokszög: alakzat 10">
                <a:extLst>
                  <a:ext uri="{FF2B5EF4-FFF2-40B4-BE49-F238E27FC236}">
                    <a16:creationId xmlns:a16="http://schemas.microsoft.com/office/drawing/2014/main" id="{2EA9FECD-42FB-4380-9F87-8D7FD292966A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18" name="Google Shape;19;p2">
              <a:extLst>
                <a:ext uri="{FF2B5EF4-FFF2-40B4-BE49-F238E27FC236}">
                  <a16:creationId xmlns:a16="http://schemas.microsoft.com/office/drawing/2014/main" id="{DDCEF83B-3DA4-4F07-94A7-77156648717D}"/>
                </a:ext>
              </a:extLst>
            </p:cNvPr>
            <p:cNvSpPr txBox="1">
              <a:spLocks/>
            </p:cNvSpPr>
            <p:nvPr/>
          </p:nvSpPr>
          <p:spPr>
            <a:xfrm>
              <a:off x="4305573" y="2810641"/>
              <a:ext cx="3580854" cy="2983245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3000"/>
                </a:lnSpc>
              </a:pPr>
              <a:r>
                <a:rPr lang="hu-HU" sz="2400" dirty="0">
                  <a:solidFill>
                    <a:schemeClr val="tx2"/>
                  </a:solidFill>
                  <a:latin typeface="+mn-lt"/>
                  <a:ea typeface="A little sunshine" panose="02000603000000000000" pitchFamily="2" charset="0"/>
                </a:rPr>
                <a:t>Miért </a:t>
              </a:r>
              <a:br>
                <a:rPr lang="hu-HU" sz="2400" dirty="0">
                  <a:solidFill>
                    <a:schemeClr val="tx2"/>
                  </a:solidFill>
                  <a:latin typeface="+mn-lt"/>
                  <a:ea typeface="A little sunshine" panose="02000603000000000000" pitchFamily="2" charset="0"/>
                </a:rPr>
              </a:br>
              <a:r>
                <a:rPr lang="hu-HU" sz="2400" dirty="0">
                  <a:solidFill>
                    <a:schemeClr val="tx2"/>
                  </a:solidFill>
                  <a:latin typeface="+mn-lt"/>
                  <a:ea typeface="A little sunshine" panose="02000603000000000000" pitchFamily="2" charset="0"/>
                </a:rPr>
                <a:t>érdemes </a:t>
              </a:r>
            </a:p>
            <a:p>
              <a:pPr algn="ctr">
                <a:lnSpc>
                  <a:spcPts val="3000"/>
                </a:lnSpc>
              </a:pPr>
              <a:r>
                <a:rPr lang="hu-HU" sz="2400" dirty="0">
                  <a:solidFill>
                    <a:schemeClr val="tx2"/>
                  </a:solidFill>
                  <a:latin typeface="+mn-lt"/>
                  <a:ea typeface="A little sunshine" panose="02000603000000000000" pitchFamily="2" charset="0"/>
                </a:rPr>
                <a:t>előtakarékoskodni?</a:t>
              </a:r>
            </a:p>
          </p:txBody>
        </p:sp>
      </p:grpSp>
      <p:sp>
        <p:nvSpPr>
          <p:cNvPr id="15" name="Google Shape;19;p2">
            <a:extLst>
              <a:ext uri="{FF2B5EF4-FFF2-40B4-BE49-F238E27FC236}">
                <a16:creationId xmlns:a16="http://schemas.microsoft.com/office/drawing/2014/main" id="{37BAF2C4-59F4-484A-A854-0B4CE7714A9F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Szülés szolgáltatás</a:t>
            </a:r>
            <a:endParaRPr lang="hu-HU" sz="4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37145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7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25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25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25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25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88" t="-11215" r="-36528" b="-11076"/>
          <a:stretch/>
        </p:blipFill>
        <p:spPr>
          <a:xfrm>
            <a:off x="8119927" y="-849086"/>
            <a:ext cx="8546366" cy="8546366"/>
          </a:xfrm>
        </p:spPr>
      </p:pic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166014" y="1395455"/>
            <a:ext cx="7802323" cy="5881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Szülést követő 120. napig lehet igényelni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Nem csak a gyermek szülei vehetik igénybe</a:t>
            </a:r>
          </a:p>
          <a:p>
            <a:pPr marL="742950" lvl="1" indent="-285750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Közeli hozzátartozók is</a:t>
            </a:r>
          </a:p>
          <a:p>
            <a:pPr marL="742950" lvl="1" indent="-285750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Szabadon felhasználható összeg – NEM KELL SZÁMLA!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Benyújtandó dokumentumok</a:t>
            </a:r>
          </a:p>
          <a:p>
            <a:pPr marL="742950" lvl="1" indent="-285750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Szülés után: születési anyakönyvi kivonat + szolgáltatás igénylőlap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u="sng" dirty="0">
                <a:solidFill>
                  <a:schemeClr val="bg1"/>
                </a:solidFill>
              </a:rPr>
              <a:t>Maximum felvehető: 2 millió Forint</a:t>
            </a:r>
          </a:p>
          <a:p>
            <a:pPr marL="742950" lvl="1" indent="-285750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strike="sngStrike" dirty="0">
                <a:solidFill>
                  <a:srgbClr val="FF0000"/>
                </a:solidFill>
                <a:latin typeface="+mn-lt"/>
              </a:rPr>
              <a:t>Abból az egyenlegből, amely már 180 napja a pénztári számlán kamatozik</a:t>
            </a:r>
          </a:p>
        </p:txBody>
      </p: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28362A06-2335-4F3F-96E1-FE68840C8088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Szülés szolgáltatás</a:t>
            </a:r>
            <a:endParaRPr lang="hu-HU" sz="4000" dirty="0">
              <a:solidFill>
                <a:schemeClr val="accent1"/>
              </a:solidFill>
            </a:endParaRPr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10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20" name="Szabadkézi sokszög: alakzat 19">
            <a:extLst>
              <a:ext uri="{FF2B5EF4-FFF2-40B4-BE49-F238E27FC236}">
                <a16:creationId xmlns:a16="http://schemas.microsoft.com/office/drawing/2014/main" id="{6D33C245-9196-4FAE-AFAB-481F6DD53E5D}"/>
              </a:ext>
            </a:extLst>
          </p:cNvPr>
          <p:cNvSpPr/>
          <p:nvPr/>
        </p:nvSpPr>
        <p:spPr>
          <a:xfrm>
            <a:off x="7766270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5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0" name="Téglalap 9">
            <a:extLst>
              <a:ext uri="{FF2B5EF4-FFF2-40B4-BE49-F238E27FC236}">
                <a16:creationId xmlns:a16="http://schemas.microsoft.com/office/drawing/2014/main" id="{BA06DB52-66AE-01E8-0011-2BE84E017E27}"/>
              </a:ext>
            </a:extLst>
          </p:cNvPr>
          <p:cNvSpPr/>
          <p:nvPr/>
        </p:nvSpPr>
        <p:spPr>
          <a:xfrm>
            <a:off x="803894" y="5017808"/>
            <a:ext cx="71667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hu-HU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Őrangyal szolgáltatások!</a:t>
            </a:r>
          </a:p>
        </p:txBody>
      </p:sp>
    </p:spTree>
    <p:extLst>
      <p:ext uri="{BB962C8B-B14F-4D97-AF65-F5344CB8AC3E}">
        <p14:creationId xmlns:p14="http://schemas.microsoft.com/office/powerpoint/2010/main" val="1139104547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4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20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3" name="Google Shape;2033;p81"/>
          <p:cNvSpPr/>
          <p:nvPr/>
        </p:nvSpPr>
        <p:spPr>
          <a:xfrm>
            <a:off x="0" y="0"/>
            <a:ext cx="12320954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4" name="Google Shape;2034;p81"/>
          <p:cNvSpPr/>
          <p:nvPr/>
        </p:nvSpPr>
        <p:spPr>
          <a:xfrm>
            <a:off x="8368266" y="-26009"/>
            <a:ext cx="3917834" cy="68840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5" name="Google Shape;2035;p81"/>
          <p:cNvSpPr/>
          <p:nvPr/>
        </p:nvSpPr>
        <p:spPr>
          <a:xfrm>
            <a:off x="7060707" y="-3638237"/>
            <a:ext cx="8195883" cy="8195873"/>
          </a:xfrm>
          <a:custGeom>
            <a:avLst/>
            <a:gdLst/>
            <a:ahLst/>
            <a:cxnLst/>
            <a:rect l="l" t="t" r="r" b="b"/>
            <a:pathLst>
              <a:path w="8195883" h="8195873" extrusionOk="0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6" name="Google Shape;2036;p81"/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37" name="Google Shape;2037;p8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7748" y="6316271"/>
            <a:ext cx="843470" cy="387802"/>
          </a:xfrm>
          <a:prstGeom prst="rect">
            <a:avLst/>
          </a:prstGeom>
          <a:noFill/>
          <a:ln>
            <a:noFill/>
          </a:ln>
        </p:spPr>
      </p:pic>
      <p:sp>
        <p:nvSpPr>
          <p:cNvPr id="2038" name="Google Shape;2038;p81"/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50875" tIns="75425" rIns="150875" bIns="75425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hu-HU" sz="1200" u="sng">
                <a:solidFill>
                  <a:srgbClr val="AAC1B7"/>
                </a:solidFill>
                <a:latin typeface="Arial"/>
                <a:ea typeface="Arial"/>
                <a:cs typeface="Arial"/>
                <a:sym typeface="Arial"/>
              </a:rPr>
              <a:t>www.izys.hu</a:t>
            </a:r>
            <a:endParaRPr/>
          </a:p>
        </p:txBody>
      </p:sp>
      <p:sp>
        <p:nvSpPr>
          <p:cNvPr id="2039" name="Google Shape;2039;p81"/>
          <p:cNvSpPr/>
          <p:nvPr/>
        </p:nvSpPr>
        <p:spPr>
          <a:xfrm>
            <a:off x="2854962" y="6443772"/>
            <a:ext cx="1489973" cy="3180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hu-HU" sz="1100" b="1">
                <a:solidFill>
                  <a:srgbClr val="AAC1B7"/>
                </a:solidFill>
                <a:latin typeface="Arial"/>
                <a:ea typeface="Arial"/>
                <a:cs typeface="Arial"/>
                <a:sym typeface="Arial"/>
              </a:rPr>
              <a:t>+36 1 769 0061</a:t>
            </a:r>
            <a:endParaRPr/>
          </a:p>
        </p:txBody>
      </p:sp>
      <p:pic>
        <p:nvPicPr>
          <p:cNvPr id="2041" name="Google Shape;2041;p81"/>
          <p:cNvPicPr preferRelativeResize="0"/>
          <p:nvPr/>
        </p:nvPicPr>
        <p:blipFill rotWithShape="1">
          <a:blip r:embed="rId4">
            <a:alphaModFix/>
          </a:blip>
          <a:srcRect l="4494" t="-70276" r="-14499" b="5267"/>
          <a:stretch/>
        </p:blipFill>
        <p:spPr>
          <a:xfrm>
            <a:off x="7588132" y="-3099390"/>
            <a:ext cx="7141032" cy="7141032"/>
          </a:xfrm>
          <a:prstGeom prst="ellipse">
            <a:avLst/>
          </a:prstGeom>
          <a:noFill/>
          <a:ln>
            <a:noFill/>
          </a:ln>
        </p:spPr>
      </p:pic>
      <p:grpSp>
        <p:nvGrpSpPr>
          <p:cNvPr id="2042" name="Google Shape;2042;p81"/>
          <p:cNvGrpSpPr/>
          <p:nvPr/>
        </p:nvGrpSpPr>
        <p:grpSpPr>
          <a:xfrm>
            <a:off x="6230068" y="-361942"/>
            <a:ext cx="2700009" cy="2711571"/>
            <a:chOff x="4265642" y="1727085"/>
            <a:chExt cx="3766956" cy="3783089"/>
          </a:xfrm>
        </p:grpSpPr>
        <p:sp>
          <p:nvSpPr>
            <p:cNvPr id="2043" name="Google Shape;2043;p81"/>
            <p:cNvSpPr/>
            <p:nvPr/>
          </p:nvSpPr>
          <p:spPr>
            <a:xfrm>
              <a:off x="4265642" y="1727085"/>
              <a:ext cx="3766956" cy="3766945"/>
            </a:xfrm>
            <a:custGeom>
              <a:avLst/>
              <a:gdLst/>
              <a:ahLst/>
              <a:cxnLst/>
              <a:rect l="l" t="t" r="r" b="b"/>
              <a:pathLst>
                <a:path w="3313639" h="3313631" extrusionOk="0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4" name="Google Shape;2044;p81"/>
            <p:cNvSpPr txBox="1"/>
            <p:nvPr/>
          </p:nvSpPr>
          <p:spPr>
            <a:xfrm>
              <a:off x="4415265" y="2526929"/>
              <a:ext cx="3580854" cy="298324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</a:pPr>
              <a:r>
                <a:rPr lang="hu-HU" sz="5500" b="1" i="0" u="none" strike="noStrike" cap="none">
                  <a:solidFill>
                    <a:schemeClr val="lt1"/>
                  </a:solidFill>
                  <a:latin typeface="Montserrat"/>
                  <a:ea typeface="Montserrat"/>
                  <a:cs typeface="Montserrat"/>
                  <a:sym typeface="Montserrat"/>
                </a:rPr>
                <a:t>20%</a:t>
              </a:r>
              <a:endParaRPr/>
            </a:p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</a:pPr>
              <a:r>
                <a:rPr lang="hu-HU" sz="50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SZJA</a:t>
              </a:r>
              <a:endParaRPr/>
            </a:p>
          </p:txBody>
        </p:sp>
      </p:grpSp>
      <p:sp>
        <p:nvSpPr>
          <p:cNvPr id="2045" name="Google Shape;2045;p81"/>
          <p:cNvSpPr txBox="1"/>
          <p:nvPr/>
        </p:nvSpPr>
        <p:spPr>
          <a:xfrm>
            <a:off x="522516" y="600618"/>
            <a:ext cx="5709580" cy="629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</a:pPr>
            <a:r>
              <a:rPr lang="hu-HU" sz="4000" b="1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rPr>
              <a:t>Szülés szolgáltatás</a:t>
            </a:r>
            <a:endParaRPr/>
          </a:p>
        </p:txBody>
      </p:sp>
      <p:sp>
        <p:nvSpPr>
          <p:cNvPr id="2046" name="Google Shape;2046;p81"/>
          <p:cNvSpPr txBox="1"/>
          <p:nvPr/>
        </p:nvSpPr>
        <p:spPr>
          <a:xfrm>
            <a:off x="1681905" y="3992988"/>
            <a:ext cx="5632797" cy="11252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rgbClr val="48535B"/>
                </a:solidFill>
                <a:latin typeface="Arial"/>
                <a:ea typeface="Arial"/>
                <a:cs typeface="Arial"/>
                <a:sym typeface="Arial"/>
              </a:rPr>
              <a:t>+150.000 Ft adókedvezmény</a:t>
            </a:r>
            <a:endParaRPr dirty="0"/>
          </a:p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rgbClr val="48535B"/>
                </a:solidFill>
                <a:latin typeface="Arial"/>
                <a:ea typeface="Arial"/>
                <a:cs typeface="Arial"/>
                <a:sym typeface="Arial"/>
              </a:rPr>
              <a:t>+1.500 Ft hozam</a:t>
            </a:r>
            <a:endParaRPr dirty="0"/>
          </a:p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rgbClr val="48535B"/>
                </a:solidFill>
                <a:latin typeface="Arial"/>
                <a:ea typeface="Arial"/>
                <a:cs typeface="Arial"/>
                <a:sym typeface="Arial"/>
              </a:rPr>
              <a:t>-50.000 Ft költség (kártyadíjjal együtt)</a:t>
            </a:r>
            <a:endParaRPr dirty="0"/>
          </a:p>
        </p:txBody>
      </p:sp>
      <p:sp>
        <p:nvSpPr>
          <p:cNvPr id="2047" name="Google Shape;2047;p81"/>
          <p:cNvSpPr txBox="1"/>
          <p:nvPr/>
        </p:nvSpPr>
        <p:spPr>
          <a:xfrm>
            <a:off x="522516" y="1200117"/>
            <a:ext cx="5632797" cy="5964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73913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300"/>
              <a:buFont typeface="Arial"/>
              <a:buNone/>
            </a:pPr>
            <a:r>
              <a:rPr lang="hu-HU" sz="2300" b="1" i="0" u="none" strike="noStrike" cap="none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rPr>
              <a:t>Pénztártagonként évi 750.000 Ft</a:t>
            </a:r>
            <a:endParaRPr/>
          </a:p>
        </p:txBody>
      </p:sp>
      <p:sp>
        <p:nvSpPr>
          <p:cNvPr id="2048" name="Google Shape;2048;p81"/>
          <p:cNvSpPr txBox="1"/>
          <p:nvPr/>
        </p:nvSpPr>
        <p:spPr>
          <a:xfrm>
            <a:off x="1998231" y="5236386"/>
            <a:ext cx="5632797" cy="11252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1" i="0" u="none" strike="noStrike" cap="none" dirty="0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rPr>
              <a:t>101.500 Ft Profit</a:t>
            </a:r>
            <a:endParaRPr dirty="0"/>
          </a:p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rPr>
              <a:t>Pénztártagonként</a:t>
            </a:r>
            <a:endParaRPr dirty="0"/>
          </a:p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rPr>
              <a:t>(14,1% pár nap alatt)</a:t>
            </a:r>
            <a:endParaRPr dirty="0"/>
          </a:p>
        </p:txBody>
      </p:sp>
      <p:sp>
        <p:nvSpPr>
          <p:cNvPr id="2049" name="Google Shape;2049;p81"/>
          <p:cNvSpPr txBox="1"/>
          <p:nvPr/>
        </p:nvSpPr>
        <p:spPr>
          <a:xfrm>
            <a:off x="5635214" y="988058"/>
            <a:ext cx="518563" cy="5964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66666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Font typeface="Arial"/>
              <a:buNone/>
            </a:pPr>
            <a:r>
              <a:rPr lang="hu-HU" sz="6000" b="1" i="0" u="none" strike="noStrike" cap="none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rPr>
              <a:t>+</a:t>
            </a:r>
            <a:endParaRPr/>
          </a:p>
        </p:txBody>
      </p:sp>
      <p:sp>
        <p:nvSpPr>
          <p:cNvPr id="2050" name="Google Shape;2050;p81"/>
          <p:cNvSpPr txBox="1"/>
          <p:nvPr/>
        </p:nvSpPr>
        <p:spPr>
          <a:xfrm>
            <a:off x="3511251" y="3048415"/>
            <a:ext cx="2089544" cy="34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83333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rial"/>
              <a:buNone/>
            </a:pPr>
            <a:r>
              <a:rPr lang="hu-HU" sz="1200" b="0" i="0" u="none" strike="noStrike" cap="non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rPr>
              <a:t>Igénylés</a:t>
            </a:r>
            <a:endParaRPr/>
          </a:p>
        </p:txBody>
      </p:sp>
      <p:sp>
        <p:nvSpPr>
          <p:cNvPr id="2051" name="Google Shape;2051;p81"/>
          <p:cNvSpPr txBox="1"/>
          <p:nvPr/>
        </p:nvSpPr>
        <p:spPr>
          <a:xfrm>
            <a:off x="1155779" y="3126306"/>
            <a:ext cx="2089544" cy="34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83333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rial"/>
              <a:buNone/>
            </a:pPr>
            <a:r>
              <a:rPr lang="hu-HU" sz="1200" b="0" i="0" u="none" strike="noStrike" cap="non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rPr>
              <a:t>Születés</a:t>
            </a:r>
            <a:endParaRPr/>
          </a:p>
        </p:txBody>
      </p:sp>
      <p:sp>
        <p:nvSpPr>
          <p:cNvPr id="2052" name="Google Shape;2052;p81"/>
          <p:cNvSpPr txBox="1"/>
          <p:nvPr/>
        </p:nvSpPr>
        <p:spPr>
          <a:xfrm>
            <a:off x="2344335" y="2186876"/>
            <a:ext cx="2089544" cy="34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 err="1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rPr>
              <a:t>max</a:t>
            </a:r>
            <a:r>
              <a:rPr lang="hu-HU" sz="1600" b="0" i="0" u="none" strike="noStrike" cap="none" dirty="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rPr>
              <a:t>. 120 nap</a:t>
            </a:r>
            <a:endParaRPr dirty="0"/>
          </a:p>
        </p:txBody>
      </p:sp>
      <p:cxnSp>
        <p:nvCxnSpPr>
          <p:cNvPr id="2053" name="Google Shape;2053;p81"/>
          <p:cNvCxnSpPr/>
          <p:nvPr/>
        </p:nvCxnSpPr>
        <p:spPr>
          <a:xfrm>
            <a:off x="413699" y="2971800"/>
            <a:ext cx="6408000" cy="0"/>
          </a:xfrm>
          <a:prstGeom prst="straightConnector1">
            <a:avLst/>
          </a:prstGeom>
          <a:noFill/>
          <a:ln w="25400" cap="flat" cmpd="sng">
            <a:solidFill>
              <a:schemeClr val="accent1"/>
            </a:solidFill>
            <a:prstDash val="solid"/>
            <a:miter lim="800000"/>
            <a:headEnd type="none" w="sm" len="sm"/>
            <a:tailEnd type="stealth" w="lg" len="lg"/>
          </a:ln>
        </p:spPr>
      </p:cxnSp>
      <p:sp>
        <p:nvSpPr>
          <p:cNvPr id="2054" name="Google Shape;2054;p81"/>
          <p:cNvSpPr/>
          <p:nvPr/>
        </p:nvSpPr>
        <p:spPr>
          <a:xfrm rot="-5400000">
            <a:off x="3252264" y="1488591"/>
            <a:ext cx="265203" cy="2321532"/>
          </a:xfrm>
          <a:prstGeom prst="rightBrace">
            <a:avLst>
              <a:gd name="adj1" fmla="val 8333"/>
              <a:gd name="adj2" fmla="val 50000"/>
            </a:avLst>
          </a:prstGeom>
          <a:noFill/>
          <a:ln w="254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55" name="Google Shape;2055;p81"/>
          <p:cNvSpPr/>
          <p:nvPr/>
        </p:nvSpPr>
        <p:spPr>
          <a:xfrm>
            <a:off x="2126678" y="2877058"/>
            <a:ext cx="183534" cy="18353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56" name="Google Shape;2056;p81"/>
          <p:cNvSpPr/>
          <p:nvPr/>
        </p:nvSpPr>
        <p:spPr>
          <a:xfrm>
            <a:off x="4454762" y="2885147"/>
            <a:ext cx="183534" cy="18353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57" name="Google Shape;2057;p81"/>
          <p:cNvSpPr txBox="1"/>
          <p:nvPr/>
        </p:nvSpPr>
        <p:spPr>
          <a:xfrm>
            <a:off x="8878156" y="4956323"/>
            <a:ext cx="3425371" cy="15320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200"/>
              <a:buFont typeface="Arial"/>
              <a:buNone/>
            </a:pPr>
            <a:r>
              <a:rPr lang="hu-HU" sz="22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Pénztártagonként felvehető összeg maximum </a:t>
            </a:r>
            <a:br>
              <a:rPr lang="hu-HU" sz="22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r>
              <a:rPr lang="hu-HU" sz="22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2.000.000 Ft</a:t>
            </a:r>
            <a:endParaRPr/>
          </a:p>
        </p:txBody>
      </p:sp>
      <p:cxnSp>
        <p:nvCxnSpPr>
          <p:cNvPr id="2058" name="Google Shape;2058;p81"/>
          <p:cNvCxnSpPr/>
          <p:nvPr/>
        </p:nvCxnSpPr>
        <p:spPr>
          <a:xfrm>
            <a:off x="1670820" y="4981378"/>
            <a:ext cx="3993422" cy="0"/>
          </a:xfrm>
          <a:prstGeom prst="straightConnector1">
            <a:avLst/>
          </a:prstGeom>
          <a:noFill/>
          <a:ln w="19050" cap="flat" cmpd="sng">
            <a:solidFill>
              <a:schemeClr val="accent2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059" name="Google Shape;2059;p81"/>
          <p:cNvSpPr txBox="1"/>
          <p:nvPr/>
        </p:nvSpPr>
        <p:spPr>
          <a:xfrm>
            <a:off x="1606333" y="5634084"/>
            <a:ext cx="778798" cy="1387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8000"/>
              <a:buFont typeface="Arial"/>
              <a:buNone/>
            </a:pPr>
            <a:r>
              <a:rPr lang="hu-HU" sz="8000" b="1" i="0" u="none" strike="noStrike" cap="none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/>
          </a:p>
        </p:txBody>
      </p:sp>
      <p:sp>
        <p:nvSpPr>
          <p:cNvPr id="2060" name="Google Shape;2060;p81"/>
          <p:cNvSpPr txBox="1"/>
          <p:nvPr/>
        </p:nvSpPr>
        <p:spPr>
          <a:xfrm>
            <a:off x="864164" y="2580109"/>
            <a:ext cx="2089544" cy="34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83333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rial"/>
              <a:buNone/>
            </a:pPr>
            <a:r>
              <a:rPr lang="hu-HU" sz="1200" b="0" i="0" u="none" strike="noStrike" cap="non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rPr>
              <a:t>Feltöltés</a:t>
            </a:r>
            <a:endParaRPr/>
          </a:p>
        </p:txBody>
      </p:sp>
      <p:sp>
        <p:nvSpPr>
          <p:cNvPr id="2061" name="Google Shape;2061;p81"/>
          <p:cNvSpPr/>
          <p:nvPr/>
        </p:nvSpPr>
        <p:spPr>
          <a:xfrm>
            <a:off x="1812499" y="2864690"/>
            <a:ext cx="183534" cy="183534"/>
          </a:xfrm>
          <a:prstGeom prst="ellipse">
            <a:avLst/>
          </a:prstGeom>
          <a:solidFill>
            <a:srgbClr val="88C79A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62" name="Google Shape;2062;p81"/>
          <p:cNvSpPr txBox="1"/>
          <p:nvPr/>
        </p:nvSpPr>
        <p:spPr>
          <a:xfrm>
            <a:off x="1538106" y="2580109"/>
            <a:ext cx="2089544" cy="34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83333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rial"/>
              <a:buNone/>
            </a:pPr>
            <a:r>
              <a:rPr lang="hu-HU" sz="1200" b="0" i="0" u="none" strike="noStrike" cap="none" dirty="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rPr>
              <a:t>Kifizetés</a:t>
            </a:r>
            <a:endParaRPr dirty="0"/>
          </a:p>
        </p:txBody>
      </p:sp>
      <p:sp>
        <p:nvSpPr>
          <p:cNvPr id="2063" name="Google Shape;2063;p81"/>
          <p:cNvSpPr/>
          <p:nvPr/>
        </p:nvSpPr>
        <p:spPr>
          <a:xfrm>
            <a:off x="2491490" y="2885147"/>
            <a:ext cx="183534" cy="183534"/>
          </a:xfrm>
          <a:prstGeom prst="ellipse">
            <a:avLst/>
          </a:prstGeom>
          <a:solidFill>
            <a:srgbClr val="88C79A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med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1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1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2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2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2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2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3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503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504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254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754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7254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754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8254"/>
                            </p:stCondLst>
                            <p:childTnLst>
                              <p:par>
                                <p:cTn id="8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076" r="34343"/>
          <a:stretch/>
        </p:blipFill>
        <p:spPr>
          <a:xfrm>
            <a:off x="-1872339" y="-141516"/>
            <a:ext cx="7141032" cy="7141032"/>
          </a:xfrm>
        </p:spPr>
      </p:pic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-2394862" y="-664034"/>
            <a:ext cx="8195883" cy="8195873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rgbClr val="88C79A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0" name="Ellipszis 19">
            <a:extLst>
              <a:ext uri="{FF2B5EF4-FFF2-40B4-BE49-F238E27FC236}">
                <a16:creationId xmlns:a16="http://schemas.microsoft.com/office/drawing/2014/main" id="{E414A0E9-C9CA-4264-878E-A4C46E79AA53}"/>
              </a:ext>
            </a:extLst>
          </p:cNvPr>
          <p:cNvSpPr/>
          <p:nvPr/>
        </p:nvSpPr>
        <p:spPr>
          <a:xfrm>
            <a:off x="10447145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22" name="Picture 1">
            <a:extLst>
              <a:ext uri="{FF2B5EF4-FFF2-40B4-BE49-F238E27FC236}">
                <a16:creationId xmlns:a16="http://schemas.microsoft.com/office/drawing/2014/main" id="{01384D02-7387-4142-AEB5-F7139020A15B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01980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4" name="Szövegdoboz 23">
            <a:extLst>
              <a:ext uri="{FF2B5EF4-FFF2-40B4-BE49-F238E27FC236}">
                <a16:creationId xmlns:a16="http://schemas.microsoft.com/office/drawing/2014/main" id="{29A3A768-BE99-40CD-9FD8-ADE18FF47663}"/>
              </a:ext>
            </a:extLst>
          </p:cNvPr>
          <p:cNvSpPr txBox="1"/>
          <p:nvPr/>
        </p:nvSpPr>
        <p:spPr>
          <a:xfrm>
            <a:off x="8028079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C495EC56-4A47-42AB-9020-4113D88A9603}"/>
              </a:ext>
            </a:extLst>
          </p:cNvPr>
          <p:cNvSpPr>
            <a:spLocks/>
          </p:cNvSpPr>
          <p:nvPr/>
        </p:nvSpPr>
        <p:spPr bwMode="auto">
          <a:xfrm>
            <a:off x="9212221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8" name="Google Shape;105;p9">
            <a:extLst>
              <a:ext uri="{FF2B5EF4-FFF2-40B4-BE49-F238E27FC236}">
                <a16:creationId xmlns:a16="http://schemas.microsoft.com/office/drawing/2014/main" id="{F4529D76-E4E0-4426-9307-233CF80D6CC8}"/>
              </a:ext>
            </a:extLst>
          </p:cNvPr>
          <p:cNvSpPr txBox="1">
            <a:spLocks/>
          </p:cNvSpPr>
          <p:nvPr/>
        </p:nvSpPr>
        <p:spPr>
          <a:xfrm>
            <a:off x="11739351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12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9" name="Google Shape;19;p2">
            <a:extLst>
              <a:ext uri="{FF2B5EF4-FFF2-40B4-BE49-F238E27FC236}">
                <a16:creationId xmlns:a16="http://schemas.microsoft.com/office/drawing/2014/main" id="{B663630B-17B1-415C-8A01-A459BB5B51B4}"/>
              </a:ext>
            </a:extLst>
          </p:cNvPr>
          <p:cNvSpPr txBox="1">
            <a:spLocks/>
          </p:cNvSpPr>
          <p:nvPr/>
        </p:nvSpPr>
        <p:spPr>
          <a:xfrm>
            <a:off x="6499577" y="1976909"/>
            <a:ext cx="5763184" cy="5881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CSED (volt TGYÁS)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6 hónap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Nincs jövedelemcsökkenés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GYED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Gyermek 2 éves koráig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Korábbi jövedelem 70 %-a, de </a:t>
            </a:r>
            <a:r>
              <a:rPr lang="hu-HU" sz="1900" dirty="0" err="1">
                <a:solidFill>
                  <a:schemeClr val="bg1"/>
                </a:solidFill>
                <a:latin typeface="+mn-lt"/>
              </a:rPr>
              <a:t>max</a:t>
            </a:r>
            <a:r>
              <a:rPr lang="hu-HU" sz="1900" dirty="0">
                <a:solidFill>
                  <a:schemeClr val="bg1"/>
                </a:solidFill>
                <a:latin typeface="+mn-lt"/>
              </a:rPr>
              <a:t>. 360.000 Ft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GYES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Gyermek 3 éves koráig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Fix 28.500 Ft</a:t>
            </a:r>
            <a:endParaRPr lang="hu-HU" sz="19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1" name="Google Shape;19;p2">
            <a:extLst>
              <a:ext uri="{FF2B5EF4-FFF2-40B4-BE49-F238E27FC236}">
                <a16:creationId xmlns:a16="http://schemas.microsoft.com/office/drawing/2014/main" id="{60146199-9C75-4612-9145-1A6D919D1C85}"/>
              </a:ext>
            </a:extLst>
          </p:cNvPr>
          <p:cNvSpPr txBox="1">
            <a:spLocks/>
          </p:cNvSpPr>
          <p:nvPr/>
        </p:nvSpPr>
        <p:spPr>
          <a:xfrm>
            <a:off x="5540828" y="480886"/>
            <a:ext cx="6165865" cy="119877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hu-HU" sz="4000" dirty="0">
                <a:solidFill>
                  <a:schemeClr val="accent1"/>
                </a:solidFill>
              </a:rPr>
              <a:t>Szülés utáni lecsökkenő </a:t>
            </a:r>
            <a:br>
              <a:rPr lang="hu-HU" sz="4000" dirty="0">
                <a:solidFill>
                  <a:schemeClr val="accent1"/>
                </a:solidFill>
              </a:rPr>
            </a:br>
            <a:r>
              <a:rPr lang="hu-HU" sz="4000" dirty="0">
                <a:solidFill>
                  <a:schemeClr val="accent1"/>
                </a:solidFill>
              </a:rPr>
              <a:t>jövedelem</a:t>
            </a:r>
          </a:p>
        </p:txBody>
      </p:sp>
    </p:spTree>
    <p:extLst>
      <p:ext uri="{BB962C8B-B14F-4D97-AF65-F5344CB8AC3E}">
        <p14:creationId xmlns:p14="http://schemas.microsoft.com/office/powerpoint/2010/main" val="16640482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166014" y="1836328"/>
            <a:ext cx="10806786" cy="5881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Korábbi bruttó jövedelem és a kapott bruttó összeg közötti különbség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Nem csak a gyermek szülei vehetik igénybe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Otthon maradó szülő közeli hozzátartozói is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Szabadon felhasználható összeg – NEM KELL SZÁMLA!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Benyújtandó dokumentumok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Igazolás a korábbi jövedelemről (pl. bérjegyzék)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Igazolás a kapott ellátásról (pl. határozat)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Folyósítás: igényléstől számított 24 hónap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Maximum felvehető: a kapott ellátás összege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strike="sngStrike" dirty="0">
                <a:solidFill>
                  <a:schemeClr val="bg1"/>
                </a:solidFill>
                <a:latin typeface="+mn-lt"/>
              </a:rPr>
              <a:t>Abból az egyenlegből, amely már 180 napja a pénztári számlán kamatozik</a:t>
            </a:r>
          </a:p>
        </p:txBody>
      </p: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28362A06-2335-4F3F-96E1-FE68840C8088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Szülés utáni lecsökkenő </a:t>
            </a:r>
            <a:br>
              <a:rPr lang="hu-HU" sz="4000" dirty="0">
                <a:solidFill>
                  <a:schemeClr val="accent1"/>
                </a:solidFill>
              </a:rPr>
            </a:br>
            <a:r>
              <a:rPr lang="hu-HU" sz="4000" dirty="0">
                <a:solidFill>
                  <a:schemeClr val="accent1"/>
                </a:solidFill>
              </a:rPr>
              <a:t>jövedelem kiegészítés</a:t>
            </a:r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13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1" name="Szabadkézi sokszög: alakzat 10">
            <a:extLst>
              <a:ext uri="{FF2B5EF4-FFF2-40B4-BE49-F238E27FC236}">
                <a16:creationId xmlns:a16="http://schemas.microsoft.com/office/drawing/2014/main" id="{DDF41E83-9AB6-4FCC-8F35-F9A08E4E31BB}"/>
              </a:ext>
            </a:extLst>
          </p:cNvPr>
          <p:cNvSpPr/>
          <p:nvPr/>
        </p:nvSpPr>
        <p:spPr>
          <a:xfrm>
            <a:off x="10437261" y="-32310"/>
            <a:ext cx="8013691" cy="6922620"/>
          </a:xfrm>
          <a:custGeom>
            <a:avLst/>
            <a:gdLst>
              <a:gd name="connsiteX0" fmla="*/ 1035372 w 1378277"/>
              <a:gd name="connsiteY0" fmla="*/ 0 h 1190625"/>
              <a:gd name="connsiteX1" fmla="*/ 342905 w 1378277"/>
              <a:gd name="connsiteY1" fmla="*/ 0 h 1190625"/>
              <a:gd name="connsiteX2" fmla="*/ 5 w 1378277"/>
              <a:gd name="connsiteY2" fmla="*/ 597218 h 1190625"/>
              <a:gd name="connsiteX3" fmla="*/ 342905 w 1378277"/>
              <a:gd name="connsiteY3" fmla="*/ 1190625 h 1190625"/>
              <a:gd name="connsiteX4" fmla="*/ 1035372 w 1378277"/>
              <a:gd name="connsiteY4" fmla="*/ 1190625 h 1190625"/>
              <a:gd name="connsiteX5" fmla="*/ 1378273 w 1378277"/>
              <a:gd name="connsiteY5" fmla="*/ 593408 h 1190625"/>
              <a:gd name="connsiteX6" fmla="*/ 1035372 w 1378277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8277" h="1190625">
                <a:moveTo>
                  <a:pt x="1035372" y="0"/>
                </a:moveTo>
                <a:lnTo>
                  <a:pt x="342905" y="0"/>
                </a:lnTo>
                <a:cubicBezTo>
                  <a:pt x="137165" y="120015"/>
                  <a:pt x="-948" y="341948"/>
                  <a:pt x="5" y="597218"/>
                </a:cubicBezTo>
                <a:cubicBezTo>
                  <a:pt x="957" y="850583"/>
                  <a:pt x="138117" y="1071563"/>
                  <a:pt x="342905" y="1190625"/>
                </a:cubicBezTo>
                <a:lnTo>
                  <a:pt x="1035372" y="1190625"/>
                </a:lnTo>
                <a:cubicBezTo>
                  <a:pt x="1241112" y="1070610"/>
                  <a:pt x="1379225" y="848678"/>
                  <a:pt x="1378273" y="593408"/>
                </a:cubicBezTo>
                <a:cubicBezTo>
                  <a:pt x="1377320" y="340043"/>
                  <a:pt x="1239207" y="119063"/>
                  <a:pt x="1035372" y="0"/>
                </a:cubicBezTo>
                <a:close/>
              </a:path>
            </a:pathLst>
          </a:custGeom>
          <a:solidFill>
            <a:srgbClr val="E2E2E2">
              <a:alpha val="29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2" name="Szabadkézi sokszög: alakzat 11">
            <a:extLst>
              <a:ext uri="{FF2B5EF4-FFF2-40B4-BE49-F238E27FC236}">
                <a16:creationId xmlns:a16="http://schemas.microsoft.com/office/drawing/2014/main" id="{8FA55AD5-5409-440E-86FD-AFAA2F10E394}"/>
              </a:ext>
            </a:extLst>
          </p:cNvPr>
          <p:cNvSpPr/>
          <p:nvPr/>
        </p:nvSpPr>
        <p:spPr>
          <a:xfrm>
            <a:off x="9888980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1202885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Google Shape;2070;p82"/>
          <p:cNvSpPr/>
          <p:nvPr/>
        </p:nvSpPr>
        <p:spPr>
          <a:xfrm>
            <a:off x="0" y="0"/>
            <a:ext cx="12320954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1" name="Google Shape;2071;p82"/>
          <p:cNvSpPr/>
          <p:nvPr/>
        </p:nvSpPr>
        <p:spPr>
          <a:xfrm>
            <a:off x="8368266" y="-26009"/>
            <a:ext cx="3917834" cy="68840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2" name="Google Shape;2072;p82"/>
          <p:cNvSpPr/>
          <p:nvPr/>
        </p:nvSpPr>
        <p:spPr>
          <a:xfrm>
            <a:off x="7844477" y="-3638237"/>
            <a:ext cx="8195883" cy="8195873"/>
          </a:xfrm>
          <a:custGeom>
            <a:avLst/>
            <a:gdLst/>
            <a:ahLst/>
            <a:cxnLst/>
            <a:rect l="l" t="t" r="r" b="b"/>
            <a:pathLst>
              <a:path w="8195883" h="8195873" extrusionOk="0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3" name="Google Shape;2073;p82"/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74" name="Google Shape;2074;p8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7748" y="6316271"/>
            <a:ext cx="843470" cy="387802"/>
          </a:xfrm>
          <a:prstGeom prst="rect">
            <a:avLst/>
          </a:prstGeom>
          <a:noFill/>
          <a:ln>
            <a:noFill/>
          </a:ln>
        </p:spPr>
      </p:pic>
      <p:sp>
        <p:nvSpPr>
          <p:cNvPr id="2075" name="Google Shape;2075;p82"/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50875" tIns="75425" rIns="150875" bIns="75425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hu-HU" sz="1200" u="sng">
                <a:solidFill>
                  <a:srgbClr val="AAC1B7"/>
                </a:solidFill>
                <a:latin typeface="Arial"/>
                <a:ea typeface="Arial"/>
                <a:cs typeface="Arial"/>
                <a:sym typeface="Arial"/>
              </a:rPr>
              <a:t>www.izys.hu</a:t>
            </a:r>
            <a:endParaRPr/>
          </a:p>
        </p:txBody>
      </p:sp>
      <p:sp>
        <p:nvSpPr>
          <p:cNvPr id="2076" name="Google Shape;2076;p82"/>
          <p:cNvSpPr/>
          <p:nvPr/>
        </p:nvSpPr>
        <p:spPr>
          <a:xfrm>
            <a:off x="2854962" y="6443772"/>
            <a:ext cx="1489973" cy="3180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hu-HU" sz="1100" b="1">
                <a:solidFill>
                  <a:srgbClr val="AAC1B7"/>
                </a:solidFill>
                <a:latin typeface="Arial"/>
                <a:ea typeface="Arial"/>
                <a:cs typeface="Arial"/>
                <a:sym typeface="Arial"/>
              </a:rPr>
              <a:t>+36 1 769 0061</a:t>
            </a:r>
            <a:endParaRPr/>
          </a:p>
        </p:txBody>
      </p:sp>
      <p:pic>
        <p:nvPicPr>
          <p:cNvPr id="2078" name="Google Shape;2078;p82"/>
          <p:cNvPicPr preferRelativeResize="0"/>
          <p:nvPr/>
        </p:nvPicPr>
        <p:blipFill rotWithShape="1">
          <a:blip r:embed="rId4">
            <a:alphaModFix/>
          </a:blip>
          <a:srcRect l="2339" t="-73316" r="-31782" b="1022"/>
          <a:stretch/>
        </p:blipFill>
        <p:spPr>
          <a:xfrm>
            <a:off x="8371902" y="-3099390"/>
            <a:ext cx="7141032" cy="7141032"/>
          </a:xfrm>
          <a:prstGeom prst="ellipse">
            <a:avLst/>
          </a:prstGeom>
          <a:noFill/>
          <a:ln>
            <a:noFill/>
          </a:ln>
        </p:spPr>
      </p:pic>
      <p:grpSp>
        <p:nvGrpSpPr>
          <p:cNvPr id="2079" name="Google Shape;2079;p82"/>
          <p:cNvGrpSpPr/>
          <p:nvPr/>
        </p:nvGrpSpPr>
        <p:grpSpPr>
          <a:xfrm>
            <a:off x="7376695" y="-361942"/>
            <a:ext cx="2700009" cy="2711571"/>
            <a:chOff x="4265642" y="1727085"/>
            <a:chExt cx="3766956" cy="3783089"/>
          </a:xfrm>
        </p:grpSpPr>
        <p:sp>
          <p:nvSpPr>
            <p:cNvPr id="2080" name="Google Shape;2080;p82"/>
            <p:cNvSpPr/>
            <p:nvPr/>
          </p:nvSpPr>
          <p:spPr>
            <a:xfrm>
              <a:off x="4265642" y="1727085"/>
              <a:ext cx="3766956" cy="3766945"/>
            </a:xfrm>
            <a:custGeom>
              <a:avLst/>
              <a:gdLst/>
              <a:ahLst/>
              <a:cxnLst/>
              <a:rect l="l" t="t" r="r" b="b"/>
              <a:pathLst>
                <a:path w="3313639" h="3313631" extrusionOk="0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81" name="Google Shape;2081;p82"/>
            <p:cNvSpPr txBox="1"/>
            <p:nvPr/>
          </p:nvSpPr>
          <p:spPr>
            <a:xfrm>
              <a:off x="4415265" y="2526929"/>
              <a:ext cx="3580854" cy="298324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</a:pPr>
              <a:r>
                <a:rPr lang="hu-HU" sz="5500" b="1" i="0" u="none" strike="noStrike" cap="none">
                  <a:solidFill>
                    <a:schemeClr val="lt1"/>
                  </a:solidFill>
                  <a:latin typeface="Montserrat"/>
                  <a:ea typeface="Montserrat"/>
                  <a:cs typeface="Montserrat"/>
                  <a:sym typeface="Montserrat"/>
                </a:rPr>
                <a:t>20%</a:t>
              </a:r>
              <a:endParaRPr/>
            </a:p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</a:pPr>
              <a:r>
                <a:rPr lang="hu-HU" sz="50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SZJA</a:t>
              </a:r>
              <a:endParaRPr/>
            </a:p>
          </p:txBody>
        </p:sp>
      </p:grpSp>
      <p:sp>
        <p:nvSpPr>
          <p:cNvPr id="2082" name="Google Shape;2082;p82"/>
          <p:cNvSpPr txBox="1"/>
          <p:nvPr/>
        </p:nvSpPr>
        <p:spPr>
          <a:xfrm>
            <a:off x="449942" y="469992"/>
            <a:ext cx="7953827" cy="5704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</a:pPr>
            <a:r>
              <a:rPr lang="hu-HU" sz="3600" b="1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rPr>
              <a:t>GYED</a:t>
            </a:r>
            <a:r>
              <a:rPr lang="hu-HU" sz="3600" b="1" i="0" u="none" strike="noStrike" cap="none" dirty="0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rPr>
              <a:t>/GYES </a:t>
            </a:r>
            <a:r>
              <a:rPr lang="hu-HU" sz="2400" b="1" i="0" u="none" strike="noStrike" cap="none" dirty="0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rPr>
              <a:t>kiegészítés</a:t>
            </a:r>
            <a:endParaRPr dirty="0"/>
          </a:p>
        </p:txBody>
      </p:sp>
      <p:sp>
        <p:nvSpPr>
          <p:cNvPr id="2083" name="Google Shape;2083;p82"/>
          <p:cNvSpPr txBox="1"/>
          <p:nvPr/>
        </p:nvSpPr>
        <p:spPr>
          <a:xfrm>
            <a:off x="1681905" y="4243242"/>
            <a:ext cx="5632797" cy="11252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rgbClr val="48535B"/>
                </a:solidFill>
                <a:latin typeface="Arial"/>
                <a:ea typeface="Arial"/>
                <a:cs typeface="Arial"/>
                <a:sym typeface="Arial"/>
              </a:rPr>
              <a:t>+ 150.000 Ft adókedvezmény</a:t>
            </a:r>
            <a:endParaRPr dirty="0"/>
          </a:p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rgbClr val="48535B"/>
                </a:solidFill>
                <a:latin typeface="Arial"/>
                <a:ea typeface="Arial"/>
                <a:cs typeface="Arial"/>
                <a:sym typeface="Arial"/>
              </a:rPr>
              <a:t>+ 1.500 Ft hozam</a:t>
            </a:r>
            <a:endParaRPr dirty="0"/>
          </a:p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rgbClr val="48535B"/>
                </a:solidFill>
                <a:latin typeface="Arial"/>
                <a:ea typeface="Arial"/>
                <a:cs typeface="Arial"/>
                <a:sym typeface="Arial"/>
              </a:rPr>
              <a:t>- 44.000 Ft költség (kártyadíj nélkül)</a:t>
            </a:r>
            <a:endParaRPr dirty="0"/>
          </a:p>
        </p:txBody>
      </p:sp>
      <p:sp>
        <p:nvSpPr>
          <p:cNvPr id="2084" name="Google Shape;2084;p82"/>
          <p:cNvSpPr txBox="1"/>
          <p:nvPr/>
        </p:nvSpPr>
        <p:spPr>
          <a:xfrm>
            <a:off x="492715" y="1070706"/>
            <a:ext cx="5632797" cy="929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1739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300"/>
              <a:buFont typeface="Arial"/>
              <a:buNone/>
            </a:pPr>
            <a:r>
              <a:rPr lang="hu-HU" sz="2300" b="1" i="0" u="none" strike="noStrike" cap="none" dirty="0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rPr>
              <a:t>Havonta kisebb összegek, vagy egy összegben maximum évi 750.000 Ft</a:t>
            </a:r>
            <a:endParaRPr dirty="0"/>
          </a:p>
        </p:txBody>
      </p:sp>
      <p:sp>
        <p:nvSpPr>
          <p:cNvPr id="2085" name="Google Shape;2085;p82"/>
          <p:cNvSpPr txBox="1"/>
          <p:nvPr/>
        </p:nvSpPr>
        <p:spPr>
          <a:xfrm>
            <a:off x="1998231" y="5236386"/>
            <a:ext cx="5632797" cy="11252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1" i="0" u="none" strike="noStrike" cap="none" dirty="0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rPr>
              <a:t>107.500 Ft Profit</a:t>
            </a:r>
            <a:endParaRPr dirty="0"/>
          </a:p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rPr>
              <a:t>Pénztártagonként</a:t>
            </a:r>
            <a:endParaRPr dirty="0"/>
          </a:p>
          <a:p>
            <a:pPr marL="0" marR="0" lvl="0" indent="0" algn="l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Arial"/>
              <a:buNone/>
            </a:pPr>
            <a:r>
              <a:rPr lang="hu-HU" sz="1600" b="0" i="0" u="none" strike="noStrike" cap="none" dirty="0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rPr>
              <a:t>(14,1% pár nap alatt)</a:t>
            </a:r>
            <a:endParaRPr dirty="0"/>
          </a:p>
        </p:txBody>
      </p:sp>
      <p:sp>
        <p:nvSpPr>
          <p:cNvPr id="2086" name="Google Shape;2086;p82"/>
          <p:cNvSpPr txBox="1"/>
          <p:nvPr/>
        </p:nvSpPr>
        <p:spPr>
          <a:xfrm>
            <a:off x="6738298" y="988058"/>
            <a:ext cx="518563" cy="5964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66666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Font typeface="Arial"/>
              <a:buNone/>
            </a:pPr>
            <a:r>
              <a:rPr lang="hu-HU" sz="6000" b="1" i="0" u="none" strike="noStrike" cap="none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rPr>
              <a:t>+</a:t>
            </a:r>
            <a:endParaRPr/>
          </a:p>
        </p:txBody>
      </p:sp>
      <p:cxnSp>
        <p:nvCxnSpPr>
          <p:cNvPr id="2088" name="Google Shape;2088;p82"/>
          <p:cNvCxnSpPr/>
          <p:nvPr/>
        </p:nvCxnSpPr>
        <p:spPr>
          <a:xfrm>
            <a:off x="457241" y="3037117"/>
            <a:ext cx="5868000" cy="0"/>
          </a:xfrm>
          <a:prstGeom prst="straightConnector1">
            <a:avLst/>
          </a:prstGeom>
          <a:noFill/>
          <a:ln w="25400" cap="flat" cmpd="sng">
            <a:solidFill>
              <a:schemeClr val="accent1"/>
            </a:solidFill>
            <a:prstDash val="solid"/>
            <a:miter lim="800000"/>
            <a:headEnd type="none" w="sm" len="sm"/>
            <a:tailEnd type="stealth" w="lg" len="lg"/>
          </a:ln>
        </p:spPr>
      </p:cxnSp>
      <p:sp>
        <p:nvSpPr>
          <p:cNvPr id="2089" name="Google Shape;2089;p82"/>
          <p:cNvSpPr txBox="1"/>
          <p:nvPr/>
        </p:nvSpPr>
        <p:spPr>
          <a:xfrm>
            <a:off x="8660883" y="4709581"/>
            <a:ext cx="3425371" cy="19276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200"/>
              <a:buFont typeface="Arial"/>
              <a:buNone/>
            </a:pPr>
            <a:r>
              <a:rPr lang="hu-HU" sz="2000" b="1" i="0" u="none" strike="noStrike" cap="none" dirty="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Havonta a korábbi bruttó bér erejéig kiegészíthető a GYED, vagy duplázható a  GYES</a:t>
            </a:r>
            <a:endParaRPr sz="1200" dirty="0"/>
          </a:p>
        </p:txBody>
      </p:sp>
      <p:cxnSp>
        <p:nvCxnSpPr>
          <p:cNvPr id="2090" name="Google Shape;2090;p82"/>
          <p:cNvCxnSpPr/>
          <p:nvPr/>
        </p:nvCxnSpPr>
        <p:spPr>
          <a:xfrm>
            <a:off x="1670820" y="5241257"/>
            <a:ext cx="3993422" cy="0"/>
          </a:xfrm>
          <a:prstGeom prst="straightConnector1">
            <a:avLst/>
          </a:prstGeom>
          <a:noFill/>
          <a:ln w="19050" cap="flat" cmpd="sng">
            <a:solidFill>
              <a:schemeClr val="accent2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091" name="Google Shape;2091;p82"/>
          <p:cNvSpPr txBox="1"/>
          <p:nvPr/>
        </p:nvSpPr>
        <p:spPr>
          <a:xfrm>
            <a:off x="1606333" y="5634084"/>
            <a:ext cx="778798" cy="1387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8000"/>
              <a:buFont typeface="Arial"/>
              <a:buNone/>
            </a:pPr>
            <a:r>
              <a:rPr lang="hu-HU" sz="8000" b="1" i="0" u="none" strike="noStrike" cap="none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/>
          </a:p>
        </p:txBody>
      </p:sp>
      <p:grpSp>
        <p:nvGrpSpPr>
          <p:cNvPr id="2092" name="Google Shape;2092;p82"/>
          <p:cNvGrpSpPr/>
          <p:nvPr/>
        </p:nvGrpSpPr>
        <p:grpSpPr>
          <a:xfrm>
            <a:off x="1080606" y="2383550"/>
            <a:ext cx="1724731" cy="504000"/>
            <a:chOff x="1080606" y="2075545"/>
            <a:chExt cx="1724731" cy="750713"/>
          </a:xfrm>
        </p:grpSpPr>
        <p:cxnSp>
          <p:nvCxnSpPr>
            <p:cNvPr id="2093" name="Google Shape;2093;p82"/>
            <p:cNvCxnSpPr/>
            <p:nvPr/>
          </p:nvCxnSpPr>
          <p:spPr>
            <a:xfrm>
              <a:off x="1080606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chemeClr val="accent1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094" name="Google Shape;2094;p82"/>
            <p:cNvCxnSpPr/>
            <p:nvPr/>
          </p:nvCxnSpPr>
          <p:spPr>
            <a:xfrm>
              <a:off x="1364296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chemeClr val="accent1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095" name="Google Shape;2095;p82"/>
            <p:cNvCxnSpPr/>
            <p:nvPr/>
          </p:nvCxnSpPr>
          <p:spPr>
            <a:xfrm>
              <a:off x="1653920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chemeClr val="accent1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096" name="Google Shape;2096;p82"/>
            <p:cNvCxnSpPr/>
            <p:nvPr/>
          </p:nvCxnSpPr>
          <p:spPr>
            <a:xfrm>
              <a:off x="1938590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chemeClr val="accent1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097" name="Google Shape;2097;p82"/>
            <p:cNvCxnSpPr/>
            <p:nvPr/>
          </p:nvCxnSpPr>
          <p:spPr>
            <a:xfrm>
              <a:off x="2249005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chemeClr val="accent1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098" name="Google Shape;2098;p82"/>
            <p:cNvCxnSpPr/>
            <p:nvPr/>
          </p:nvCxnSpPr>
          <p:spPr>
            <a:xfrm>
              <a:off x="2524779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chemeClr val="accent1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099" name="Google Shape;2099;p82"/>
            <p:cNvCxnSpPr/>
            <p:nvPr/>
          </p:nvCxnSpPr>
          <p:spPr>
            <a:xfrm>
              <a:off x="2805337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chemeClr val="accent1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</p:grpSp>
      <p:grpSp>
        <p:nvGrpSpPr>
          <p:cNvPr id="2100" name="Google Shape;2100;p82"/>
          <p:cNvGrpSpPr/>
          <p:nvPr/>
        </p:nvGrpSpPr>
        <p:grpSpPr>
          <a:xfrm>
            <a:off x="1257380" y="3270872"/>
            <a:ext cx="1724731" cy="504000"/>
            <a:chOff x="1080606" y="2075545"/>
            <a:chExt cx="1724731" cy="750713"/>
          </a:xfrm>
        </p:grpSpPr>
        <p:cxnSp>
          <p:nvCxnSpPr>
            <p:cNvPr id="2101" name="Google Shape;2101;p82"/>
            <p:cNvCxnSpPr/>
            <p:nvPr/>
          </p:nvCxnSpPr>
          <p:spPr>
            <a:xfrm>
              <a:off x="1080606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rgbClr val="88C79A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102" name="Google Shape;2102;p82"/>
            <p:cNvCxnSpPr/>
            <p:nvPr/>
          </p:nvCxnSpPr>
          <p:spPr>
            <a:xfrm>
              <a:off x="1364296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rgbClr val="88C79A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103" name="Google Shape;2103;p82"/>
            <p:cNvCxnSpPr/>
            <p:nvPr/>
          </p:nvCxnSpPr>
          <p:spPr>
            <a:xfrm>
              <a:off x="1653920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rgbClr val="88C79A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104" name="Google Shape;2104;p82"/>
            <p:cNvCxnSpPr/>
            <p:nvPr/>
          </p:nvCxnSpPr>
          <p:spPr>
            <a:xfrm>
              <a:off x="1938590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rgbClr val="88C79A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105" name="Google Shape;2105;p82"/>
            <p:cNvCxnSpPr/>
            <p:nvPr/>
          </p:nvCxnSpPr>
          <p:spPr>
            <a:xfrm>
              <a:off x="2249005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rgbClr val="88C79A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106" name="Google Shape;2106;p82"/>
            <p:cNvCxnSpPr/>
            <p:nvPr/>
          </p:nvCxnSpPr>
          <p:spPr>
            <a:xfrm>
              <a:off x="2524779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rgbClr val="88C79A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  <p:cxnSp>
          <p:nvCxnSpPr>
            <p:cNvPr id="2107" name="Google Shape;2107;p82"/>
            <p:cNvCxnSpPr/>
            <p:nvPr/>
          </p:nvCxnSpPr>
          <p:spPr>
            <a:xfrm>
              <a:off x="2805337" y="2075545"/>
              <a:ext cx="0" cy="750713"/>
            </a:xfrm>
            <a:prstGeom prst="straightConnector1">
              <a:avLst/>
            </a:prstGeom>
            <a:noFill/>
            <a:ln w="25400" cap="flat" cmpd="sng">
              <a:solidFill>
                <a:srgbClr val="88C79A"/>
              </a:solidFill>
              <a:prstDash val="solid"/>
              <a:miter lim="800000"/>
              <a:headEnd type="oval" w="med" len="med"/>
              <a:tailEnd type="stealth" w="med" len="med"/>
            </a:ln>
          </p:spPr>
        </p:cxnSp>
      </p:grpSp>
      <p:sp>
        <p:nvSpPr>
          <p:cNvPr id="2109" name="Google Shape;2109;p82"/>
          <p:cNvSpPr txBox="1"/>
          <p:nvPr/>
        </p:nvSpPr>
        <p:spPr>
          <a:xfrm>
            <a:off x="25752" y="1932256"/>
            <a:ext cx="2089544" cy="34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83333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rial"/>
              <a:buNone/>
            </a:pPr>
            <a:r>
              <a:rPr lang="hu-HU" sz="1200" b="0" i="0" u="none" strike="noStrike" cap="none" dirty="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rPr>
              <a:t>Első befizetés</a:t>
            </a:r>
            <a:endParaRPr dirty="0"/>
          </a:p>
        </p:txBody>
      </p:sp>
      <p:sp>
        <p:nvSpPr>
          <p:cNvPr id="2111" name="Google Shape;2111;p82"/>
          <p:cNvSpPr txBox="1"/>
          <p:nvPr/>
        </p:nvSpPr>
        <p:spPr>
          <a:xfrm>
            <a:off x="212608" y="3722599"/>
            <a:ext cx="2089544" cy="345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83333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rial"/>
              <a:buNone/>
            </a:pPr>
            <a:r>
              <a:rPr lang="hu-HU" sz="1200" b="0" i="0" u="none" strike="noStrike" cap="none" dirty="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rPr>
              <a:t>Első kifizetés</a:t>
            </a:r>
            <a:endParaRPr dirty="0"/>
          </a:p>
        </p:txBody>
      </p:sp>
    </p:spTree>
  </p:cSld>
  <p:clrMapOvr>
    <a:masterClrMapping/>
  </p:clrMapOvr>
  <p:transition spd="med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2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75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-1883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6922973" y="-668937"/>
            <a:ext cx="8195883" cy="8195873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3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522340" y="2472213"/>
            <a:ext cx="2981060" cy="351470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ct val="150000"/>
              </a:lnSpc>
              <a:buClr>
                <a:schemeClr val="accent3"/>
              </a:buClr>
              <a:buSzPct val="100000"/>
            </a:pPr>
            <a:r>
              <a:rPr lang="hu-HU" sz="2400" dirty="0"/>
              <a:t>Kisbabának</a:t>
            </a:r>
            <a:r>
              <a:rPr lang="hu-HU" sz="2400" dirty="0">
                <a:solidFill>
                  <a:schemeClr val="bg1"/>
                </a:solidFill>
              </a:rPr>
              <a:t>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Pelenka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Tápszer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Légzésfigyelő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Sterilizáló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Védőoltások</a:t>
            </a:r>
            <a:endParaRPr lang="hu-HU" sz="24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15</a:t>
            </a:fld>
            <a:endParaRPr lang="en" dirty="0">
              <a:solidFill>
                <a:schemeClr val="bg2"/>
              </a:solidFill>
            </a:endParaRPr>
          </a:p>
        </p:txBody>
      </p:sp>
      <p:pic>
        <p:nvPicPr>
          <p:cNvPr id="33" name="Kép helye 5">
            <a:extLst>
              <a:ext uri="{FF2B5EF4-FFF2-40B4-BE49-F238E27FC236}">
                <a16:creationId xmlns:a16="http://schemas.microsoft.com/office/drawing/2014/main" id="{EAB3E4D2-BE36-4A49-ACCB-81A9B38BEF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r="16667"/>
          <a:stretch/>
        </p:blipFill>
        <p:spPr>
          <a:xfrm>
            <a:off x="7450398" y="-130090"/>
            <a:ext cx="7141032" cy="7141032"/>
          </a:xfrm>
          <a:prstGeom prst="ellipse">
            <a:avLst/>
          </a:prstGeom>
        </p:spPr>
      </p:pic>
      <p:grpSp>
        <p:nvGrpSpPr>
          <p:cNvPr id="13" name="Csoportba foglalás 12">
            <a:extLst>
              <a:ext uri="{FF2B5EF4-FFF2-40B4-BE49-F238E27FC236}">
                <a16:creationId xmlns:a16="http://schemas.microsoft.com/office/drawing/2014/main" id="{1C7B7DE1-F573-4057-B315-376F4D07529E}"/>
              </a:ext>
            </a:extLst>
          </p:cNvPr>
          <p:cNvGrpSpPr/>
          <p:nvPr/>
        </p:nvGrpSpPr>
        <p:grpSpPr>
          <a:xfrm>
            <a:off x="5911742" y="376410"/>
            <a:ext cx="2981060" cy="3234262"/>
            <a:chOff x="4021546" y="1482989"/>
            <a:chExt cx="4159068" cy="4512328"/>
          </a:xfrm>
        </p:grpSpPr>
        <p:grpSp>
          <p:nvGrpSpPr>
            <p:cNvPr id="9" name="Ábra 7">
              <a:extLst>
                <a:ext uri="{FF2B5EF4-FFF2-40B4-BE49-F238E27FC236}">
                  <a16:creationId xmlns:a16="http://schemas.microsoft.com/office/drawing/2014/main" id="{11E86B9F-D5B6-413E-B12A-6AB878BF9B25}"/>
                </a:ext>
              </a:extLst>
            </p:cNvPr>
            <p:cNvGrpSpPr/>
            <p:nvPr/>
          </p:nvGrpSpPr>
          <p:grpSpPr>
            <a:xfrm>
              <a:off x="4021546" y="1482989"/>
              <a:ext cx="4159068" cy="4159056"/>
              <a:chOff x="4439112" y="727087"/>
              <a:chExt cx="4068522" cy="4068512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B6DBC871-237D-4256-9FCA-314A65BBFE98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11" name="Szabadkézi sokszög: alakzat 10">
                <a:extLst>
                  <a:ext uri="{FF2B5EF4-FFF2-40B4-BE49-F238E27FC236}">
                    <a16:creationId xmlns:a16="http://schemas.microsoft.com/office/drawing/2014/main" id="{2EA9FECD-42FB-4380-9F87-8D7FD292966A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18" name="Google Shape;19;p2">
              <a:extLst>
                <a:ext uri="{FF2B5EF4-FFF2-40B4-BE49-F238E27FC236}">
                  <a16:creationId xmlns:a16="http://schemas.microsoft.com/office/drawing/2014/main" id="{DDCEF83B-3DA4-4F07-94A7-77156648717D}"/>
                </a:ext>
              </a:extLst>
            </p:cNvPr>
            <p:cNvSpPr txBox="1">
              <a:spLocks/>
            </p:cNvSpPr>
            <p:nvPr/>
          </p:nvSpPr>
          <p:spPr>
            <a:xfrm>
              <a:off x="4305574" y="3012073"/>
              <a:ext cx="3580853" cy="298324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3000"/>
                </a:lnSpc>
              </a:pPr>
              <a:r>
                <a:rPr lang="hu-HU" sz="2400" dirty="0">
                  <a:solidFill>
                    <a:schemeClr val="tx2"/>
                  </a:solidFill>
                  <a:latin typeface="+mn-lt"/>
                  <a:ea typeface="A little sunshine" panose="02000603000000000000" pitchFamily="2" charset="0"/>
                </a:rPr>
                <a:t>Speciális</a:t>
              </a:r>
            </a:p>
            <a:p>
              <a:pPr algn="ctr">
                <a:lnSpc>
                  <a:spcPts val="3000"/>
                </a:lnSpc>
              </a:pPr>
              <a:r>
                <a:rPr lang="hu-HU" sz="2400" dirty="0">
                  <a:solidFill>
                    <a:schemeClr val="tx2"/>
                  </a:solidFill>
                  <a:latin typeface="+mn-lt"/>
                  <a:ea typeface="A little sunshine" panose="02000603000000000000" pitchFamily="2" charset="0"/>
                </a:rPr>
                <a:t>eszközök</a:t>
              </a:r>
            </a:p>
          </p:txBody>
        </p:sp>
      </p:grpSp>
      <p:sp>
        <p:nvSpPr>
          <p:cNvPr id="15" name="Google Shape;19;p2">
            <a:extLst>
              <a:ext uri="{FF2B5EF4-FFF2-40B4-BE49-F238E27FC236}">
                <a16:creationId xmlns:a16="http://schemas.microsoft.com/office/drawing/2014/main" id="{37BAF2C4-59F4-484A-A854-0B4CE7714A9F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Csecsemő- </a:t>
            </a:r>
            <a:br>
              <a:rPr lang="hu-HU" sz="4000" dirty="0">
                <a:solidFill>
                  <a:schemeClr val="bg1"/>
                </a:solidFill>
              </a:rPr>
            </a:br>
            <a:r>
              <a:rPr lang="hu-HU" sz="4000" dirty="0">
                <a:solidFill>
                  <a:schemeClr val="bg1"/>
                </a:solidFill>
              </a:rPr>
              <a:t>és babaápolás</a:t>
            </a:r>
            <a:endParaRPr lang="hu-HU" sz="4000" dirty="0">
              <a:solidFill>
                <a:schemeClr val="accent1"/>
              </a:solidFill>
            </a:endParaRPr>
          </a:p>
        </p:txBody>
      </p:sp>
      <p:sp>
        <p:nvSpPr>
          <p:cNvPr id="22" name="Google Shape;19;p2">
            <a:extLst>
              <a:ext uri="{FF2B5EF4-FFF2-40B4-BE49-F238E27FC236}">
                <a16:creationId xmlns:a16="http://schemas.microsoft.com/office/drawing/2014/main" id="{587B7184-B35D-41FD-A151-8BB7D8D56F26}"/>
              </a:ext>
            </a:extLst>
          </p:cNvPr>
          <p:cNvSpPr txBox="1">
            <a:spLocks/>
          </p:cNvSpPr>
          <p:nvPr/>
        </p:nvSpPr>
        <p:spPr>
          <a:xfrm>
            <a:off x="3417858" y="2472213"/>
            <a:ext cx="2981060" cy="351470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ct val="150000"/>
              </a:lnSpc>
              <a:buClr>
                <a:schemeClr val="accent3"/>
              </a:buClr>
              <a:buSzPct val="100000"/>
            </a:pPr>
            <a:r>
              <a:rPr lang="hu-HU" sz="2400" dirty="0"/>
              <a:t>Kismamának 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Terhességi krém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Mellszívó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Tejszaporító teák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Melltartó betét 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Tejgyűjtő zacskó</a:t>
            </a:r>
            <a:endParaRPr lang="hu-HU" sz="2400" dirty="0">
              <a:solidFill>
                <a:schemeClr val="accent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312367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25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75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75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75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75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75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5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75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75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75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25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75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75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75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75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75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75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875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750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750" fill="hold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750" fill="hold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22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34" t="-3985" r="-1380" b="-5379"/>
          <a:stretch/>
        </p:blipFill>
        <p:spPr>
          <a:xfrm>
            <a:off x="7726898" y="-849086"/>
            <a:ext cx="8546366" cy="8546366"/>
          </a:xfrm>
        </p:spPr>
      </p:pic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166015" y="1889759"/>
            <a:ext cx="7244346" cy="538719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A kisbaba vagy a kismama ápolásához szükséges termékek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Lista a honlapon - Nyomtatványok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Nem szerződött partnernél számlát kell kérni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endParaRPr lang="hu-HU" sz="2400" dirty="0">
              <a:solidFill>
                <a:schemeClr val="bg1"/>
              </a:solidFill>
            </a:endParaRP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DM, ROSSMANN – kártyával, nincs számla!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endParaRPr lang="hu-HU" sz="2400" dirty="0">
              <a:solidFill>
                <a:schemeClr val="bg1"/>
              </a:solidFill>
            </a:endParaRP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Maximálisan költhető összeg: nincs korlátozva</a:t>
            </a:r>
            <a:endParaRPr lang="hu-HU" sz="19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28362A06-2335-4F3F-96E1-FE68840C8088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Csecsemő- és babaápolás</a:t>
            </a:r>
            <a:endParaRPr lang="hu-HU" sz="4000" dirty="0">
              <a:solidFill>
                <a:schemeClr val="accent1"/>
              </a:solidFill>
            </a:endParaRPr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16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20" name="Szabadkézi sokszög: alakzat 19">
            <a:extLst>
              <a:ext uri="{FF2B5EF4-FFF2-40B4-BE49-F238E27FC236}">
                <a16:creationId xmlns:a16="http://schemas.microsoft.com/office/drawing/2014/main" id="{6D33C245-9196-4FAE-AFAB-481F6DD53E5D}"/>
              </a:ext>
            </a:extLst>
          </p:cNvPr>
          <p:cNvSpPr/>
          <p:nvPr/>
        </p:nvSpPr>
        <p:spPr>
          <a:xfrm>
            <a:off x="7373241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5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70382854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2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9" r="21483"/>
          <a:stretch/>
        </p:blipFill>
        <p:spPr>
          <a:xfrm>
            <a:off x="-2130152" y="-407350"/>
            <a:ext cx="7672700" cy="7672700"/>
          </a:xfrm>
        </p:spPr>
      </p:pic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-2691943" y="-969136"/>
            <a:ext cx="8806088" cy="8806078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rgbClr val="88C79A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0" name="Ellipszis 19">
            <a:extLst>
              <a:ext uri="{FF2B5EF4-FFF2-40B4-BE49-F238E27FC236}">
                <a16:creationId xmlns:a16="http://schemas.microsoft.com/office/drawing/2014/main" id="{E414A0E9-C9CA-4264-878E-A4C46E79AA53}"/>
              </a:ext>
            </a:extLst>
          </p:cNvPr>
          <p:cNvSpPr/>
          <p:nvPr/>
        </p:nvSpPr>
        <p:spPr>
          <a:xfrm>
            <a:off x="10447145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22" name="Picture 1">
            <a:extLst>
              <a:ext uri="{FF2B5EF4-FFF2-40B4-BE49-F238E27FC236}">
                <a16:creationId xmlns:a16="http://schemas.microsoft.com/office/drawing/2014/main" id="{01384D02-7387-4142-AEB5-F7139020A15B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01980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4" name="Szövegdoboz 23">
            <a:extLst>
              <a:ext uri="{FF2B5EF4-FFF2-40B4-BE49-F238E27FC236}">
                <a16:creationId xmlns:a16="http://schemas.microsoft.com/office/drawing/2014/main" id="{29A3A768-BE99-40CD-9FD8-ADE18FF47663}"/>
              </a:ext>
            </a:extLst>
          </p:cNvPr>
          <p:cNvSpPr txBox="1"/>
          <p:nvPr/>
        </p:nvSpPr>
        <p:spPr>
          <a:xfrm>
            <a:off x="8028079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C495EC56-4A47-42AB-9020-4113D88A9603}"/>
              </a:ext>
            </a:extLst>
          </p:cNvPr>
          <p:cNvSpPr>
            <a:spLocks/>
          </p:cNvSpPr>
          <p:nvPr/>
        </p:nvSpPr>
        <p:spPr bwMode="auto">
          <a:xfrm>
            <a:off x="9212221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8" name="Google Shape;105;p9">
            <a:extLst>
              <a:ext uri="{FF2B5EF4-FFF2-40B4-BE49-F238E27FC236}">
                <a16:creationId xmlns:a16="http://schemas.microsoft.com/office/drawing/2014/main" id="{F4529D76-E4E0-4426-9307-233CF80D6CC8}"/>
              </a:ext>
            </a:extLst>
          </p:cNvPr>
          <p:cNvSpPr txBox="1">
            <a:spLocks/>
          </p:cNvSpPr>
          <p:nvPr/>
        </p:nvSpPr>
        <p:spPr>
          <a:xfrm>
            <a:off x="11739351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17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9" name="Google Shape;19;p2">
            <a:extLst>
              <a:ext uri="{FF2B5EF4-FFF2-40B4-BE49-F238E27FC236}">
                <a16:creationId xmlns:a16="http://schemas.microsoft.com/office/drawing/2014/main" id="{B663630B-17B1-415C-8A01-A459BB5B51B4}"/>
              </a:ext>
            </a:extLst>
          </p:cNvPr>
          <p:cNvSpPr txBox="1">
            <a:spLocks/>
          </p:cNvSpPr>
          <p:nvPr/>
        </p:nvSpPr>
        <p:spPr>
          <a:xfrm>
            <a:off x="6932716" y="2450150"/>
            <a:ext cx="4512734" cy="380833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ct val="150000"/>
              </a:lnSpc>
              <a:buClr>
                <a:schemeClr val="accent1"/>
              </a:buClr>
              <a:buSzPct val="100000"/>
            </a:pPr>
            <a:r>
              <a:rPr lang="hu-HU" sz="2400" dirty="0">
                <a:solidFill>
                  <a:schemeClr val="bg1"/>
                </a:solidFill>
              </a:rPr>
              <a:t>Várakozási idő nélkül: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3D-4D-5D ultrahang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Magánorvosi költségek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Magánkórházi kiadások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Őssejt levétel és tárolás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Lombik programhoz kapcsolódó vizsgálatok</a:t>
            </a:r>
            <a:endParaRPr lang="hu-HU" sz="19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1" name="Google Shape;19;p2">
            <a:extLst>
              <a:ext uri="{FF2B5EF4-FFF2-40B4-BE49-F238E27FC236}">
                <a16:creationId xmlns:a16="http://schemas.microsoft.com/office/drawing/2014/main" id="{60146199-9C75-4612-9145-1A6D919D1C85}"/>
              </a:ext>
            </a:extLst>
          </p:cNvPr>
          <p:cNvSpPr txBox="1">
            <a:spLocks/>
          </p:cNvSpPr>
          <p:nvPr/>
        </p:nvSpPr>
        <p:spPr>
          <a:xfrm>
            <a:off x="5540828" y="480886"/>
            <a:ext cx="6165865" cy="119877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hu-HU" sz="4000" dirty="0">
                <a:solidFill>
                  <a:schemeClr val="accent1"/>
                </a:solidFill>
              </a:rPr>
              <a:t>Szüléssel kapcsolatos </a:t>
            </a:r>
            <a:br>
              <a:rPr lang="hu-HU" sz="4000" dirty="0">
                <a:solidFill>
                  <a:schemeClr val="accent1"/>
                </a:solidFill>
              </a:rPr>
            </a:br>
            <a:r>
              <a:rPr lang="hu-HU" sz="4000" dirty="0">
                <a:solidFill>
                  <a:schemeClr val="accent1"/>
                </a:solidFill>
              </a:rPr>
              <a:t>egészségügyi </a:t>
            </a:r>
          </a:p>
          <a:p>
            <a:r>
              <a:rPr lang="hu-HU" sz="4000" dirty="0">
                <a:solidFill>
                  <a:schemeClr val="accent1"/>
                </a:solidFill>
              </a:rPr>
              <a:t>kiadások</a:t>
            </a:r>
          </a:p>
        </p:txBody>
      </p:sp>
    </p:spTree>
    <p:extLst>
      <p:ext uri="{BB962C8B-B14F-4D97-AF65-F5344CB8AC3E}">
        <p14:creationId xmlns:p14="http://schemas.microsoft.com/office/powerpoint/2010/main" val="23160964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Kép 37">
            <a:extLst>
              <a:ext uri="{FF2B5EF4-FFF2-40B4-BE49-F238E27FC236}">
                <a16:creationId xmlns:a16="http://schemas.microsoft.com/office/drawing/2014/main" id="{B7A12626-2335-444D-9F46-0A20D3C6CD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400" y="-1330516"/>
            <a:ext cx="12301826" cy="8201216"/>
          </a:xfrm>
          <a:prstGeom prst="rect">
            <a:avLst/>
          </a:prstGeom>
        </p:spPr>
      </p:pic>
      <p:pic>
        <p:nvPicPr>
          <p:cNvPr id="39" name="Kép 38">
            <a:extLst>
              <a:ext uri="{FF2B5EF4-FFF2-40B4-BE49-F238E27FC236}">
                <a16:creationId xmlns:a16="http://schemas.microsoft.com/office/drawing/2014/main" id="{6F88FD20-D1F1-4701-A2F4-2AB60873A7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5587" y="-1431172"/>
            <a:ext cx="12471400" cy="8314266"/>
          </a:xfrm>
          <a:prstGeom prst="rect">
            <a:avLst/>
          </a:prstGeom>
        </p:spPr>
      </p:pic>
      <p:pic>
        <p:nvPicPr>
          <p:cNvPr id="3" name="Kép 2">
            <a:extLst>
              <a:ext uri="{FF2B5EF4-FFF2-40B4-BE49-F238E27FC236}">
                <a16:creationId xmlns:a16="http://schemas.microsoft.com/office/drawing/2014/main" id="{E0A7688D-5DF7-43DC-978E-8A4CE28B7B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5831" y="0"/>
            <a:ext cx="12253348" cy="8168898"/>
          </a:xfrm>
          <a:prstGeom prst="rect">
            <a:avLst/>
          </a:prstGeom>
        </p:spPr>
      </p:pic>
      <p:grpSp>
        <p:nvGrpSpPr>
          <p:cNvPr id="54" name="Csoportba foglalás 53">
            <a:extLst>
              <a:ext uri="{FF2B5EF4-FFF2-40B4-BE49-F238E27FC236}">
                <a16:creationId xmlns:a16="http://schemas.microsoft.com/office/drawing/2014/main" id="{6323A488-354A-4DFD-B9C2-901EEAF03809}"/>
              </a:ext>
            </a:extLst>
          </p:cNvPr>
          <p:cNvGrpSpPr/>
          <p:nvPr/>
        </p:nvGrpSpPr>
        <p:grpSpPr>
          <a:xfrm>
            <a:off x="0" y="-1701187"/>
            <a:ext cx="12235199" cy="4086971"/>
            <a:chOff x="0" y="-1701187"/>
            <a:chExt cx="12235199" cy="4086971"/>
          </a:xfrm>
        </p:grpSpPr>
        <p:grpSp>
          <p:nvGrpSpPr>
            <p:cNvPr id="30" name="Csoportba foglalás 29">
              <a:extLst>
                <a:ext uri="{FF2B5EF4-FFF2-40B4-BE49-F238E27FC236}">
                  <a16:creationId xmlns:a16="http://schemas.microsoft.com/office/drawing/2014/main" id="{69B1572F-761C-4149-B13C-4E0149A33D31}"/>
                </a:ext>
              </a:extLst>
            </p:cNvPr>
            <p:cNvGrpSpPr/>
            <p:nvPr/>
          </p:nvGrpSpPr>
          <p:grpSpPr>
            <a:xfrm flipV="1">
              <a:off x="0" y="-1701187"/>
              <a:ext cx="12235199" cy="4086971"/>
              <a:chOff x="0" y="2999669"/>
              <a:chExt cx="12235199" cy="5242956"/>
            </a:xfrm>
          </p:grpSpPr>
          <p:grpSp>
            <p:nvGrpSpPr>
              <p:cNvPr id="6" name="Ábra 2">
                <a:extLst>
                  <a:ext uri="{FF2B5EF4-FFF2-40B4-BE49-F238E27FC236}">
                    <a16:creationId xmlns:a16="http://schemas.microsoft.com/office/drawing/2014/main" id="{092301E4-3658-4395-BE30-703BAA2CBA8B}"/>
                  </a:ext>
                </a:extLst>
              </p:cNvPr>
              <p:cNvGrpSpPr/>
              <p:nvPr/>
            </p:nvGrpSpPr>
            <p:grpSpPr>
              <a:xfrm>
                <a:off x="0" y="2999669"/>
                <a:ext cx="12235199" cy="5242956"/>
                <a:chOff x="0" y="2999669"/>
                <a:chExt cx="12235199" cy="5242956"/>
              </a:xfrm>
            </p:grpSpPr>
            <p:sp>
              <p:nvSpPr>
                <p:cNvPr id="7" name="Szabadkézi sokszög: alakzat 6">
                  <a:extLst>
                    <a:ext uri="{FF2B5EF4-FFF2-40B4-BE49-F238E27FC236}">
                      <a16:creationId xmlns:a16="http://schemas.microsoft.com/office/drawing/2014/main" id="{C77854D1-1ACD-44B0-9521-75DAD8581F3C}"/>
                    </a:ext>
                  </a:extLst>
                </p:cNvPr>
                <p:cNvSpPr/>
                <p:nvPr/>
              </p:nvSpPr>
              <p:spPr>
                <a:xfrm>
                  <a:off x="0" y="2999669"/>
                  <a:ext cx="12235199" cy="5242954"/>
                </a:xfrm>
                <a:custGeom>
                  <a:avLst/>
                  <a:gdLst>
                    <a:gd name="connsiteX0" fmla="*/ 12235200 w 12235199"/>
                    <a:gd name="connsiteY0" fmla="*/ 4382065 h 4382065"/>
                    <a:gd name="connsiteX1" fmla="*/ 12235200 w 12235199"/>
                    <a:gd name="connsiteY1" fmla="*/ 3309613 h 4382065"/>
                    <a:gd name="connsiteX2" fmla="*/ 10055696 w 12235199"/>
                    <a:gd name="connsiteY2" fmla="*/ 1147409 h 4382065"/>
                    <a:gd name="connsiteX3" fmla="*/ 6117600 w 12235199"/>
                    <a:gd name="connsiteY3" fmla="*/ 0 h 4382065"/>
                    <a:gd name="connsiteX4" fmla="*/ 2179503 w 12235199"/>
                    <a:gd name="connsiteY4" fmla="*/ 1153175 h 4382065"/>
                    <a:gd name="connsiteX5" fmla="*/ 0 w 12235199"/>
                    <a:gd name="connsiteY5" fmla="*/ 3309613 h 4382065"/>
                    <a:gd name="connsiteX6" fmla="*/ 0 w 12235199"/>
                    <a:gd name="connsiteY6" fmla="*/ 4382065 h 4382065"/>
                    <a:gd name="connsiteX7" fmla="*/ 12235200 w 12235199"/>
                    <a:gd name="connsiteY7" fmla="*/ 4382065 h 43820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2235199" h="4382065">
                      <a:moveTo>
                        <a:pt x="12235200" y="4382065"/>
                      </a:moveTo>
                      <a:lnTo>
                        <a:pt x="12235200" y="3309613"/>
                      </a:lnTo>
                      <a:cubicBezTo>
                        <a:pt x="11670143" y="2450497"/>
                        <a:pt x="10932111" y="1712465"/>
                        <a:pt x="10055696" y="1147409"/>
                      </a:cubicBezTo>
                      <a:cubicBezTo>
                        <a:pt x="8879457" y="397845"/>
                        <a:pt x="7518709" y="0"/>
                        <a:pt x="6117600" y="0"/>
                      </a:cubicBezTo>
                      <a:cubicBezTo>
                        <a:pt x="4716491" y="0"/>
                        <a:pt x="3355743" y="397845"/>
                        <a:pt x="2179503" y="1153175"/>
                      </a:cubicBezTo>
                      <a:cubicBezTo>
                        <a:pt x="1303089" y="1712465"/>
                        <a:pt x="565056" y="2450497"/>
                        <a:pt x="0" y="3309613"/>
                      </a:cubicBezTo>
                      <a:lnTo>
                        <a:pt x="0" y="4382065"/>
                      </a:lnTo>
                      <a:lnTo>
                        <a:pt x="12235200" y="4382065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  <p:sp>
              <p:nvSpPr>
                <p:cNvPr id="8" name="Szabadkézi sokszög: alakzat 7">
                  <a:extLst>
                    <a:ext uri="{FF2B5EF4-FFF2-40B4-BE49-F238E27FC236}">
                      <a16:creationId xmlns:a16="http://schemas.microsoft.com/office/drawing/2014/main" id="{E118D9C4-53C1-4284-9D89-4845CA63DFF9}"/>
                    </a:ext>
                  </a:extLst>
                </p:cNvPr>
                <p:cNvSpPr/>
                <p:nvPr/>
              </p:nvSpPr>
              <p:spPr>
                <a:xfrm>
                  <a:off x="0" y="3620547"/>
                  <a:ext cx="12235199" cy="4622078"/>
                </a:xfrm>
                <a:custGeom>
                  <a:avLst/>
                  <a:gdLst>
                    <a:gd name="connsiteX0" fmla="*/ 12235200 w 12235199"/>
                    <a:gd name="connsiteY0" fmla="*/ 3863137 h 3863136"/>
                    <a:gd name="connsiteX1" fmla="*/ 12235200 w 12235199"/>
                    <a:gd name="connsiteY1" fmla="*/ 3840073 h 3863136"/>
                    <a:gd name="connsiteX2" fmla="*/ 6117600 w 12235199"/>
                    <a:gd name="connsiteY2" fmla="*/ 0 h 3863136"/>
                    <a:gd name="connsiteX3" fmla="*/ 0 w 12235199"/>
                    <a:gd name="connsiteY3" fmla="*/ 3840073 h 3863136"/>
                    <a:gd name="connsiteX4" fmla="*/ 0 w 12235199"/>
                    <a:gd name="connsiteY4" fmla="*/ 3863137 h 3863136"/>
                    <a:gd name="connsiteX5" fmla="*/ 12235200 w 12235199"/>
                    <a:gd name="connsiteY5" fmla="*/ 3863137 h 38631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2235199" h="3863136">
                      <a:moveTo>
                        <a:pt x="12235200" y="3863137"/>
                      </a:moveTo>
                      <a:lnTo>
                        <a:pt x="12235200" y="3840073"/>
                      </a:lnTo>
                      <a:cubicBezTo>
                        <a:pt x="11139682" y="1568318"/>
                        <a:pt x="8810267" y="0"/>
                        <a:pt x="6117600" y="0"/>
                      </a:cubicBezTo>
                      <a:cubicBezTo>
                        <a:pt x="3424934" y="0"/>
                        <a:pt x="1095517" y="1568318"/>
                        <a:pt x="0" y="3840073"/>
                      </a:cubicBezTo>
                      <a:lnTo>
                        <a:pt x="0" y="3863137"/>
                      </a:lnTo>
                      <a:lnTo>
                        <a:pt x="12235200" y="3863137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5" name="Téglalap 24">
                <a:extLst>
                  <a:ext uri="{FF2B5EF4-FFF2-40B4-BE49-F238E27FC236}">
                    <a16:creationId xmlns:a16="http://schemas.microsoft.com/office/drawing/2014/main" id="{7C434850-37A3-4179-BD06-A0D6BFC0D9F7}"/>
                  </a:ext>
                </a:extLst>
              </p:cNvPr>
              <p:cNvSpPr/>
              <p:nvPr/>
            </p:nvSpPr>
            <p:spPr>
              <a:xfrm>
                <a:off x="3962227" y="5783722"/>
                <a:ext cx="4310743" cy="1074277"/>
              </a:xfrm>
              <a:prstGeom prst="rect">
                <a:avLst/>
              </a:prstGeom>
              <a:solidFill>
                <a:srgbClr val="E2E2E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hu-HU"/>
              </a:p>
            </p:txBody>
          </p:sp>
        </p:grpSp>
        <p:sp>
          <p:nvSpPr>
            <p:cNvPr id="2" name="Google Shape;19;p2">
              <a:extLst>
                <a:ext uri="{FF2B5EF4-FFF2-40B4-BE49-F238E27FC236}">
                  <a16:creationId xmlns:a16="http://schemas.microsoft.com/office/drawing/2014/main" id="{72BFF9A5-E749-4CFA-B4FF-04EFCA478822}"/>
                </a:ext>
              </a:extLst>
            </p:cNvPr>
            <p:cNvSpPr txBox="1">
              <a:spLocks/>
            </p:cNvSpPr>
            <p:nvPr/>
          </p:nvSpPr>
          <p:spPr>
            <a:xfrm>
              <a:off x="1938551" y="370103"/>
              <a:ext cx="8329402" cy="110459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hu-HU" sz="3600" dirty="0">
                  <a:solidFill>
                    <a:schemeClr val="accent1"/>
                  </a:solidFill>
                </a:rPr>
                <a:t>Gyermeknevelés</a:t>
              </a:r>
            </a:p>
            <a:p>
              <a:pPr algn="ctr"/>
              <a:r>
                <a:rPr lang="hu-HU" sz="3600" dirty="0"/>
                <a:t>Óvoda/iskola</a:t>
              </a:r>
            </a:p>
          </p:txBody>
        </p:sp>
      </p:grpSp>
      <p:sp>
        <p:nvSpPr>
          <p:cNvPr id="43" name="Ellipszis 42">
            <a:extLst>
              <a:ext uri="{FF2B5EF4-FFF2-40B4-BE49-F238E27FC236}">
                <a16:creationId xmlns:a16="http://schemas.microsoft.com/office/drawing/2014/main" id="{70C33794-8472-418B-87C8-9DA141F72D2B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5" name="Picture 1">
            <a:extLst>
              <a:ext uri="{FF2B5EF4-FFF2-40B4-BE49-F238E27FC236}">
                <a16:creationId xmlns:a16="http://schemas.microsoft.com/office/drawing/2014/main" id="{655784C3-4B25-406E-B2AA-63C3908F3E10}"/>
              </a:ext>
            </a:extLst>
          </p:cNvPr>
          <p:cNvPicPr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7" name="Szövegdoboz 46">
            <a:extLst>
              <a:ext uri="{FF2B5EF4-FFF2-40B4-BE49-F238E27FC236}">
                <a16:creationId xmlns:a16="http://schemas.microsoft.com/office/drawing/2014/main" id="{41C84D59-CF09-4743-9F2D-AC196ABF9EFA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49" name="Rectangle 6">
            <a:extLst>
              <a:ext uri="{FF2B5EF4-FFF2-40B4-BE49-F238E27FC236}">
                <a16:creationId xmlns:a16="http://schemas.microsoft.com/office/drawing/2014/main" id="{B24A0F14-E877-48D8-9D65-D6D2BF55A8BB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51" name="Google Shape;105;p9">
            <a:extLst>
              <a:ext uri="{FF2B5EF4-FFF2-40B4-BE49-F238E27FC236}">
                <a16:creationId xmlns:a16="http://schemas.microsoft.com/office/drawing/2014/main" id="{00055868-512D-4592-8BBB-10BF4AA074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18</a:t>
            </a:fld>
            <a:endParaRPr lang="en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894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5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path" presetSubtype="0" accel="50000" decel="5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-6.25E-7 -3.7037E-6 L -0.00039 0.1983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9907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2" presetClass="entr" presetSubtype="1" fill="hold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zabadkézi sokszög: alakzat 28">
            <a:extLst>
              <a:ext uri="{FF2B5EF4-FFF2-40B4-BE49-F238E27FC236}">
                <a16:creationId xmlns:a16="http://schemas.microsoft.com/office/drawing/2014/main" id="{225DCA59-DA07-40AC-A8CE-C05A91694562}"/>
              </a:ext>
            </a:extLst>
          </p:cNvPr>
          <p:cNvSpPr/>
          <p:nvPr/>
        </p:nvSpPr>
        <p:spPr>
          <a:xfrm>
            <a:off x="10476525" y="1535233"/>
            <a:ext cx="1856986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4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44" name="Ábra 2">
            <a:extLst>
              <a:ext uri="{FF2B5EF4-FFF2-40B4-BE49-F238E27FC236}">
                <a16:creationId xmlns:a16="http://schemas.microsoft.com/office/drawing/2014/main" id="{D14AF2FF-DAD7-4E38-ABB7-F3397D72E860}"/>
              </a:ext>
            </a:extLst>
          </p:cNvPr>
          <p:cNvSpPr/>
          <p:nvPr/>
        </p:nvSpPr>
        <p:spPr>
          <a:xfrm>
            <a:off x="10821030" y="1535233"/>
            <a:ext cx="11683262" cy="6905358"/>
          </a:xfrm>
          <a:custGeom>
            <a:avLst/>
            <a:gdLst>
              <a:gd name="connsiteX0" fmla="*/ 1977448 w 9145594"/>
              <a:gd name="connsiteY0" fmla="*/ 0 h 6866030"/>
              <a:gd name="connsiteX1" fmla="*/ 28 w 9145594"/>
              <a:gd name="connsiteY1" fmla="*/ 3444001 h 6866030"/>
              <a:gd name="connsiteX2" fmla="*/ 1977448 w 9145594"/>
              <a:gd name="connsiteY2" fmla="*/ 6866030 h 6866030"/>
              <a:gd name="connsiteX3" fmla="*/ 9145594 w 9145594"/>
              <a:gd name="connsiteY3" fmla="*/ 6866030 h 6866030"/>
              <a:gd name="connsiteX4" fmla="*/ 9145594 w 9145594"/>
              <a:gd name="connsiteY4" fmla="*/ 0 h 6866030"/>
              <a:gd name="connsiteX5" fmla="*/ 1977448 w 9145594"/>
              <a:gd name="connsiteY5" fmla="*/ 0 h 6866030"/>
              <a:gd name="connsiteX0" fmla="*/ 1977448 w 10020665"/>
              <a:gd name="connsiteY0" fmla="*/ 0 h 6866030"/>
              <a:gd name="connsiteX1" fmla="*/ 28 w 10020665"/>
              <a:gd name="connsiteY1" fmla="*/ 3444001 h 6866030"/>
              <a:gd name="connsiteX2" fmla="*/ 1977448 w 10020665"/>
              <a:gd name="connsiteY2" fmla="*/ 6866030 h 6866030"/>
              <a:gd name="connsiteX3" fmla="*/ 10020665 w 10020665"/>
              <a:gd name="connsiteY3" fmla="*/ 6856198 h 6866030"/>
              <a:gd name="connsiteX4" fmla="*/ 9145594 w 10020665"/>
              <a:gd name="connsiteY4" fmla="*/ 0 h 6866030"/>
              <a:gd name="connsiteX5" fmla="*/ 1977448 w 10020665"/>
              <a:gd name="connsiteY5" fmla="*/ 0 h 6866030"/>
              <a:gd name="connsiteX0" fmla="*/ 1977448 w 10030497"/>
              <a:gd name="connsiteY0" fmla="*/ 9832 h 6875862"/>
              <a:gd name="connsiteX1" fmla="*/ 28 w 10030497"/>
              <a:gd name="connsiteY1" fmla="*/ 3453833 h 6875862"/>
              <a:gd name="connsiteX2" fmla="*/ 1977448 w 10030497"/>
              <a:gd name="connsiteY2" fmla="*/ 6875862 h 6875862"/>
              <a:gd name="connsiteX3" fmla="*/ 10020665 w 10030497"/>
              <a:gd name="connsiteY3" fmla="*/ 6866030 h 6875862"/>
              <a:gd name="connsiteX4" fmla="*/ 10030497 w 10030497"/>
              <a:gd name="connsiteY4" fmla="*/ 0 h 6875862"/>
              <a:gd name="connsiteX5" fmla="*/ 1977448 w 10030497"/>
              <a:gd name="connsiteY5" fmla="*/ 9832 h 6875862"/>
              <a:gd name="connsiteX0" fmla="*/ 1977448 w 10020949"/>
              <a:gd name="connsiteY0" fmla="*/ 0 h 6866030"/>
              <a:gd name="connsiteX1" fmla="*/ 28 w 10020949"/>
              <a:gd name="connsiteY1" fmla="*/ 3444001 h 6866030"/>
              <a:gd name="connsiteX2" fmla="*/ 1977448 w 10020949"/>
              <a:gd name="connsiteY2" fmla="*/ 6866030 h 6866030"/>
              <a:gd name="connsiteX3" fmla="*/ 10020665 w 10020949"/>
              <a:gd name="connsiteY3" fmla="*/ 6856198 h 6866030"/>
              <a:gd name="connsiteX4" fmla="*/ 10001001 w 10020949"/>
              <a:gd name="connsiteY4" fmla="*/ 19665 h 6866030"/>
              <a:gd name="connsiteX5" fmla="*/ 1977448 w 10020949"/>
              <a:gd name="connsiteY5" fmla="*/ 0 h 6866030"/>
              <a:gd name="connsiteX0" fmla="*/ 1977448 w 11682317"/>
              <a:gd name="connsiteY0" fmla="*/ 0 h 6866030"/>
              <a:gd name="connsiteX1" fmla="*/ 28 w 11682317"/>
              <a:gd name="connsiteY1" fmla="*/ 3444001 h 6866030"/>
              <a:gd name="connsiteX2" fmla="*/ 1977448 w 11682317"/>
              <a:gd name="connsiteY2" fmla="*/ 6866030 h 6866030"/>
              <a:gd name="connsiteX3" fmla="*/ 10020665 w 11682317"/>
              <a:gd name="connsiteY3" fmla="*/ 6856198 h 6866030"/>
              <a:gd name="connsiteX4" fmla="*/ 11682317 w 11682317"/>
              <a:gd name="connsiteY4" fmla="*/ 9833 h 6866030"/>
              <a:gd name="connsiteX5" fmla="*/ 1977448 w 11682317"/>
              <a:gd name="connsiteY5" fmla="*/ 0 h 6866030"/>
              <a:gd name="connsiteX0" fmla="*/ 1977448 w 11683262"/>
              <a:gd name="connsiteY0" fmla="*/ 0 h 6875862"/>
              <a:gd name="connsiteX1" fmla="*/ 28 w 11683262"/>
              <a:gd name="connsiteY1" fmla="*/ 3444001 h 6875862"/>
              <a:gd name="connsiteX2" fmla="*/ 1977448 w 11683262"/>
              <a:gd name="connsiteY2" fmla="*/ 6866030 h 6875862"/>
              <a:gd name="connsiteX3" fmla="*/ 11682316 w 11683262"/>
              <a:gd name="connsiteY3" fmla="*/ 6875862 h 6875862"/>
              <a:gd name="connsiteX4" fmla="*/ 11682317 w 11683262"/>
              <a:gd name="connsiteY4" fmla="*/ 9833 h 6875862"/>
              <a:gd name="connsiteX5" fmla="*/ 1977448 w 11683262"/>
              <a:gd name="connsiteY5" fmla="*/ 0 h 6875862"/>
              <a:gd name="connsiteX0" fmla="*/ 1977448 w 11683262"/>
              <a:gd name="connsiteY0" fmla="*/ 29496 h 6905358"/>
              <a:gd name="connsiteX1" fmla="*/ 28 w 11683262"/>
              <a:gd name="connsiteY1" fmla="*/ 3473497 h 6905358"/>
              <a:gd name="connsiteX2" fmla="*/ 1977448 w 11683262"/>
              <a:gd name="connsiteY2" fmla="*/ 6895526 h 6905358"/>
              <a:gd name="connsiteX3" fmla="*/ 11682316 w 11683262"/>
              <a:gd name="connsiteY3" fmla="*/ 6905358 h 6905358"/>
              <a:gd name="connsiteX4" fmla="*/ 11682317 w 11683262"/>
              <a:gd name="connsiteY4" fmla="*/ 0 h 6905358"/>
              <a:gd name="connsiteX5" fmla="*/ 1977448 w 11683262"/>
              <a:gd name="connsiteY5" fmla="*/ 29496 h 6905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83262" h="6905358">
                <a:moveTo>
                  <a:pt x="1977448" y="29496"/>
                </a:moveTo>
                <a:cubicBezTo>
                  <a:pt x="790996" y="721592"/>
                  <a:pt x="-5465" y="2001420"/>
                  <a:pt x="28" y="3473497"/>
                </a:cubicBezTo>
                <a:cubicBezTo>
                  <a:pt x="5521" y="4934588"/>
                  <a:pt x="796489" y="6208923"/>
                  <a:pt x="1977448" y="6895526"/>
                </a:cubicBezTo>
                <a:lnTo>
                  <a:pt x="11682316" y="6905358"/>
                </a:lnTo>
                <a:cubicBezTo>
                  <a:pt x="11685593" y="4616681"/>
                  <a:pt x="11679040" y="2288677"/>
                  <a:pt x="11682317" y="0"/>
                </a:cubicBezTo>
                <a:lnTo>
                  <a:pt x="1977448" y="29496"/>
                </a:lnTo>
                <a:close/>
              </a:path>
            </a:pathLst>
          </a:custGeom>
          <a:solidFill>
            <a:srgbClr val="AAC1B7">
              <a:alpha val="30000"/>
            </a:srgbClr>
          </a:solidFill>
          <a:ln w="54926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9" name="Téglalap 18">
            <a:extLst>
              <a:ext uri="{FF2B5EF4-FFF2-40B4-BE49-F238E27FC236}">
                <a16:creationId xmlns:a16="http://schemas.microsoft.com/office/drawing/2014/main" id="{08C2F38D-55C6-4721-98E2-B60510903878}"/>
              </a:ext>
            </a:extLst>
          </p:cNvPr>
          <p:cNvSpPr/>
          <p:nvPr/>
        </p:nvSpPr>
        <p:spPr>
          <a:xfrm>
            <a:off x="5320" y="5905500"/>
            <a:ext cx="12186680" cy="9525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2BE652AA-8392-4AAD-A16E-E3A8405634A5}"/>
              </a:ext>
            </a:extLst>
          </p:cNvPr>
          <p:cNvSpPr txBox="1">
            <a:spLocks/>
          </p:cNvSpPr>
          <p:nvPr/>
        </p:nvSpPr>
        <p:spPr>
          <a:xfrm>
            <a:off x="467304" y="374253"/>
            <a:ext cx="8725858" cy="23186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Gyermeknevelés </a:t>
            </a:r>
            <a:r>
              <a:rPr lang="hu-HU" sz="4000" dirty="0">
                <a:solidFill>
                  <a:schemeClr val="accent1"/>
                </a:solidFill>
              </a:rPr>
              <a:t>Óvoda/iskola</a:t>
            </a:r>
          </a:p>
        </p:txBody>
      </p:sp>
      <p:sp>
        <p:nvSpPr>
          <p:cNvPr id="50" name="Google Shape;19;p2">
            <a:extLst>
              <a:ext uri="{FF2B5EF4-FFF2-40B4-BE49-F238E27FC236}">
                <a16:creationId xmlns:a16="http://schemas.microsoft.com/office/drawing/2014/main" id="{C5477E3D-AABC-45A2-920C-6D9E77B3F719}"/>
              </a:ext>
            </a:extLst>
          </p:cNvPr>
          <p:cNvSpPr txBox="1">
            <a:spLocks/>
          </p:cNvSpPr>
          <p:nvPr/>
        </p:nvSpPr>
        <p:spPr>
          <a:xfrm>
            <a:off x="201946" y="1275134"/>
            <a:ext cx="4928399" cy="5881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A szülők elszámolhatják a felmerülő költségeiket, úgymint 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ruházat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tanszer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tankönyv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b="1" dirty="0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  <a:t>Digitális taneszköz 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Igénybe veheti a pénztártagon kívül az élettárs/házastárs, a családi pótlékra jogosult szülő szülei (nagyszülők), testvérei vagy gyermekei is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Számlák bemutatásával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hu-HU" sz="23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1" name="Google Shape;19;p2">
            <a:extLst>
              <a:ext uri="{FF2B5EF4-FFF2-40B4-BE49-F238E27FC236}">
                <a16:creationId xmlns:a16="http://schemas.microsoft.com/office/drawing/2014/main" id="{7CD9E318-5A40-4847-9FEF-2F3FE2D368F1}"/>
              </a:ext>
            </a:extLst>
          </p:cNvPr>
          <p:cNvSpPr txBox="1">
            <a:spLocks/>
          </p:cNvSpPr>
          <p:nvPr/>
        </p:nvSpPr>
        <p:spPr>
          <a:xfrm>
            <a:off x="5144425" y="1275134"/>
            <a:ext cx="6364305" cy="5881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Igényléshez szükséges: 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Óvoda vagy iskolalátogatási igazolás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  <a:t>A tanév kezdetét megelőző 15. naptól </a:t>
            </a:r>
            <a:b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</a:br>
            <a: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  <a:t>a tanév utolsó napját követő 15. napon </a:t>
            </a:r>
            <a:b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</a:br>
            <a: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  <a:t>belül kiállított számla,</a:t>
            </a:r>
            <a:r>
              <a:rPr lang="hu-HU" sz="1900" dirty="0">
                <a:solidFill>
                  <a:schemeClr val="bg1"/>
                </a:solidFill>
                <a:latin typeface="+mn-lt"/>
              </a:rPr>
              <a:t> egyszerűsített </a:t>
            </a:r>
            <a:br>
              <a:rPr lang="hu-HU" sz="1900" dirty="0">
                <a:solidFill>
                  <a:schemeClr val="bg1"/>
                </a:solidFill>
                <a:latin typeface="+mn-lt"/>
              </a:rPr>
            </a:br>
            <a:r>
              <a:rPr lang="hu-HU" sz="1900" dirty="0">
                <a:solidFill>
                  <a:schemeClr val="bg1"/>
                </a:solidFill>
                <a:latin typeface="+mn-lt"/>
              </a:rPr>
              <a:t>számla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A számlakibocsátónak nem szükséges szerződött szolgáltatónak lennie, </a:t>
            </a:r>
            <a:br>
              <a:rPr lang="hu-HU" sz="1900" dirty="0">
                <a:solidFill>
                  <a:schemeClr val="bg1"/>
                </a:solidFill>
              </a:rPr>
            </a:br>
            <a:r>
              <a:rPr lang="hu-HU" sz="1900" dirty="0">
                <a:solidFill>
                  <a:schemeClr val="bg1"/>
                </a:solidFill>
              </a:rPr>
              <a:t>bármelyik üzletben kapott </a:t>
            </a:r>
            <a:br>
              <a:rPr lang="hu-HU" sz="1900" dirty="0">
                <a:solidFill>
                  <a:schemeClr val="bg1"/>
                </a:solidFill>
              </a:rPr>
            </a:br>
            <a:r>
              <a:rPr lang="hu-HU" sz="1900" dirty="0">
                <a:solidFill>
                  <a:schemeClr val="bg1"/>
                </a:solidFill>
              </a:rPr>
              <a:t>tag nevére és címére szóló</a:t>
            </a:r>
            <a:br>
              <a:rPr lang="hu-HU" sz="1900" dirty="0">
                <a:solidFill>
                  <a:schemeClr val="bg1"/>
                </a:solidFill>
              </a:rPr>
            </a:br>
            <a:r>
              <a:rPr lang="hu-HU" sz="1900" dirty="0">
                <a:solidFill>
                  <a:schemeClr val="bg1"/>
                </a:solidFill>
              </a:rPr>
              <a:t>számla elszámolható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</a:rPr>
              <a:t>180 nap várakozás</a:t>
            </a:r>
          </a:p>
        </p:txBody>
      </p:sp>
      <p:grpSp>
        <p:nvGrpSpPr>
          <p:cNvPr id="22" name="Csoportba foglalás 21">
            <a:extLst>
              <a:ext uri="{FF2B5EF4-FFF2-40B4-BE49-F238E27FC236}">
                <a16:creationId xmlns:a16="http://schemas.microsoft.com/office/drawing/2014/main" id="{16A265D0-9E74-475B-8957-69CCBD141BB6}"/>
              </a:ext>
            </a:extLst>
          </p:cNvPr>
          <p:cNvGrpSpPr/>
          <p:nvPr/>
        </p:nvGrpSpPr>
        <p:grpSpPr>
          <a:xfrm>
            <a:off x="8969969" y="4228584"/>
            <a:ext cx="2981060" cy="3164910"/>
            <a:chOff x="4021546" y="1482989"/>
            <a:chExt cx="4159068" cy="4415570"/>
          </a:xfrm>
        </p:grpSpPr>
        <p:grpSp>
          <p:nvGrpSpPr>
            <p:cNvPr id="23" name="Ábra 7">
              <a:extLst>
                <a:ext uri="{FF2B5EF4-FFF2-40B4-BE49-F238E27FC236}">
                  <a16:creationId xmlns:a16="http://schemas.microsoft.com/office/drawing/2014/main" id="{7D1DAE62-C72C-480D-9920-C36F102DB0FB}"/>
                </a:ext>
              </a:extLst>
            </p:cNvPr>
            <p:cNvGrpSpPr/>
            <p:nvPr/>
          </p:nvGrpSpPr>
          <p:grpSpPr>
            <a:xfrm>
              <a:off x="4021546" y="1482989"/>
              <a:ext cx="4159068" cy="4159056"/>
              <a:chOff x="4439112" y="727087"/>
              <a:chExt cx="4068522" cy="4068512"/>
            </a:xfrm>
          </p:grpSpPr>
          <p:sp>
            <p:nvSpPr>
              <p:cNvPr id="25" name="Szabadkézi sokszög: alakzat 24">
                <a:extLst>
                  <a:ext uri="{FF2B5EF4-FFF2-40B4-BE49-F238E27FC236}">
                    <a16:creationId xmlns:a16="http://schemas.microsoft.com/office/drawing/2014/main" id="{678107AE-DC40-44DA-BFAC-59FDF330C5CA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26" name="Szabadkézi sokszög: alakzat 25">
                <a:extLst>
                  <a:ext uri="{FF2B5EF4-FFF2-40B4-BE49-F238E27FC236}">
                    <a16:creationId xmlns:a16="http://schemas.microsoft.com/office/drawing/2014/main" id="{B8E71E8E-35C9-4CF6-85B8-67B8F17352EC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4" name="Google Shape;19;p2">
              <a:extLst>
                <a:ext uri="{FF2B5EF4-FFF2-40B4-BE49-F238E27FC236}">
                  <a16:creationId xmlns:a16="http://schemas.microsoft.com/office/drawing/2014/main" id="{D3A83808-6AF3-4474-9CE8-E378ABCC7E8B}"/>
                </a:ext>
              </a:extLst>
            </p:cNvPr>
            <p:cNvSpPr txBox="1">
              <a:spLocks/>
            </p:cNvSpPr>
            <p:nvPr/>
          </p:nvSpPr>
          <p:spPr>
            <a:xfrm>
              <a:off x="4333487" y="2915315"/>
              <a:ext cx="3580853" cy="298324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3000"/>
                </a:lnSpc>
              </a:pPr>
              <a:r>
                <a:rPr lang="hu-HU" sz="1900" dirty="0">
                  <a:ea typeface="A little sunshine" panose="02000603000000000000" pitchFamily="2" charset="0"/>
                </a:rPr>
                <a:t>Maximum összeg:</a:t>
              </a:r>
            </a:p>
            <a:p>
              <a:pPr algn="ctr">
                <a:lnSpc>
                  <a:spcPts val="3000"/>
                </a:lnSpc>
              </a:pPr>
              <a:r>
                <a:rPr lang="hu-HU" sz="3000" dirty="0">
                  <a:solidFill>
                    <a:schemeClr val="accent1"/>
                  </a:solidFill>
                  <a:ea typeface="A little sunshine" panose="02000603000000000000" pitchFamily="2" charset="0"/>
                </a:rPr>
                <a:t>290.800 Ft</a:t>
              </a:r>
              <a:br>
                <a:rPr lang="hu-HU" sz="3000" dirty="0">
                  <a:solidFill>
                    <a:schemeClr val="accent1"/>
                  </a:solidFill>
                  <a:ea typeface="A little sunshine" panose="02000603000000000000" pitchFamily="2" charset="0"/>
                </a:rPr>
              </a:br>
              <a:r>
                <a:rPr lang="hu-HU" sz="1900" dirty="0">
                  <a:latin typeface="+mn-lt"/>
                  <a:ea typeface="A little sunshine" panose="02000603000000000000" pitchFamily="2" charset="0"/>
                </a:rPr>
                <a:t>/év/gyermek</a:t>
              </a:r>
            </a:p>
          </p:txBody>
        </p:sp>
      </p:grpSp>
      <p:sp>
        <p:nvSpPr>
          <p:cNvPr id="3" name="Ellipszis 2">
            <a:extLst>
              <a:ext uri="{FF2B5EF4-FFF2-40B4-BE49-F238E27FC236}">
                <a16:creationId xmlns:a16="http://schemas.microsoft.com/office/drawing/2014/main" id="{5A1B6047-F97B-4FEE-BB40-C92223DCB94C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E43300A5-C164-41FE-A364-13469677EB58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6E749D72-73A2-4099-85A5-6CD0BFF910E6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803588C-EE3D-426F-B9D6-15C714E6AC76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7" name="Google Shape;105;p9">
            <a:extLst>
              <a:ext uri="{FF2B5EF4-FFF2-40B4-BE49-F238E27FC236}">
                <a16:creationId xmlns:a16="http://schemas.microsoft.com/office/drawing/2014/main" id="{558FDEE4-5284-49CB-8ABC-CFF5F56FA4B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19</a:t>
            </a:fld>
            <a:endParaRPr lang="en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150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uiExpand="1" build="p"/>
      <p:bldP spid="21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Kép 37">
            <a:extLst>
              <a:ext uri="{FF2B5EF4-FFF2-40B4-BE49-F238E27FC236}">
                <a16:creationId xmlns:a16="http://schemas.microsoft.com/office/drawing/2014/main" id="{B7A12626-2335-444D-9F46-0A20D3C6CD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5399" y="-1330516"/>
            <a:ext cx="12301824" cy="8201216"/>
          </a:xfrm>
          <a:prstGeom prst="rect">
            <a:avLst/>
          </a:prstGeom>
        </p:spPr>
      </p:pic>
      <p:pic>
        <p:nvPicPr>
          <p:cNvPr id="39" name="Kép 38">
            <a:extLst>
              <a:ext uri="{FF2B5EF4-FFF2-40B4-BE49-F238E27FC236}">
                <a16:creationId xmlns:a16="http://schemas.microsoft.com/office/drawing/2014/main" id="{6F88FD20-D1F1-4701-A2F4-2AB60873A7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441215" y="-3145702"/>
            <a:ext cx="15133456" cy="10088972"/>
          </a:xfrm>
          <a:prstGeom prst="rect">
            <a:avLst/>
          </a:prstGeom>
        </p:spPr>
      </p:pic>
      <p:pic>
        <p:nvPicPr>
          <p:cNvPr id="3" name="Kép 2">
            <a:extLst>
              <a:ext uri="{FF2B5EF4-FFF2-40B4-BE49-F238E27FC236}">
                <a16:creationId xmlns:a16="http://schemas.microsoft.com/office/drawing/2014/main" id="{E0A7688D-5DF7-43DC-978E-8A4CE28B7B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3422" y="-1255766"/>
            <a:ext cx="12253347" cy="8168898"/>
          </a:xfrm>
          <a:prstGeom prst="rect">
            <a:avLst/>
          </a:prstGeom>
        </p:spPr>
      </p:pic>
      <p:sp>
        <p:nvSpPr>
          <p:cNvPr id="4" name="Téglalap 3">
            <a:extLst>
              <a:ext uri="{FF2B5EF4-FFF2-40B4-BE49-F238E27FC236}">
                <a16:creationId xmlns:a16="http://schemas.microsoft.com/office/drawing/2014/main" id="{60E1962D-EA2F-4B4B-A0E4-CB029FD4A80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72BFF9A5-E749-4CFA-B4FF-04EFCA478822}"/>
              </a:ext>
            </a:extLst>
          </p:cNvPr>
          <p:cNvSpPr txBox="1">
            <a:spLocks/>
          </p:cNvSpPr>
          <p:nvPr/>
        </p:nvSpPr>
        <p:spPr>
          <a:xfrm>
            <a:off x="475829" y="370103"/>
            <a:ext cx="9705040" cy="103661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3600" dirty="0">
                <a:solidFill>
                  <a:schemeClr val="bg1"/>
                </a:solidFill>
              </a:rPr>
              <a:t>Gyermeknevelés</a:t>
            </a:r>
          </a:p>
          <a:p>
            <a:pPr algn="l"/>
            <a:r>
              <a:rPr lang="hu-HU" sz="3600" dirty="0">
                <a:solidFill>
                  <a:schemeClr val="accent1"/>
                </a:solidFill>
              </a:rPr>
              <a:t>Főiskola/egyetem</a:t>
            </a:r>
          </a:p>
        </p:txBody>
      </p:sp>
      <p:sp>
        <p:nvSpPr>
          <p:cNvPr id="43" name="Ellipszis 42">
            <a:extLst>
              <a:ext uri="{FF2B5EF4-FFF2-40B4-BE49-F238E27FC236}">
                <a16:creationId xmlns:a16="http://schemas.microsoft.com/office/drawing/2014/main" id="{70C33794-8472-418B-87C8-9DA141F72D2B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5" name="Picture 1">
            <a:extLst>
              <a:ext uri="{FF2B5EF4-FFF2-40B4-BE49-F238E27FC236}">
                <a16:creationId xmlns:a16="http://schemas.microsoft.com/office/drawing/2014/main" id="{655784C3-4B25-406E-B2AA-63C3908F3E10}"/>
              </a:ext>
            </a:extLst>
          </p:cNvPr>
          <p:cNvPicPr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7" name="Szövegdoboz 46">
            <a:extLst>
              <a:ext uri="{FF2B5EF4-FFF2-40B4-BE49-F238E27FC236}">
                <a16:creationId xmlns:a16="http://schemas.microsoft.com/office/drawing/2014/main" id="{41C84D59-CF09-4743-9F2D-AC196ABF9EFA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49" name="Rectangle 6">
            <a:extLst>
              <a:ext uri="{FF2B5EF4-FFF2-40B4-BE49-F238E27FC236}">
                <a16:creationId xmlns:a16="http://schemas.microsoft.com/office/drawing/2014/main" id="{B24A0F14-E877-48D8-9D65-D6D2BF55A8BB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51" name="Google Shape;105;p9">
            <a:extLst>
              <a:ext uri="{FF2B5EF4-FFF2-40B4-BE49-F238E27FC236}">
                <a16:creationId xmlns:a16="http://schemas.microsoft.com/office/drawing/2014/main" id="{00055868-512D-4592-8BBB-10BF4AA074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20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5" name="Szabadkézi sokszög: alakzat 4">
            <a:extLst>
              <a:ext uri="{FF2B5EF4-FFF2-40B4-BE49-F238E27FC236}">
                <a16:creationId xmlns:a16="http://schemas.microsoft.com/office/drawing/2014/main" id="{08495E6C-8C97-4197-8F84-D10556B9D3A0}"/>
              </a:ext>
            </a:extLst>
          </p:cNvPr>
          <p:cNvSpPr/>
          <p:nvPr/>
        </p:nvSpPr>
        <p:spPr>
          <a:xfrm>
            <a:off x="4222517" y="-64620"/>
            <a:ext cx="1939206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4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9" name="Ábra 2">
            <a:extLst>
              <a:ext uri="{FF2B5EF4-FFF2-40B4-BE49-F238E27FC236}">
                <a16:creationId xmlns:a16="http://schemas.microsoft.com/office/drawing/2014/main" id="{880626A0-C4BD-439A-9D46-09AE5A56F19D}"/>
              </a:ext>
            </a:extLst>
          </p:cNvPr>
          <p:cNvSpPr/>
          <p:nvPr/>
        </p:nvSpPr>
        <p:spPr>
          <a:xfrm>
            <a:off x="4649242" y="-35592"/>
            <a:ext cx="11683262" cy="6905358"/>
          </a:xfrm>
          <a:custGeom>
            <a:avLst/>
            <a:gdLst>
              <a:gd name="connsiteX0" fmla="*/ 1977448 w 9145594"/>
              <a:gd name="connsiteY0" fmla="*/ 0 h 6866030"/>
              <a:gd name="connsiteX1" fmla="*/ 28 w 9145594"/>
              <a:gd name="connsiteY1" fmla="*/ 3444001 h 6866030"/>
              <a:gd name="connsiteX2" fmla="*/ 1977448 w 9145594"/>
              <a:gd name="connsiteY2" fmla="*/ 6866030 h 6866030"/>
              <a:gd name="connsiteX3" fmla="*/ 9145594 w 9145594"/>
              <a:gd name="connsiteY3" fmla="*/ 6866030 h 6866030"/>
              <a:gd name="connsiteX4" fmla="*/ 9145594 w 9145594"/>
              <a:gd name="connsiteY4" fmla="*/ 0 h 6866030"/>
              <a:gd name="connsiteX5" fmla="*/ 1977448 w 9145594"/>
              <a:gd name="connsiteY5" fmla="*/ 0 h 6866030"/>
              <a:gd name="connsiteX0" fmla="*/ 1977448 w 10020665"/>
              <a:gd name="connsiteY0" fmla="*/ 0 h 6866030"/>
              <a:gd name="connsiteX1" fmla="*/ 28 w 10020665"/>
              <a:gd name="connsiteY1" fmla="*/ 3444001 h 6866030"/>
              <a:gd name="connsiteX2" fmla="*/ 1977448 w 10020665"/>
              <a:gd name="connsiteY2" fmla="*/ 6866030 h 6866030"/>
              <a:gd name="connsiteX3" fmla="*/ 10020665 w 10020665"/>
              <a:gd name="connsiteY3" fmla="*/ 6856198 h 6866030"/>
              <a:gd name="connsiteX4" fmla="*/ 9145594 w 10020665"/>
              <a:gd name="connsiteY4" fmla="*/ 0 h 6866030"/>
              <a:gd name="connsiteX5" fmla="*/ 1977448 w 10020665"/>
              <a:gd name="connsiteY5" fmla="*/ 0 h 6866030"/>
              <a:gd name="connsiteX0" fmla="*/ 1977448 w 10030497"/>
              <a:gd name="connsiteY0" fmla="*/ 9832 h 6875862"/>
              <a:gd name="connsiteX1" fmla="*/ 28 w 10030497"/>
              <a:gd name="connsiteY1" fmla="*/ 3453833 h 6875862"/>
              <a:gd name="connsiteX2" fmla="*/ 1977448 w 10030497"/>
              <a:gd name="connsiteY2" fmla="*/ 6875862 h 6875862"/>
              <a:gd name="connsiteX3" fmla="*/ 10020665 w 10030497"/>
              <a:gd name="connsiteY3" fmla="*/ 6866030 h 6875862"/>
              <a:gd name="connsiteX4" fmla="*/ 10030497 w 10030497"/>
              <a:gd name="connsiteY4" fmla="*/ 0 h 6875862"/>
              <a:gd name="connsiteX5" fmla="*/ 1977448 w 10030497"/>
              <a:gd name="connsiteY5" fmla="*/ 9832 h 6875862"/>
              <a:gd name="connsiteX0" fmla="*/ 1977448 w 10020949"/>
              <a:gd name="connsiteY0" fmla="*/ 0 h 6866030"/>
              <a:gd name="connsiteX1" fmla="*/ 28 w 10020949"/>
              <a:gd name="connsiteY1" fmla="*/ 3444001 h 6866030"/>
              <a:gd name="connsiteX2" fmla="*/ 1977448 w 10020949"/>
              <a:gd name="connsiteY2" fmla="*/ 6866030 h 6866030"/>
              <a:gd name="connsiteX3" fmla="*/ 10020665 w 10020949"/>
              <a:gd name="connsiteY3" fmla="*/ 6856198 h 6866030"/>
              <a:gd name="connsiteX4" fmla="*/ 10001001 w 10020949"/>
              <a:gd name="connsiteY4" fmla="*/ 19665 h 6866030"/>
              <a:gd name="connsiteX5" fmla="*/ 1977448 w 10020949"/>
              <a:gd name="connsiteY5" fmla="*/ 0 h 6866030"/>
              <a:gd name="connsiteX0" fmla="*/ 1977448 w 11682317"/>
              <a:gd name="connsiteY0" fmla="*/ 0 h 6866030"/>
              <a:gd name="connsiteX1" fmla="*/ 28 w 11682317"/>
              <a:gd name="connsiteY1" fmla="*/ 3444001 h 6866030"/>
              <a:gd name="connsiteX2" fmla="*/ 1977448 w 11682317"/>
              <a:gd name="connsiteY2" fmla="*/ 6866030 h 6866030"/>
              <a:gd name="connsiteX3" fmla="*/ 10020665 w 11682317"/>
              <a:gd name="connsiteY3" fmla="*/ 6856198 h 6866030"/>
              <a:gd name="connsiteX4" fmla="*/ 11682317 w 11682317"/>
              <a:gd name="connsiteY4" fmla="*/ 9833 h 6866030"/>
              <a:gd name="connsiteX5" fmla="*/ 1977448 w 11682317"/>
              <a:gd name="connsiteY5" fmla="*/ 0 h 6866030"/>
              <a:gd name="connsiteX0" fmla="*/ 1977448 w 11683262"/>
              <a:gd name="connsiteY0" fmla="*/ 0 h 6875862"/>
              <a:gd name="connsiteX1" fmla="*/ 28 w 11683262"/>
              <a:gd name="connsiteY1" fmla="*/ 3444001 h 6875862"/>
              <a:gd name="connsiteX2" fmla="*/ 1977448 w 11683262"/>
              <a:gd name="connsiteY2" fmla="*/ 6866030 h 6875862"/>
              <a:gd name="connsiteX3" fmla="*/ 11682316 w 11683262"/>
              <a:gd name="connsiteY3" fmla="*/ 6875862 h 6875862"/>
              <a:gd name="connsiteX4" fmla="*/ 11682317 w 11683262"/>
              <a:gd name="connsiteY4" fmla="*/ 9833 h 6875862"/>
              <a:gd name="connsiteX5" fmla="*/ 1977448 w 11683262"/>
              <a:gd name="connsiteY5" fmla="*/ 0 h 6875862"/>
              <a:gd name="connsiteX0" fmla="*/ 1977448 w 11683262"/>
              <a:gd name="connsiteY0" fmla="*/ 29496 h 6905358"/>
              <a:gd name="connsiteX1" fmla="*/ 28 w 11683262"/>
              <a:gd name="connsiteY1" fmla="*/ 3473497 h 6905358"/>
              <a:gd name="connsiteX2" fmla="*/ 1977448 w 11683262"/>
              <a:gd name="connsiteY2" fmla="*/ 6895526 h 6905358"/>
              <a:gd name="connsiteX3" fmla="*/ 11682316 w 11683262"/>
              <a:gd name="connsiteY3" fmla="*/ 6905358 h 6905358"/>
              <a:gd name="connsiteX4" fmla="*/ 11682317 w 11683262"/>
              <a:gd name="connsiteY4" fmla="*/ 0 h 6905358"/>
              <a:gd name="connsiteX5" fmla="*/ 1977448 w 11683262"/>
              <a:gd name="connsiteY5" fmla="*/ 29496 h 6905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83262" h="6905358">
                <a:moveTo>
                  <a:pt x="1977448" y="29496"/>
                </a:moveTo>
                <a:cubicBezTo>
                  <a:pt x="790996" y="721592"/>
                  <a:pt x="-5465" y="2001420"/>
                  <a:pt x="28" y="3473497"/>
                </a:cubicBezTo>
                <a:cubicBezTo>
                  <a:pt x="5521" y="4934588"/>
                  <a:pt x="796489" y="6208923"/>
                  <a:pt x="1977448" y="6895526"/>
                </a:cubicBezTo>
                <a:lnTo>
                  <a:pt x="11682316" y="6905358"/>
                </a:lnTo>
                <a:cubicBezTo>
                  <a:pt x="11685593" y="4616681"/>
                  <a:pt x="11679040" y="2288677"/>
                  <a:pt x="11682317" y="0"/>
                </a:cubicBezTo>
                <a:lnTo>
                  <a:pt x="1977448" y="29496"/>
                </a:lnTo>
                <a:close/>
              </a:path>
            </a:pathLst>
          </a:custGeom>
          <a:solidFill>
            <a:schemeClr val="accent1"/>
          </a:solidFill>
          <a:ln w="54926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2" name="Ellipszis 21">
            <a:extLst>
              <a:ext uri="{FF2B5EF4-FFF2-40B4-BE49-F238E27FC236}">
                <a16:creationId xmlns:a16="http://schemas.microsoft.com/office/drawing/2014/main" id="{0A9D3F96-1010-4EA7-9EC7-A6F37D8D89AC}"/>
              </a:ext>
            </a:extLst>
          </p:cNvPr>
          <p:cNvSpPr/>
          <p:nvPr/>
        </p:nvSpPr>
        <p:spPr>
          <a:xfrm>
            <a:off x="5795082" y="795219"/>
            <a:ext cx="5267562" cy="5267562"/>
          </a:xfrm>
          <a:prstGeom prst="ellipse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grpSp>
        <p:nvGrpSpPr>
          <p:cNvPr id="23" name="Csoportba foglalás 22">
            <a:extLst>
              <a:ext uri="{FF2B5EF4-FFF2-40B4-BE49-F238E27FC236}">
                <a16:creationId xmlns:a16="http://schemas.microsoft.com/office/drawing/2014/main" id="{63CADE60-B0D6-43CC-B7C8-CD1935AFEC3D}"/>
              </a:ext>
            </a:extLst>
          </p:cNvPr>
          <p:cNvGrpSpPr/>
          <p:nvPr/>
        </p:nvGrpSpPr>
        <p:grpSpPr>
          <a:xfrm>
            <a:off x="6751951" y="1839171"/>
            <a:ext cx="3276000" cy="3432523"/>
            <a:chOff x="6751951" y="1839171"/>
            <a:chExt cx="3276000" cy="3432523"/>
          </a:xfrm>
        </p:grpSpPr>
        <p:sp>
          <p:nvSpPr>
            <p:cNvPr id="24" name="Ellipszis 23">
              <a:extLst>
                <a:ext uri="{FF2B5EF4-FFF2-40B4-BE49-F238E27FC236}">
                  <a16:creationId xmlns:a16="http://schemas.microsoft.com/office/drawing/2014/main" id="{838B9239-195E-41D7-BC53-08279A936D6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751951" y="1839171"/>
              <a:ext cx="3276000" cy="3276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27" name="Szöveg helye 1">
              <a:extLst>
                <a:ext uri="{FF2B5EF4-FFF2-40B4-BE49-F238E27FC236}">
                  <a16:creationId xmlns:a16="http://schemas.microsoft.com/office/drawing/2014/main" id="{14F7B705-6EAE-4AAC-8E25-F90A703A9C1E}"/>
                </a:ext>
              </a:extLst>
            </p:cNvPr>
            <p:cNvSpPr txBox="1">
              <a:spLocks/>
            </p:cNvSpPr>
            <p:nvPr/>
          </p:nvSpPr>
          <p:spPr>
            <a:xfrm>
              <a:off x="6862476" y="2528575"/>
              <a:ext cx="3064538" cy="274311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609585" marR="0" lvl="0" indent="-507987" algn="l" rtl="0" eaLnBrk="1" hangingPunct="1">
                <a:lnSpc>
                  <a:spcPct val="115000"/>
                </a:lnSpc>
                <a:spcBef>
                  <a:spcPts val="800"/>
                </a:spcBef>
                <a:spcAft>
                  <a:spcPts val="0"/>
                </a:spcAft>
                <a:buClr>
                  <a:schemeClr val="accent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1pPr>
              <a:lvl2pPr marL="1219170" marR="0" lvl="1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2pPr>
              <a:lvl3pPr marL="1828754" marR="0" lvl="2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3pPr>
              <a:lvl4pPr marL="2438339" marR="0" lvl="3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4pPr>
              <a:lvl5pPr marL="3047924" marR="0" lvl="4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5pPr>
              <a:lvl6pPr marL="3657509" marR="0" lvl="5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6pPr>
              <a:lvl7pPr marL="4267093" marR="0" lvl="6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7pPr>
              <a:lvl8pPr marL="4876678" marR="0" lvl="7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8pPr>
              <a:lvl9pPr marL="5486263" marR="0" lvl="8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9pPr>
            </a:lstStyle>
            <a:p>
              <a:pPr marL="101598" indent="0" algn="ctr">
                <a:buNone/>
              </a:pPr>
              <a:r>
                <a:rPr lang="hu-HU" sz="1800" dirty="0">
                  <a:solidFill>
                    <a:schemeClr val="bg1"/>
                  </a:solidFill>
                  <a:latin typeface="+mj-lt"/>
                </a:rPr>
                <a:t>A továbbtanulással</a:t>
              </a:r>
              <a:br>
                <a:rPr lang="hu-HU" sz="1800" dirty="0">
                  <a:solidFill>
                    <a:schemeClr val="bg1"/>
                  </a:solidFill>
                  <a:latin typeface="+mj-lt"/>
                </a:rPr>
              </a:br>
              <a:r>
                <a:rPr lang="hu-HU" sz="1800" dirty="0">
                  <a:solidFill>
                    <a:schemeClr val="bg1"/>
                  </a:solidFill>
                  <a:latin typeface="+mj-lt"/>
                </a:rPr>
                <a:t> 18 éves kor után </a:t>
              </a:r>
              <a:br>
                <a:rPr lang="hu-HU" sz="1800" dirty="0">
                  <a:solidFill>
                    <a:schemeClr val="bg1"/>
                  </a:solidFill>
                  <a:latin typeface="+mj-lt"/>
                </a:rPr>
              </a:br>
              <a:r>
                <a:rPr lang="hu-HU" sz="1800" dirty="0">
                  <a:solidFill>
                    <a:schemeClr val="bg1"/>
                  </a:solidFill>
                  <a:latin typeface="+mj-lt"/>
                </a:rPr>
                <a:t>a gyerekkel kapcsolatos költségek megsokszorozódnak!</a:t>
              </a:r>
            </a:p>
          </p:txBody>
        </p:sp>
      </p:grpSp>
      <p:grpSp>
        <p:nvGrpSpPr>
          <p:cNvPr id="29" name="Csoportba foglalás 28">
            <a:extLst>
              <a:ext uri="{FF2B5EF4-FFF2-40B4-BE49-F238E27FC236}">
                <a16:creationId xmlns:a16="http://schemas.microsoft.com/office/drawing/2014/main" id="{5D370530-4B17-4BC1-90F5-ACA0B3E05040}"/>
              </a:ext>
            </a:extLst>
          </p:cNvPr>
          <p:cNvGrpSpPr/>
          <p:nvPr/>
        </p:nvGrpSpPr>
        <p:grpSpPr>
          <a:xfrm>
            <a:off x="9251831" y="1027988"/>
            <a:ext cx="2017486" cy="1856986"/>
            <a:chOff x="4796875" y="2600970"/>
            <a:chExt cx="2017486" cy="1856986"/>
          </a:xfrm>
        </p:grpSpPr>
        <p:sp>
          <p:nvSpPr>
            <p:cNvPr id="31" name="Ellipszis 30">
              <a:extLst>
                <a:ext uri="{FF2B5EF4-FFF2-40B4-BE49-F238E27FC236}">
                  <a16:creationId xmlns:a16="http://schemas.microsoft.com/office/drawing/2014/main" id="{755E7B80-CC9A-45E3-A60B-C88B5110B19F}"/>
                </a:ext>
              </a:extLst>
            </p:cNvPr>
            <p:cNvSpPr/>
            <p:nvPr/>
          </p:nvSpPr>
          <p:spPr>
            <a:xfrm>
              <a:off x="4898639" y="2600970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32" name="Téglalap: lekerekített 31">
              <a:extLst>
                <a:ext uri="{FF2B5EF4-FFF2-40B4-BE49-F238E27FC236}">
                  <a16:creationId xmlns:a16="http://schemas.microsoft.com/office/drawing/2014/main" id="{950F261E-2E9C-4ECA-8F57-3E42C5309C71}"/>
                </a:ext>
              </a:extLst>
            </p:cNvPr>
            <p:cNvSpPr/>
            <p:nvPr/>
          </p:nvSpPr>
          <p:spPr>
            <a:xfrm>
              <a:off x="4796875" y="3427389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Kollégium, albérlet</a:t>
              </a:r>
            </a:p>
          </p:txBody>
        </p:sp>
        <p:pic>
          <p:nvPicPr>
            <p:cNvPr id="33" name="Ábra 32">
              <a:extLst>
                <a:ext uri="{FF2B5EF4-FFF2-40B4-BE49-F238E27FC236}">
                  <a16:creationId xmlns:a16="http://schemas.microsoft.com/office/drawing/2014/main" id="{2AA0CE9C-2AE4-4CB3-9A47-175DA6D1683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549219" y="2879913"/>
              <a:ext cx="541122" cy="607112"/>
            </a:xfrm>
            <a:prstGeom prst="rect">
              <a:avLst/>
            </a:prstGeom>
          </p:spPr>
        </p:pic>
      </p:grpSp>
      <p:grpSp>
        <p:nvGrpSpPr>
          <p:cNvPr id="34" name="Csoportba foglalás 33">
            <a:extLst>
              <a:ext uri="{FF2B5EF4-FFF2-40B4-BE49-F238E27FC236}">
                <a16:creationId xmlns:a16="http://schemas.microsoft.com/office/drawing/2014/main" id="{A3E66CC4-4BA8-48A9-B70B-CD2B6536BEC7}"/>
              </a:ext>
            </a:extLst>
          </p:cNvPr>
          <p:cNvGrpSpPr/>
          <p:nvPr/>
        </p:nvGrpSpPr>
        <p:grpSpPr>
          <a:xfrm>
            <a:off x="7379021" y="125542"/>
            <a:ext cx="2017486" cy="1856986"/>
            <a:chOff x="5965301" y="434931"/>
            <a:chExt cx="2017486" cy="1856986"/>
          </a:xfrm>
        </p:grpSpPr>
        <p:sp>
          <p:nvSpPr>
            <p:cNvPr id="35" name="Ellipszis 34">
              <a:extLst>
                <a:ext uri="{FF2B5EF4-FFF2-40B4-BE49-F238E27FC236}">
                  <a16:creationId xmlns:a16="http://schemas.microsoft.com/office/drawing/2014/main" id="{1F392FBF-97BB-4CD5-AA0C-4FD44E769398}"/>
                </a:ext>
              </a:extLst>
            </p:cNvPr>
            <p:cNvSpPr/>
            <p:nvPr/>
          </p:nvSpPr>
          <p:spPr>
            <a:xfrm>
              <a:off x="6045551" y="434931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36" name="Téglalap: lekerekített 35">
              <a:extLst>
                <a:ext uri="{FF2B5EF4-FFF2-40B4-BE49-F238E27FC236}">
                  <a16:creationId xmlns:a16="http://schemas.microsoft.com/office/drawing/2014/main" id="{3DB07DE8-852A-41F7-89C8-7E4A21E7E9AE}"/>
                </a:ext>
              </a:extLst>
            </p:cNvPr>
            <p:cNvSpPr/>
            <p:nvPr/>
          </p:nvSpPr>
          <p:spPr>
            <a:xfrm>
              <a:off x="5965301" y="1192289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Tandíj</a:t>
              </a:r>
            </a:p>
          </p:txBody>
        </p:sp>
        <p:pic>
          <p:nvPicPr>
            <p:cNvPr id="37" name="Ábra 36">
              <a:extLst>
                <a:ext uri="{FF2B5EF4-FFF2-40B4-BE49-F238E27FC236}">
                  <a16:creationId xmlns:a16="http://schemas.microsoft.com/office/drawing/2014/main" id="{9D9E3076-4CF5-4DF1-9CDE-A836FABCAA1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654429" y="840547"/>
              <a:ext cx="697286" cy="471848"/>
            </a:xfrm>
            <a:prstGeom prst="rect">
              <a:avLst/>
            </a:prstGeom>
          </p:spPr>
        </p:pic>
      </p:grpSp>
      <p:grpSp>
        <p:nvGrpSpPr>
          <p:cNvPr id="40" name="Csoportba foglalás 39">
            <a:extLst>
              <a:ext uri="{FF2B5EF4-FFF2-40B4-BE49-F238E27FC236}">
                <a16:creationId xmlns:a16="http://schemas.microsoft.com/office/drawing/2014/main" id="{3707768D-00D4-46DE-8767-E549AC171182}"/>
              </a:ext>
            </a:extLst>
          </p:cNvPr>
          <p:cNvGrpSpPr/>
          <p:nvPr/>
        </p:nvGrpSpPr>
        <p:grpSpPr>
          <a:xfrm>
            <a:off x="9766349" y="3044259"/>
            <a:ext cx="2017486" cy="1856986"/>
            <a:chOff x="6172445" y="4729137"/>
            <a:chExt cx="2017486" cy="1856986"/>
          </a:xfrm>
        </p:grpSpPr>
        <p:sp>
          <p:nvSpPr>
            <p:cNvPr id="41" name="Ellipszis 40">
              <a:extLst>
                <a:ext uri="{FF2B5EF4-FFF2-40B4-BE49-F238E27FC236}">
                  <a16:creationId xmlns:a16="http://schemas.microsoft.com/office/drawing/2014/main" id="{F57C32DB-23B5-421E-98B6-E68F5F5783FB}"/>
                </a:ext>
              </a:extLst>
            </p:cNvPr>
            <p:cNvSpPr/>
            <p:nvPr/>
          </p:nvSpPr>
          <p:spPr>
            <a:xfrm>
              <a:off x="6265087" y="4729137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42" name="Téglalap: lekerekített 41">
              <a:extLst>
                <a:ext uri="{FF2B5EF4-FFF2-40B4-BE49-F238E27FC236}">
                  <a16:creationId xmlns:a16="http://schemas.microsoft.com/office/drawing/2014/main" id="{2BE5F167-D758-4401-8F4A-CFD7286E11B4}"/>
                </a:ext>
              </a:extLst>
            </p:cNvPr>
            <p:cNvSpPr/>
            <p:nvPr/>
          </p:nvSpPr>
          <p:spPr>
            <a:xfrm>
              <a:off x="6172445" y="5547408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Számítógép, internet</a:t>
              </a:r>
            </a:p>
          </p:txBody>
        </p:sp>
        <p:pic>
          <p:nvPicPr>
            <p:cNvPr id="44" name="Ábra 43">
              <a:extLst>
                <a:ext uri="{FF2B5EF4-FFF2-40B4-BE49-F238E27FC236}">
                  <a16:creationId xmlns:a16="http://schemas.microsoft.com/office/drawing/2014/main" id="{794BF4D2-C772-4623-BF0B-143D43BF296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6874714" y="5104353"/>
              <a:ext cx="617664" cy="477954"/>
            </a:xfrm>
            <a:prstGeom prst="rect">
              <a:avLst/>
            </a:prstGeom>
          </p:spPr>
        </p:pic>
      </p:grpSp>
      <p:grpSp>
        <p:nvGrpSpPr>
          <p:cNvPr id="46" name="Csoportba foglalás 45">
            <a:extLst>
              <a:ext uri="{FF2B5EF4-FFF2-40B4-BE49-F238E27FC236}">
                <a16:creationId xmlns:a16="http://schemas.microsoft.com/office/drawing/2014/main" id="{58B59850-ED75-4885-B2B8-0C5F3C81765B}"/>
              </a:ext>
            </a:extLst>
          </p:cNvPr>
          <p:cNvGrpSpPr/>
          <p:nvPr/>
        </p:nvGrpSpPr>
        <p:grpSpPr>
          <a:xfrm>
            <a:off x="8327320" y="4711544"/>
            <a:ext cx="2017486" cy="1856986"/>
            <a:chOff x="6143417" y="4729137"/>
            <a:chExt cx="2017486" cy="1856986"/>
          </a:xfrm>
        </p:grpSpPr>
        <p:sp>
          <p:nvSpPr>
            <p:cNvPr id="48" name="Ellipszis 47">
              <a:extLst>
                <a:ext uri="{FF2B5EF4-FFF2-40B4-BE49-F238E27FC236}">
                  <a16:creationId xmlns:a16="http://schemas.microsoft.com/office/drawing/2014/main" id="{D4F211B3-7F0E-4BA8-8594-D58D0666264B}"/>
                </a:ext>
              </a:extLst>
            </p:cNvPr>
            <p:cNvSpPr/>
            <p:nvPr/>
          </p:nvSpPr>
          <p:spPr>
            <a:xfrm>
              <a:off x="6265087" y="4729137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50" name="Téglalap: lekerekített 49">
              <a:extLst>
                <a:ext uri="{FF2B5EF4-FFF2-40B4-BE49-F238E27FC236}">
                  <a16:creationId xmlns:a16="http://schemas.microsoft.com/office/drawing/2014/main" id="{C32F6748-7DCA-41F0-A5A0-067B2B440B31}"/>
                </a:ext>
              </a:extLst>
            </p:cNvPr>
            <p:cNvSpPr/>
            <p:nvPr/>
          </p:nvSpPr>
          <p:spPr>
            <a:xfrm>
              <a:off x="6143417" y="5445810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Nyelvtanulás</a:t>
              </a:r>
            </a:p>
          </p:txBody>
        </p:sp>
        <p:pic>
          <p:nvPicPr>
            <p:cNvPr id="52" name="Ábra 51">
              <a:extLst>
                <a:ext uri="{FF2B5EF4-FFF2-40B4-BE49-F238E27FC236}">
                  <a16:creationId xmlns:a16="http://schemas.microsoft.com/office/drawing/2014/main" id="{712D8E8D-06FB-45DF-99F3-AE6B6D34B50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/>
          </p:blipFill>
          <p:spPr>
            <a:xfrm>
              <a:off x="6930744" y="5002047"/>
              <a:ext cx="505604" cy="682566"/>
            </a:xfrm>
            <a:prstGeom prst="rect">
              <a:avLst/>
            </a:prstGeom>
          </p:spPr>
        </p:pic>
      </p:grpSp>
      <p:grpSp>
        <p:nvGrpSpPr>
          <p:cNvPr id="53" name="Csoportba foglalás 52">
            <a:extLst>
              <a:ext uri="{FF2B5EF4-FFF2-40B4-BE49-F238E27FC236}">
                <a16:creationId xmlns:a16="http://schemas.microsoft.com/office/drawing/2014/main" id="{19A7A501-E4B0-4847-8A85-3883B41227F9}"/>
              </a:ext>
            </a:extLst>
          </p:cNvPr>
          <p:cNvGrpSpPr/>
          <p:nvPr/>
        </p:nvGrpSpPr>
        <p:grpSpPr>
          <a:xfrm>
            <a:off x="6283773" y="4711544"/>
            <a:ext cx="2017486" cy="1856986"/>
            <a:chOff x="6143417" y="4729137"/>
            <a:chExt cx="2017486" cy="1856986"/>
          </a:xfrm>
        </p:grpSpPr>
        <p:sp>
          <p:nvSpPr>
            <p:cNvPr id="55" name="Ellipszis 54">
              <a:extLst>
                <a:ext uri="{FF2B5EF4-FFF2-40B4-BE49-F238E27FC236}">
                  <a16:creationId xmlns:a16="http://schemas.microsoft.com/office/drawing/2014/main" id="{08BDCE7F-DA00-4467-9E0B-AE6544149596}"/>
                </a:ext>
              </a:extLst>
            </p:cNvPr>
            <p:cNvSpPr/>
            <p:nvPr/>
          </p:nvSpPr>
          <p:spPr>
            <a:xfrm>
              <a:off x="6265087" y="4729137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56" name="Téglalap: lekerekített 55">
              <a:extLst>
                <a:ext uri="{FF2B5EF4-FFF2-40B4-BE49-F238E27FC236}">
                  <a16:creationId xmlns:a16="http://schemas.microsoft.com/office/drawing/2014/main" id="{B969CD89-0E36-4BDD-B7CB-156902738AA0}"/>
                </a:ext>
              </a:extLst>
            </p:cNvPr>
            <p:cNvSpPr/>
            <p:nvPr/>
          </p:nvSpPr>
          <p:spPr>
            <a:xfrm>
              <a:off x="6143417" y="5561923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Külföldi </a:t>
              </a:r>
            </a:p>
            <a:p>
              <a:pPr algn="ctr"/>
              <a:r>
                <a:rPr lang="hu-HU" sz="1600" dirty="0"/>
                <a:t>ösztöndíj</a:t>
              </a:r>
            </a:p>
          </p:txBody>
        </p:sp>
        <p:pic>
          <p:nvPicPr>
            <p:cNvPr id="57" name="Ábra 56">
              <a:extLst>
                <a:ext uri="{FF2B5EF4-FFF2-40B4-BE49-F238E27FC236}">
                  <a16:creationId xmlns:a16="http://schemas.microsoft.com/office/drawing/2014/main" id="{72C607F9-F290-4449-98EA-E00E230A48A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/>
          </p:blipFill>
          <p:spPr>
            <a:xfrm>
              <a:off x="6906498" y="5073670"/>
              <a:ext cx="554096" cy="539320"/>
            </a:xfrm>
            <a:prstGeom prst="rect">
              <a:avLst/>
            </a:prstGeom>
          </p:spPr>
        </p:pic>
      </p:grpSp>
      <p:grpSp>
        <p:nvGrpSpPr>
          <p:cNvPr id="58" name="Csoportba foglalás 57">
            <a:extLst>
              <a:ext uri="{FF2B5EF4-FFF2-40B4-BE49-F238E27FC236}">
                <a16:creationId xmlns:a16="http://schemas.microsoft.com/office/drawing/2014/main" id="{67FBCDBC-B17B-48B9-9E2F-355B4A921706}"/>
              </a:ext>
            </a:extLst>
          </p:cNvPr>
          <p:cNvGrpSpPr/>
          <p:nvPr/>
        </p:nvGrpSpPr>
        <p:grpSpPr>
          <a:xfrm>
            <a:off x="5023172" y="3044259"/>
            <a:ext cx="2017486" cy="1856986"/>
            <a:chOff x="6143417" y="4729137"/>
            <a:chExt cx="2017486" cy="1856986"/>
          </a:xfrm>
        </p:grpSpPr>
        <p:sp>
          <p:nvSpPr>
            <p:cNvPr id="59" name="Ellipszis 58">
              <a:extLst>
                <a:ext uri="{FF2B5EF4-FFF2-40B4-BE49-F238E27FC236}">
                  <a16:creationId xmlns:a16="http://schemas.microsoft.com/office/drawing/2014/main" id="{05012E76-B1F1-4339-8825-5C6BADF93F36}"/>
                </a:ext>
              </a:extLst>
            </p:cNvPr>
            <p:cNvSpPr/>
            <p:nvPr/>
          </p:nvSpPr>
          <p:spPr>
            <a:xfrm>
              <a:off x="6265087" y="4729137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60" name="Téglalap: lekerekített 59">
              <a:extLst>
                <a:ext uri="{FF2B5EF4-FFF2-40B4-BE49-F238E27FC236}">
                  <a16:creationId xmlns:a16="http://schemas.microsoft.com/office/drawing/2014/main" id="{B553191E-F654-4C29-B3D7-61138592CF7B}"/>
                </a:ext>
              </a:extLst>
            </p:cNvPr>
            <p:cNvSpPr/>
            <p:nvPr/>
          </p:nvSpPr>
          <p:spPr>
            <a:xfrm>
              <a:off x="6143417" y="5489352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Saját autó</a:t>
              </a:r>
            </a:p>
          </p:txBody>
        </p:sp>
        <p:pic>
          <p:nvPicPr>
            <p:cNvPr id="61" name="Ábra 60">
              <a:extLst>
                <a:ext uri="{FF2B5EF4-FFF2-40B4-BE49-F238E27FC236}">
                  <a16:creationId xmlns:a16="http://schemas.microsoft.com/office/drawing/2014/main" id="{5352C9DF-0590-432A-BA22-1A12FEE812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/>
          </p:blipFill>
          <p:spPr>
            <a:xfrm>
              <a:off x="6872238" y="5241442"/>
              <a:ext cx="639282" cy="294704"/>
            </a:xfrm>
            <a:prstGeom prst="rect">
              <a:avLst/>
            </a:prstGeom>
          </p:spPr>
        </p:pic>
      </p:grpSp>
      <p:grpSp>
        <p:nvGrpSpPr>
          <p:cNvPr id="62" name="Csoportba foglalás 61">
            <a:extLst>
              <a:ext uri="{FF2B5EF4-FFF2-40B4-BE49-F238E27FC236}">
                <a16:creationId xmlns:a16="http://schemas.microsoft.com/office/drawing/2014/main" id="{02535C03-CD15-4EC2-A255-6C35FF22C90E}"/>
              </a:ext>
            </a:extLst>
          </p:cNvPr>
          <p:cNvGrpSpPr/>
          <p:nvPr/>
        </p:nvGrpSpPr>
        <p:grpSpPr>
          <a:xfrm>
            <a:off x="5472977" y="1027988"/>
            <a:ext cx="2017486" cy="1856986"/>
            <a:chOff x="6143417" y="4729137"/>
            <a:chExt cx="2017486" cy="1856986"/>
          </a:xfrm>
        </p:grpSpPr>
        <p:sp>
          <p:nvSpPr>
            <p:cNvPr id="63" name="Ellipszis 62">
              <a:extLst>
                <a:ext uri="{FF2B5EF4-FFF2-40B4-BE49-F238E27FC236}">
                  <a16:creationId xmlns:a16="http://schemas.microsoft.com/office/drawing/2014/main" id="{6E46EB5D-C3DC-488B-9DF1-B549D5CE3D4F}"/>
                </a:ext>
              </a:extLst>
            </p:cNvPr>
            <p:cNvSpPr/>
            <p:nvPr/>
          </p:nvSpPr>
          <p:spPr>
            <a:xfrm>
              <a:off x="6265087" y="4729137"/>
              <a:ext cx="1856986" cy="1856986"/>
            </a:xfrm>
            <a:prstGeom prst="ellipse">
              <a:avLst/>
            </a:prstGeom>
            <a:solidFill>
              <a:srgbClr val="88C7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64" name="Téglalap: lekerekített 63">
              <a:extLst>
                <a:ext uri="{FF2B5EF4-FFF2-40B4-BE49-F238E27FC236}">
                  <a16:creationId xmlns:a16="http://schemas.microsoft.com/office/drawing/2014/main" id="{D5688E70-7DF1-4B27-A698-503417E19277}"/>
                </a:ext>
              </a:extLst>
            </p:cNvPr>
            <p:cNvSpPr/>
            <p:nvPr/>
          </p:nvSpPr>
          <p:spPr>
            <a:xfrm>
              <a:off x="6143417" y="5547408"/>
              <a:ext cx="2017486" cy="888263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u-HU" sz="1600" dirty="0"/>
                <a:t>Szórakozás</a:t>
              </a:r>
            </a:p>
          </p:txBody>
        </p:sp>
        <p:pic>
          <p:nvPicPr>
            <p:cNvPr id="65" name="Ábra 64">
              <a:extLst>
                <a:ext uri="{FF2B5EF4-FFF2-40B4-BE49-F238E27FC236}">
                  <a16:creationId xmlns:a16="http://schemas.microsoft.com/office/drawing/2014/main" id="{F7C3881B-1C0C-42A0-B5AC-89276724BB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/>
          </p:blipFill>
          <p:spPr>
            <a:xfrm>
              <a:off x="6895878" y="5058946"/>
              <a:ext cx="480238" cy="58695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19354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5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path" presetSubtype="0" accel="50000" decel="5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-3.75E-6 -1.85185E-6 L -0.00039 0.1983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9907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2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75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25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75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25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7750"/>
                            </p:stCondLst>
                            <p:childTnLst>
                              <p:par>
                                <p:cTn id="5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25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750"/>
                            </p:stCondLst>
                            <p:childTnLst>
                              <p:par>
                                <p:cTn id="6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9250"/>
                            </p:stCondLst>
                            <p:childTnLst>
                              <p:par>
                                <p:cTn id="7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9750"/>
                            </p:stCondLst>
                            <p:childTnLst>
                              <p:par>
                                <p:cTn id="81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5" grpId="0" animBg="1"/>
      <p:bldP spid="9" grpId="0" animBg="1"/>
      <p:bldP spid="2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zabadkézi sokszög: alakzat 28">
            <a:extLst>
              <a:ext uri="{FF2B5EF4-FFF2-40B4-BE49-F238E27FC236}">
                <a16:creationId xmlns:a16="http://schemas.microsoft.com/office/drawing/2014/main" id="{225DCA59-DA07-40AC-A8CE-C05A91694562}"/>
              </a:ext>
            </a:extLst>
          </p:cNvPr>
          <p:cNvSpPr/>
          <p:nvPr/>
        </p:nvSpPr>
        <p:spPr>
          <a:xfrm>
            <a:off x="10773082" y="1549746"/>
            <a:ext cx="1856986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4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44" name="Ábra 2">
            <a:extLst>
              <a:ext uri="{FF2B5EF4-FFF2-40B4-BE49-F238E27FC236}">
                <a16:creationId xmlns:a16="http://schemas.microsoft.com/office/drawing/2014/main" id="{D14AF2FF-DAD7-4E38-ABB7-F3397D72E860}"/>
              </a:ext>
            </a:extLst>
          </p:cNvPr>
          <p:cNvSpPr/>
          <p:nvPr/>
        </p:nvSpPr>
        <p:spPr>
          <a:xfrm>
            <a:off x="11117587" y="1549746"/>
            <a:ext cx="11683262" cy="6905358"/>
          </a:xfrm>
          <a:custGeom>
            <a:avLst/>
            <a:gdLst>
              <a:gd name="connsiteX0" fmla="*/ 1977448 w 9145594"/>
              <a:gd name="connsiteY0" fmla="*/ 0 h 6866030"/>
              <a:gd name="connsiteX1" fmla="*/ 28 w 9145594"/>
              <a:gd name="connsiteY1" fmla="*/ 3444001 h 6866030"/>
              <a:gd name="connsiteX2" fmla="*/ 1977448 w 9145594"/>
              <a:gd name="connsiteY2" fmla="*/ 6866030 h 6866030"/>
              <a:gd name="connsiteX3" fmla="*/ 9145594 w 9145594"/>
              <a:gd name="connsiteY3" fmla="*/ 6866030 h 6866030"/>
              <a:gd name="connsiteX4" fmla="*/ 9145594 w 9145594"/>
              <a:gd name="connsiteY4" fmla="*/ 0 h 6866030"/>
              <a:gd name="connsiteX5" fmla="*/ 1977448 w 9145594"/>
              <a:gd name="connsiteY5" fmla="*/ 0 h 6866030"/>
              <a:gd name="connsiteX0" fmla="*/ 1977448 w 10020665"/>
              <a:gd name="connsiteY0" fmla="*/ 0 h 6866030"/>
              <a:gd name="connsiteX1" fmla="*/ 28 w 10020665"/>
              <a:gd name="connsiteY1" fmla="*/ 3444001 h 6866030"/>
              <a:gd name="connsiteX2" fmla="*/ 1977448 w 10020665"/>
              <a:gd name="connsiteY2" fmla="*/ 6866030 h 6866030"/>
              <a:gd name="connsiteX3" fmla="*/ 10020665 w 10020665"/>
              <a:gd name="connsiteY3" fmla="*/ 6856198 h 6866030"/>
              <a:gd name="connsiteX4" fmla="*/ 9145594 w 10020665"/>
              <a:gd name="connsiteY4" fmla="*/ 0 h 6866030"/>
              <a:gd name="connsiteX5" fmla="*/ 1977448 w 10020665"/>
              <a:gd name="connsiteY5" fmla="*/ 0 h 6866030"/>
              <a:gd name="connsiteX0" fmla="*/ 1977448 w 10030497"/>
              <a:gd name="connsiteY0" fmla="*/ 9832 h 6875862"/>
              <a:gd name="connsiteX1" fmla="*/ 28 w 10030497"/>
              <a:gd name="connsiteY1" fmla="*/ 3453833 h 6875862"/>
              <a:gd name="connsiteX2" fmla="*/ 1977448 w 10030497"/>
              <a:gd name="connsiteY2" fmla="*/ 6875862 h 6875862"/>
              <a:gd name="connsiteX3" fmla="*/ 10020665 w 10030497"/>
              <a:gd name="connsiteY3" fmla="*/ 6866030 h 6875862"/>
              <a:gd name="connsiteX4" fmla="*/ 10030497 w 10030497"/>
              <a:gd name="connsiteY4" fmla="*/ 0 h 6875862"/>
              <a:gd name="connsiteX5" fmla="*/ 1977448 w 10030497"/>
              <a:gd name="connsiteY5" fmla="*/ 9832 h 6875862"/>
              <a:gd name="connsiteX0" fmla="*/ 1977448 w 10020949"/>
              <a:gd name="connsiteY0" fmla="*/ 0 h 6866030"/>
              <a:gd name="connsiteX1" fmla="*/ 28 w 10020949"/>
              <a:gd name="connsiteY1" fmla="*/ 3444001 h 6866030"/>
              <a:gd name="connsiteX2" fmla="*/ 1977448 w 10020949"/>
              <a:gd name="connsiteY2" fmla="*/ 6866030 h 6866030"/>
              <a:gd name="connsiteX3" fmla="*/ 10020665 w 10020949"/>
              <a:gd name="connsiteY3" fmla="*/ 6856198 h 6866030"/>
              <a:gd name="connsiteX4" fmla="*/ 10001001 w 10020949"/>
              <a:gd name="connsiteY4" fmla="*/ 19665 h 6866030"/>
              <a:gd name="connsiteX5" fmla="*/ 1977448 w 10020949"/>
              <a:gd name="connsiteY5" fmla="*/ 0 h 6866030"/>
              <a:gd name="connsiteX0" fmla="*/ 1977448 w 11682317"/>
              <a:gd name="connsiteY0" fmla="*/ 0 h 6866030"/>
              <a:gd name="connsiteX1" fmla="*/ 28 w 11682317"/>
              <a:gd name="connsiteY1" fmla="*/ 3444001 h 6866030"/>
              <a:gd name="connsiteX2" fmla="*/ 1977448 w 11682317"/>
              <a:gd name="connsiteY2" fmla="*/ 6866030 h 6866030"/>
              <a:gd name="connsiteX3" fmla="*/ 10020665 w 11682317"/>
              <a:gd name="connsiteY3" fmla="*/ 6856198 h 6866030"/>
              <a:gd name="connsiteX4" fmla="*/ 11682317 w 11682317"/>
              <a:gd name="connsiteY4" fmla="*/ 9833 h 6866030"/>
              <a:gd name="connsiteX5" fmla="*/ 1977448 w 11682317"/>
              <a:gd name="connsiteY5" fmla="*/ 0 h 6866030"/>
              <a:gd name="connsiteX0" fmla="*/ 1977448 w 11683262"/>
              <a:gd name="connsiteY0" fmla="*/ 0 h 6875862"/>
              <a:gd name="connsiteX1" fmla="*/ 28 w 11683262"/>
              <a:gd name="connsiteY1" fmla="*/ 3444001 h 6875862"/>
              <a:gd name="connsiteX2" fmla="*/ 1977448 w 11683262"/>
              <a:gd name="connsiteY2" fmla="*/ 6866030 h 6875862"/>
              <a:gd name="connsiteX3" fmla="*/ 11682316 w 11683262"/>
              <a:gd name="connsiteY3" fmla="*/ 6875862 h 6875862"/>
              <a:gd name="connsiteX4" fmla="*/ 11682317 w 11683262"/>
              <a:gd name="connsiteY4" fmla="*/ 9833 h 6875862"/>
              <a:gd name="connsiteX5" fmla="*/ 1977448 w 11683262"/>
              <a:gd name="connsiteY5" fmla="*/ 0 h 6875862"/>
              <a:gd name="connsiteX0" fmla="*/ 1977448 w 11683262"/>
              <a:gd name="connsiteY0" fmla="*/ 29496 h 6905358"/>
              <a:gd name="connsiteX1" fmla="*/ 28 w 11683262"/>
              <a:gd name="connsiteY1" fmla="*/ 3473497 h 6905358"/>
              <a:gd name="connsiteX2" fmla="*/ 1977448 w 11683262"/>
              <a:gd name="connsiteY2" fmla="*/ 6895526 h 6905358"/>
              <a:gd name="connsiteX3" fmla="*/ 11682316 w 11683262"/>
              <a:gd name="connsiteY3" fmla="*/ 6905358 h 6905358"/>
              <a:gd name="connsiteX4" fmla="*/ 11682317 w 11683262"/>
              <a:gd name="connsiteY4" fmla="*/ 0 h 6905358"/>
              <a:gd name="connsiteX5" fmla="*/ 1977448 w 11683262"/>
              <a:gd name="connsiteY5" fmla="*/ 29496 h 6905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83262" h="6905358">
                <a:moveTo>
                  <a:pt x="1977448" y="29496"/>
                </a:moveTo>
                <a:cubicBezTo>
                  <a:pt x="790996" y="721592"/>
                  <a:pt x="-5465" y="2001420"/>
                  <a:pt x="28" y="3473497"/>
                </a:cubicBezTo>
                <a:cubicBezTo>
                  <a:pt x="5521" y="4934588"/>
                  <a:pt x="796489" y="6208923"/>
                  <a:pt x="1977448" y="6895526"/>
                </a:cubicBezTo>
                <a:lnTo>
                  <a:pt x="11682316" y="6905358"/>
                </a:lnTo>
                <a:cubicBezTo>
                  <a:pt x="11685593" y="4616681"/>
                  <a:pt x="11679040" y="2288677"/>
                  <a:pt x="11682317" y="0"/>
                </a:cubicBezTo>
                <a:lnTo>
                  <a:pt x="1977448" y="29496"/>
                </a:lnTo>
                <a:close/>
              </a:path>
            </a:pathLst>
          </a:custGeom>
          <a:solidFill>
            <a:srgbClr val="AAC1B7">
              <a:alpha val="30000"/>
            </a:srgbClr>
          </a:solidFill>
          <a:ln w="54926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9" name="Téglalap 18">
            <a:extLst>
              <a:ext uri="{FF2B5EF4-FFF2-40B4-BE49-F238E27FC236}">
                <a16:creationId xmlns:a16="http://schemas.microsoft.com/office/drawing/2014/main" id="{08C2F38D-55C6-4721-98E2-B60510903878}"/>
              </a:ext>
            </a:extLst>
          </p:cNvPr>
          <p:cNvSpPr/>
          <p:nvPr/>
        </p:nvSpPr>
        <p:spPr>
          <a:xfrm>
            <a:off x="5320" y="5905500"/>
            <a:ext cx="12186680" cy="9525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2BE652AA-8392-4AAD-A16E-E3A8405634A5}"/>
              </a:ext>
            </a:extLst>
          </p:cNvPr>
          <p:cNvSpPr txBox="1">
            <a:spLocks/>
          </p:cNvSpPr>
          <p:nvPr/>
        </p:nvSpPr>
        <p:spPr>
          <a:xfrm>
            <a:off x="467304" y="374253"/>
            <a:ext cx="10723210" cy="23186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Gyermeknevelés </a:t>
            </a:r>
            <a:r>
              <a:rPr lang="hu-HU" sz="4000" dirty="0">
                <a:solidFill>
                  <a:schemeClr val="accent1"/>
                </a:solidFill>
              </a:rPr>
              <a:t>Főiskola/egyetem</a:t>
            </a:r>
          </a:p>
        </p:txBody>
      </p:sp>
      <p:sp>
        <p:nvSpPr>
          <p:cNvPr id="50" name="Google Shape;19;p2">
            <a:extLst>
              <a:ext uri="{FF2B5EF4-FFF2-40B4-BE49-F238E27FC236}">
                <a16:creationId xmlns:a16="http://schemas.microsoft.com/office/drawing/2014/main" id="{C5477E3D-AABC-45A2-920C-6D9E77B3F719}"/>
              </a:ext>
            </a:extLst>
          </p:cNvPr>
          <p:cNvSpPr txBox="1">
            <a:spLocks/>
          </p:cNvSpPr>
          <p:nvPr/>
        </p:nvSpPr>
        <p:spPr>
          <a:xfrm>
            <a:off x="201946" y="1275134"/>
            <a:ext cx="4751625" cy="5881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Elszámolhatók a 25. életévét be nem töltött, magyarországi egyetemen vagy főiskolán hallgató költségei (mindegy, hogy nappali vagy levelezői):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tandíj, térítési díj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kollégiumi vagy albérleti díj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Igénybe vehetik a hallgató szülei, nagyszülei, testvérei, élettársa/házastársa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Számlák bemutatásával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</a:rPr>
              <a:t>180 nap várakozás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hu-HU" sz="23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1" name="Google Shape;19;p2">
            <a:extLst>
              <a:ext uri="{FF2B5EF4-FFF2-40B4-BE49-F238E27FC236}">
                <a16:creationId xmlns:a16="http://schemas.microsoft.com/office/drawing/2014/main" id="{7CD9E318-5A40-4847-9FEF-2F3FE2D368F1}"/>
              </a:ext>
            </a:extLst>
          </p:cNvPr>
          <p:cNvSpPr txBox="1">
            <a:spLocks/>
          </p:cNvSpPr>
          <p:nvPr/>
        </p:nvSpPr>
        <p:spPr>
          <a:xfrm>
            <a:off x="4926713" y="1275133"/>
            <a:ext cx="6418635" cy="507311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Igényléshez szükséges: 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Igazolás a hallgatói jogviszonyról, hallgató koráról </a:t>
            </a:r>
          </a:p>
          <a:p>
            <a:pPr marL="800100" lvl="1" indent="-342900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  <a:t>a tanév kezdetét megelőző 15. naptól </a:t>
            </a:r>
            <a:b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</a:br>
            <a:r>
              <a:rPr lang="hu-HU" sz="1900" strike="sngStrike" dirty="0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  <a:t>a tanév utolsó napját követő 15. napon belül kiállított számla,</a:t>
            </a:r>
            <a:r>
              <a:rPr lang="hu-HU" sz="1900" dirty="0">
                <a:solidFill>
                  <a:schemeClr val="bg1"/>
                </a:solidFill>
                <a:latin typeface="+mn-lt"/>
              </a:rPr>
              <a:t> egyszerűsített számla</a:t>
            </a:r>
          </a:p>
          <a:p>
            <a:pPr marL="342900" indent="-342900" algn="l">
              <a:lnSpc>
                <a:spcPts val="3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A számlakibocsátónak nem szükséges </a:t>
            </a:r>
            <a:br>
              <a:rPr lang="hu-HU" sz="1900" dirty="0">
                <a:solidFill>
                  <a:schemeClr val="bg1"/>
                </a:solidFill>
              </a:rPr>
            </a:br>
            <a:r>
              <a:rPr lang="hu-HU" sz="1900" dirty="0">
                <a:solidFill>
                  <a:schemeClr val="bg1"/>
                </a:solidFill>
              </a:rPr>
              <a:t>szerződött szolgáltatónak lennie, </a:t>
            </a:r>
            <a:br>
              <a:rPr lang="hu-HU" sz="1900" dirty="0">
                <a:solidFill>
                  <a:schemeClr val="bg1"/>
                </a:solidFill>
              </a:rPr>
            </a:br>
            <a:r>
              <a:rPr lang="hu-HU" sz="1900" dirty="0">
                <a:solidFill>
                  <a:schemeClr val="bg1"/>
                </a:solidFill>
              </a:rPr>
              <a:t>bármelyik egyetemtől, </a:t>
            </a:r>
            <a:br>
              <a:rPr lang="hu-HU" sz="1900" dirty="0">
                <a:solidFill>
                  <a:schemeClr val="bg1"/>
                </a:solidFill>
              </a:rPr>
            </a:br>
            <a:r>
              <a:rPr lang="hu-HU" sz="1900" dirty="0">
                <a:solidFill>
                  <a:schemeClr val="bg1"/>
                </a:solidFill>
              </a:rPr>
              <a:t>főiskolától, szolgáltatótól </a:t>
            </a:r>
            <a:br>
              <a:rPr lang="hu-HU" sz="1900" dirty="0">
                <a:solidFill>
                  <a:schemeClr val="bg1"/>
                </a:solidFill>
              </a:rPr>
            </a:br>
            <a:r>
              <a:rPr lang="hu-HU" sz="1900" dirty="0">
                <a:solidFill>
                  <a:schemeClr val="bg1"/>
                </a:solidFill>
              </a:rPr>
              <a:t>kérhető számla</a:t>
            </a:r>
          </a:p>
        </p:txBody>
      </p:sp>
      <p:grpSp>
        <p:nvGrpSpPr>
          <p:cNvPr id="22" name="Csoportba foglalás 21">
            <a:extLst>
              <a:ext uri="{FF2B5EF4-FFF2-40B4-BE49-F238E27FC236}">
                <a16:creationId xmlns:a16="http://schemas.microsoft.com/office/drawing/2014/main" id="{16A265D0-9E74-475B-8957-69CCBD141BB6}"/>
              </a:ext>
            </a:extLst>
          </p:cNvPr>
          <p:cNvGrpSpPr/>
          <p:nvPr/>
        </p:nvGrpSpPr>
        <p:grpSpPr>
          <a:xfrm>
            <a:off x="8969969" y="4228584"/>
            <a:ext cx="2981060" cy="3164910"/>
            <a:chOff x="4021546" y="1482989"/>
            <a:chExt cx="4159068" cy="4415570"/>
          </a:xfrm>
        </p:grpSpPr>
        <p:grpSp>
          <p:nvGrpSpPr>
            <p:cNvPr id="23" name="Ábra 7">
              <a:extLst>
                <a:ext uri="{FF2B5EF4-FFF2-40B4-BE49-F238E27FC236}">
                  <a16:creationId xmlns:a16="http://schemas.microsoft.com/office/drawing/2014/main" id="{7D1DAE62-C72C-480D-9920-C36F102DB0FB}"/>
                </a:ext>
              </a:extLst>
            </p:cNvPr>
            <p:cNvGrpSpPr/>
            <p:nvPr/>
          </p:nvGrpSpPr>
          <p:grpSpPr>
            <a:xfrm>
              <a:off x="4021546" y="1482989"/>
              <a:ext cx="4159068" cy="4159056"/>
              <a:chOff x="4439112" y="727087"/>
              <a:chExt cx="4068522" cy="4068512"/>
            </a:xfrm>
          </p:grpSpPr>
          <p:sp>
            <p:nvSpPr>
              <p:cNvPr id="25" name="Szabadkézi sokszög: alakzat 24">
                <a:extLst>
                  <a:ext uri="{FF2B5EF4-FFF2-40B4-BE49-F238E27FC236}">
                    <a16:creationId xmlns:a16="http://schemas.microsoft.com/office/drawing/2014/main" id="{678107AE-DC40-44DA-BFAC-59FDF330C5CA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26" name="Szabadkézi sokszög: alakzat 25">
                <a:extLst>
                  <a:ext uri="{FF2B5EF4-FFF2-40B4-BE49-F238E27FC236}">
                    <a16:creationId xmlns:a16="http://schemas.microsoft.com/office/drawing/2014/main" id="{B8E71E8E-35C9-4CF6-85B8-67B8F17352EC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4" name="Google Shape;19;p2">
              <a:extLst>
                <a:ext uri="{FF2B5EF4-FFF2-40B4-BE49-F238E27FC236}">
                  <a16:creationId xmlns:a16="http://schemas.microsoft.com/office/drawing/2014/main" id="{D3A83808-6AF3-4474-9CE8-E378ABCC7E8B}"/>
                </a:ext>
              </a:extLst>
            </p:cNvPr>
            <p:cNvSpPr txBox="1">
              <a:spLocks/>
            </p:cNvSpPr>
            <p:nvPr/>
          </p:nvSpPr>
          <p:spPr>
            <a:xfrm>
              <a:off x="4333487" y="2915315"/>
              <a:ext cx="3580853" cy="298324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3000"/>
                </a:lnSpc>
              </a:pPr>
              <a:r>
                <a:rPr lang="hu-HU" sz="1900" dirty="0">
                  <a:ea typeface="A little sunshine" panose="02000603000000000000" pitchFamily="2" charset="0"/>
                </a:rPr>
                <a:t>Maximum összeg:</a:t>
              </a:r>
            </a:p>
            <a:p>
              <a:pPr algn="ctr">
                <a:lnSpc>
                  <a:spcPts val="3000"/>
                </a:lnSpc>
              </a:pPr>
              <a:r>
                <a:rPr lang="hu-HU" sz="3000" dirty="0">
                  <a:solidFill>
                    <a:schemeClr val="accent1"/>
                  </a:solidFill>
                  <a:ea typeface="A little sunshine" panose="02000603000000000000" pitchFamily="2" charset="0"/>
                </a:rPr>
                <a:t>290.800 Ft</a:t>
              </a:r>
              <a:br>
                <a:rPr lang="hu-HU" sz="3000" dirty="0">
                  <a:solidFill>
                    <a:schemeClr val="accent1"/>
                  </a:solidFill>
                  <a:ea typeface="A little sunshine" panose="02000603000000000000" pitchFamily="2" charset="0"/>
                </a:rPr>
              </a:br>
              <a:r>
                <a:rPr lang="hu-HU" sz="1900" dirty="0">
                  <a:latin typeface="+mn-lt"/>
                  <a:ea typeface="A little sunshine" panose="02000603000000000000" pitchFamily="2" charset="0"/>
                </a:rPr>
                <a:t>/év/hallgató</a:t>
              </a:r>
            </a:p>
          </p:txBody>
        </p:sp>
      </p:grpSp>
      <p:sp>
        <p:nvSpPr>
          <p:cNvPr id="3" name="Ellipszis 2">
            <a:extLst>
              <a:ext uri="{FF2B5EF4-FFF2-40B4-BE49-F238E27FC236}">
                <a16:creationId xmlns:a16="http://schemas.microsoft.com/office/drawing/2014/main" id="{5A1B6047-F97B-4FEE-BB40-C92223DCB94C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E43300A5-C164-41FE-A364-13469677EB58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6E749D72-73A2-4099-85A5-6CD0BFF910E6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803588C-EE3D-426F-B9D6-15C714E6AC76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7" name="Google Shape;105;p9">
            <a:extLst>
              <a:ext uri="{FF2B5EF4-FFF2-40B4-BE49-F238E27FC236}">
                <a16:creationId xmlns:a16="http://schemas.microsoft.com/office/drawing/2014/main" id="{558FDEE4-5284-49CB-8ABC-CFF5F56FA4B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21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8" name="Téglalap 7">
            <a:extLst>
              <a:ext uri="{FF2B5EF4-FFF2-40B4-BE49-F238E27FC236}">
                <a16:creationId xmlns:a16="http://schemas.microsoft.com/office/drawing/2014/main" id="{5F464C05-95C6-03CD-AE04-6FFD7DB17D79}"/>
              </a:ext>
            </a:extLst>
          </p:cNvPr>
          <p:cNvSpPr/>
          <p:nvPr/>
        </p:nvSpPr>
        <p:spPr>
          <a:xfrm>
            <a:off x="415967" y="5027044"/>
            <a:ext cx="71667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hu-HU" sz="54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rgbClr val="A6D683"/>
                </a:solidFill>
              </a:rPr>
              <a:t>Őrangyal szolgáltatások!</a:t>
            </a:r>
          </a:p>
        </p:txBody>
      </p:sp>
    </p:spTree>
    <p:extLst>
      <p:ext uri="{BB962C8B-B14F-4D97-AF65-F5344CB8AC3E}">
        <p14:creationId xmlns:p14="http://schemas.microsoft.com/office/powerpoint/2010/main" val="33987755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uiExpand="1" build="p"/>
      <p:bldP spid="21" grpId="0" uiExpand="1" build="p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228835" y="1849892"/>
            <a:ext cx="7260536" cy="482515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2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A pénztárban elszámolhatók pénztártag vagy kedvezményezettje által vásárolt gyógyszerkészítmények és gyógyhatású készítmények</a:t>
            </a:r>
          </a:p>
          <a:p>
            <a:pPr marL="342900" indent="-342900" algn="l">
              <a:lnSpc>
                <a:spcPts val="32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Gyógyszerek, </a:t>
            </a:r>
          </a:p>
          <a:p>
            <a:pPr marL="342900" indent="-342900" algn="l">
              <a:lnSpc>
                <a:spcPts val="32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Gyógyvizek, gyógyiszap, </a:t>
            </a:r>
          </a:p>
          <a:p>
            <a:pPr marL="342900" indent="-342900" algn="l">
              <a:lnSpc>
                <a:spcPts val="32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OGYI engedéllyel rendelkező gyógyszernek nem minősülő gyógyhatású készítmények </a:t>
            </a:r>
          </a:p>
          <a:p>
            <a:pPr marL="342900" indent="-342900" algn="l">
              <a:lnSpc>
                <a:spcPts val="32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Kötszerek, fertőtlenítő szerek, </a:t>
            </a:r>
          </a:p>
          <a:p>
            <a:pPr marL="342900" indent="-342900" algn="l">
              <a:lnSpc>
                <a:spcPts val="32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Gyógyászati segédeszközök </a:t>
            </a:r>
          </a:p>
          <a:p>
            <a:pPr marL="342900" indent="-342900" algn="l">
              <a:lnSpc>
                <a:spcPts val="32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Nem szükséges szerződött szolgáltatónál vásárolni</a:t>
            </a:r>
            <a:endParaRPr lang="hu-HU" sz="20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22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5" name="Google Shape;19;p2">
            <a:extLst>
              <a:ext uri="{FF2B5EF4-FFF2-40B4-BE49-F238E27FC236}">
                <a16:creationId xmlns:a16="http://schemas.microsoft.com/office/drawing/2014/main" id="{37BAF2C4-59F4-484A-A854-0B4CE7714A9F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Gyógyszer, vitamin,</a:t>
            </a:r>
            <a:br>
              <a:rPr lang="hu-HU" sz="4000" dirty="0">
                <a:solidFill>
                  <a:schemeClr val="bg1"/>
                </a:solidFill>
              </a:rPr>
            </a:br>
            <a:r>
              <a:rPr lang="hu-HU" sz="4000" dirty="0">
                <a:solidFill>
                  <a:schemeClr val="bg1"/>
                </a:solidFill>
              </a:rPr>
              <a:t>gyógyászati segédeszköz</a:t>
            </a:r>
            <a:endParaRPr lang="hu-HU" sz="4000" dirty="0"/>
          </a:p>
        </p:txBody>
      </p:sp>
      <p:pic>
        <p:nvPicPr>
          <p:cNvPr id="24" name="Kép helye 5">
            <a:extLst>
              <a:ext uri="{FF2B5EF4-FFF2-40B4-BE49-F238E27FC236}">
                <a16:creationId xmlns:a16="http://schemas.microsoft.com/office/drawing/2014/main" id="{DA71293A-54C0-44EA-A7A3-84C11F1E90F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93" t="-11441" r="6688" b="-8283"/>
          <a:stretch/>
        </p:blipFill>
        <p:spPr>
          <a:xfrm>
            <a:off x="7915584" y="-849086"/>
            <a:ext cx="8546366" cy="8546366"/>
          </a:xfrm>
        </p:spPr>
      </p:pic>
      <p:sp>
        <p:nvSpPr>
          <p:cNvPr id="25" name="Szabadkézi sokszög: alakzat 24">
            <a:extLst>
              <a:ext uri="{FF2B5EF4-FFF2-40B4-BE49-F238E27FC236}">
                <a16:creationId xmlns:a16="http://schemas.microsoft.com/office/drawing/2014/main" id="{307FF779-7631-4C7C-955E-CE34CC14BE7F}"/>
              </a:ext>
            </a:extLst>
          </p:cNvPr>
          <p:cNvSpPr/>
          <p:nvPr/>
        </p:nvSpPr>
        <p:spPr>
          <a:xfrm>
            <a:off x="7561927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5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923553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75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5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75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75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75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75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2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5" t="-5855" r="25027" b="-4422"/>
          <a:stretch/>
        </p:blipFill>
        <p:spPr>
          <a:xfrm>
            <a:off x="-2159177" y="-450892"/>
            <a:ext cx="7672700" cy="7672700"/>
          </a:xfrm>
        </p:spPr>
      </p:pic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-2720968" y="-969136"/>
            <a:ext cx="8806088" cy="8806078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rgbClr val="88C79A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0" name="Ellipszis 19">
            <a:extLst>
              <a:ext uri="{FF2B5EF4-FFF2-40B4-BE49-F238E27FC236}">
                <a16:creationId xmlns:a16="http://schemas.microsoft.com/office/drawing/2014/main" id="{E414A0E9-C9CA-4264-878E-A4C46E79AA53}"/>
              </a:ext>
            </a:extLst>
          </p:cNvPr>
          <p:cNvSpPr/>
          <p:nvPr/>
        </p:nvSpPr>
        <p:spPr>
          <a:xfrm>
            <a:off x="10447145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22" name="Picture 1">
            <a:extLst>
              <a:ext uri="{FF2B5EF4-FFF2-40B4-BE49-F238E27FC236}">
                <a16:creationId xmlns:a16="http://schemas.microsoft.com/office/drawing/2014/main" id="{01384D02-7387-4142-AEB5-F7139020A15B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01980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4" name="Szövegdoboz 23">
            <a:extLst>
              <a:ext uri="{FF2B5EF4-FFF2-40B4-BE49-F238E27FC236}">
                <a16:creationId xmlns:a16="http://schemas.microsoft.com/office/drawing/2014/main" id="{29A3A768-BE99-40CD-9FD8-ADE18FF47663}"/>
              </a:ext>
            </a:extLst>
          </p:cNvPr>
          <p:cNvSpPr txBox="1"/>
          <p:nvPr/>
        </p:nvSpPr>
        <p:spPr>
          <a:xfrm>
            <a:off x="8028079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C495EC56-4A47-42AB-9020-4113D88A9603}"/>
              </a:ext>
            </a:extLst>
          </p:cNvPr>
          <p:cNvSpPr>
            <a:spLocks/>
          </p:cNvSpPr>
          <p:nvPr/>
        </p:nvSpPr>
        <p:spPr bwMode="auto">
          <a:xfrm>
            <a:off x="9212221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8" name="Google Shape;105;p9">
            <a:extLst>
              <a:ext uri="{FF2B5EF4-FFF2-40B4-BE49-F238E27FC236}">
                <a16:creationId xmlns:a16="http://schemas.microsoft.com/office/drawing/2014/main" id="{F4529D76-E4E0-4426-9307-233CF80D6CC8}"/>
              </a:ext>
            </a:extLst>
          </p:cNvPr>
          <p:cNvSpPr txBox="1">
            <a:spLocks/>
          </p:cNvSpPr>
          <p:nvPr/>
        </p:nvSpPr>
        <p:spPr>
          <a:xfrm>
            <a:off x="11739351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23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9" name="Google Shape;19;p2">
            <a:extLst>
              <a:ext uri="{FF2B5EF4-FFF2-40B4-BE49-F238E27FC236}">
                <a16:creationId xmlns:a16="http://schemas.microsoft.com/office/drawing/2014/main" id="{B663630B-17B1-415C-8A01-A459BB5B51B4}"/>
              </a:ext>
            </a:extLst>
          </p:cNvPr>
          <p:cNvSpPr txBox="1">
            <a:spLocks/>
          </p:cNvSpPr>
          <p:nvPr/>
        </p:nvSpPr>
        <p:spPr>
          <a:xfrm>
            <a:off x="6332352" y="1010602"/>
            <a:ext cx="4512734" cy="44746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Egészségügyi kiadások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Magánorvosi költségek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Magánkórházi kiadások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Gluténmentes élelmiszerek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 err="1">
                <a:solidFill>
                  <a:schemeClr val="bg1"/>
                </a:solidFill>
                <a:latin typeface="+mn-lt"/>
              </a:rPr>
              <a:t>Gyógyterápiás</a:t>
            </a:r>
            <a:r>
              <a:rPr lang="hu-HU" sz="2400" dirty="0">
                <a:solidFill>
                  <a:schemeClr val="bg1"/>
                </a:solidFill>
                <a:latin typeface="+mn-lt"/>
              </a:rPr>
              <a:t> kezelések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Szolgáltatás finanszírozó biztosítás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Szűrővizsgálatok</a:t>
            </a:r>
            <a:endParaRPr lang="hu-HU" sz="19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1" name="Google Shape;19;p2">
            <a:extLst>
              <a:ext uri="{FF2B5EF4-FFF2-40B4-BE49-F238E27FC236}">
                <a16:creationId xmlns:a16="http://schemas.microsoft.com/office/drawing/2014/main" id="{60146199-9C75-4612-9145-1A6D919D1C85}"/>
              </a:ext>
            </a:extLst>
          </p:cNvPr>
          <p:cNvSpPr txBox="1">
            <a:spLocks/>
          </p:cNvSpPr>
          <p:nvPr/>
        </p:nvSpPr>
        <p:spPr>
          <a:xfrm>
            <a:off x="5540828" y="350258"/>
            <a:ext cx="6165865" cy="119877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hu-HU" sz="4000" dirty="0">
                <a:solidFill>
                  <a:schemeClr val="accent1"/>
                </a:solidFill>
              </a:rPr>
              <a:t>Egészségügyi </a:t>
            </a:r>
            <a:br>
              <a:rPr lang="hu-HU" sz="4000" dirty="0">
                <a:solidFill>
                  <a:schemeClr val="accent1"/>
                </a:solidFill>
              </a:rPr>
            </a:br>
            <a:r>
              <a:rPr lang="hu-HU" sz="4000" dirty="0">
                <a:solidFill>
                  <a:schemeClr val="accent1"/>
                </a:solidFill>
              </a:rPr>
              <a:t>kiadások</a:t>
            </a:r>
          </a:p>
        </p:txBody>
      </p:sp>
      <p:sp>
        <p:nvSpPr>
          <p:cNvPr id="2" name="Téglalap 1">
            <a:extLst>
              <a:ext uri="{FF2B5EF4-FFF2-40B4-BE49-F238E27FC236}">
                <a16:creationId xmlns:a16="http://schemas.microsoft.com/office/drawing/2014/main" id="{70714687-7FC4-39AC-49CF-B214602F47D5}"/>
              </a:ext>
            </a:extLst>
          </p:cNvPr>
          <p:cNvSpPr/>
          <p:nvPr/>
        </p:nvSpPr>
        <p:spPr>
          <a:xfrm rot="20765239">
            <a:off x="5098803" y="5086614"/>
            <a:ext cx="71667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hu-HU" sz="54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rgbClr val="A6D683"/>
                </a:solidFill>
              </a:rPr>
              <a:t>Őrangyal szolgáltatások!</a:t>
            </a:r>
          </a:p>
        </p:txBody>
      </p:sp>
    </p:spTree>
    <p:extLst>
      <p:ext uri="{BB962C8B-B14F-4D97-AF65-F5344CB8AC3E}">
        <p14:creationId xmlns:p14="http://schemas.microsoft.com/office/powerpoint/2010/main" val="625648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75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25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75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75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75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uiExpand="1" build="p"/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7658637" y="-3490426"/>
            <a:ext cx="8195883" cy="8195873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3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24</a:t>
            </a:fld>
            <a:endParaRPr lang="en" dirty="0">
              <a:solidFill>
                <a:schemeClr val="bg2"/>
              </a:solidFill>
            </a:endParaRPr>
          </a:p>
        </p:txBody>
      </p:sp>
      <p:pic>
        <p:nvPicPr>
          <p:cNvPr id="33" name="Kép helye 5">
            <a:extLst>
              <a:ext uri="{FF2B5EF4-FFF2-40B4-BE49-F238E27FC236}">
                <a16:creationId xmlns:a16="http://schemas.microsoft.com/office/drawing/2014/main" id="{EAB3E4D2-BE36-4A49-ACCB-81A9B38BEF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1" t="-63194" r="-17577" b="2845"/>
          <a:stretch/>
        </p:blipFill>
        <p:spPr>
          <a:xfrm>
            <a:off x="8186062" y="-2951579"/>
            <a:ext cx="7141032" cy="7141032"/>
          </a:xfrm>
          <a:prstGeom prst="ellipse">
            <a:avLst/>
          </a:prstGeom>
        </p:spPr>
      </p:pic>
      <p:sp>
        <p:nvSpPr>
          <p:cNvPr id="15" name="Google Shape;19;p2">
            <a:extLst>
              <a:ext uri="{FF2B5EF4-FFF2-40B4-BE49-F238E27FC236}">
                <a16:creationId xmlns:a16="http://schemas.microsoft.com/office/drawing/2014/main" id="{37BAF2C4-59F4-484A-A854-0B4CE7714A9F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/>
              <a:t>Lakáshitel törlesztés</a:t>
            </a:r>
          </a:p>
        </p:txBody>
      </p:sp>
      <p:sp>
        <p:nvSpPr>
          <p:cNvPr id="19" name="Google Shape;19;p2">
            <a:extLst>
              <a:ext uri="{FF2B5EF4-FFF2-40B4-BE49-F238E27FC236}">
                <a16:creationId xmlns:a16="http://schemas.microsoft.com/office/drawing/2014/main" id="{433708AB-03B0-4EF5-B93E-5ED8C6F27AF7}"/>
              </a:ext>
            </a:extLst>
          </p:cNvPr>
          <p:cNvSpPr txBox="1">
            <a:spLocks/>
          </p:cNvSpPr>
          <p:nvPr/>
        </p:nvSpPr>
        <p:spPr>
          <a:xfrm>
            <a:off x="201946" y="1275134"/>
            <a:ext cx="7674057" cy="5881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A lakáscélú hitel törlesztő részletekre igénybe vehető összeg a havi minimálbér 15%-a lehet</a:t>
            </a:r>
          </a:p>
          <a:p>
            <a:pPr marL="800100" lvl="1" indent="-342900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43.620 Ft/hó -&gt; ehhez 46.360 Ft/hó befizetés szükséges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Az igénylés egyetlen feltétele: lakáscélú legyen a hitel (kiváltott hitelre is!)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</a:rPr>
              <a:t>Az igényléshez szükséges: </a:t>
            </a:r>
          </a:p>
          <a:p>
            <a:pPr marL="800100" lvl="1" indent="-342900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A lakáshitel szerződés</a:t>
            </a:r>
          </a:p>
          <a:p>
            <a:pPr marL="800100" lvl="1" indent="-342900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Az utolsó 3 havi bankszámla kivonat</a:t>
            </a:r>
          </a:p>
          <a:p>
            <a:pPr marL="800100" lvl="1" indent="-342900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Minden hónapban be kell küldeni a törlesztő </a:t>
            </a:r>
            <a:br>
              <a:rPr lang="hu-HU" sz="1900" dirty="0">
                <a:solidFill>
                  <a:schemeClr val="bg1"/>
                </a:solidFill>
                <a:latin typeface="+mn-lt"/>
              </a:rPr>
            </a:br>
            <a:r>
              <a:rPr lang="hu-HU" sz="1900" dirty="0">
                <a:solidFill>
                  <a:schemeClr val="bg1"/>
                </a:solidFill>
                <a:latin typeface="+mn-lt"/>
              </a:rPr>
              <a:t>részletek befizetését igazoló bankszámla kivonatot, számlatörténet, vagy tranzakció igazolást.</a:t>
            </a:r>
          </a:p>
          <a:p>
            <a:pPr marL="342900" indent="-342900" algn="l">
              <a:lnSpc>
                <a:spcPts val="3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strike="sngStrike" dirty="0">
                <a:solidFill>
                  <a:srgbClr val="FF0000"/>
                </a:solidFill>
              </a:rPr>
              <a:t>180 nappal korábbi befizetésekből fizethető</a:t>
            </a:r>
            <a:endParaRPr lang="hu-HU" sz="1900" strike="sngStrike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20" name="Google Shape;19;p2">
            <a:extLst>
              <a:ext uri="{FF2B5EF4-FFF2-40B4-BE49-F238E27FC236}">
                <a16:creationId xmlns:a16="http://schemas.microsoft.com/office/drawing/2014/main" id="{3479B632-234E-4976-A0D6-119C5E848FB5}"/>
              </a:ext>
            </a:extLst>
          </p:cNvPr>
          <p:cNvSpPr txBox="1">
            <a:spLocks/>
          </p:cNvSpPr>
          <p:nvPr/>
        </p:nvSpPr>
        <p:spPr>
          <a:xfrm>
            <a:off x="6398724" y="5035331"/>
            <a:ext cx="5357335" cy="351470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lnSpc>
                <a:spcPts val="3000"/>
              </a:lnSpc>
            </a:pPr>
            <a:r>
              <a:rPr lang="hu-HU" sz="2200" strike="sngStrike" dirty="0">
                <a:solidFill>
                  <a:srgbClr val="FF0000"/>
                </a:solidFill>
              </a:rPr>
              <a:t>Hat havi törlesztő részlet megtakarítás az önsegélyező számlán, mint biztonsági</a:t>
            </a:r>
            <a:br>
              <a:rPr lang="hu-HU" sz="2200" strike="sngStrike" dirty="0">
                <a:solidFill>
                  <a:srgbClr val="FF0000"/>
                </a:solidFill>
              </a:rPr>
            </a:br>
            <a:r>
              <a:rPr lang="hu-HU" sz="2200" strike="sngStrike" dirty="0">
                <a:solidFill>
                  <a:srgbClr val="FF0000"/>
                </a:solidFill>
              </a:rPr>
              <a:t>tartalék rendelkezésre áll!</a:t>
            </a:r>
          </a:p>
        </p:txBody>
      </p:sp>
    </p:spTree>
    <p:extLst>
      <p:ext uri="{BB962C8B-B14F-4D97-AF65-F5344CB8AC3E}">
        <p14:creationId xmlns:p14="http://schemas.microsoft.com/office/powerpoint/2010/main" val="28572573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75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5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75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75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75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25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50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75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75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uiExpand="1" build="p"/>
      <p:bldP spid="2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282" y="274987"/>
            <a:ext cx="11599436" cy="533307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Rectangle 2"/>
          <p:cNvSpPr>
            <a:spLocks/>
          </p:cNvSpPr>
          <p:nvPr/>
        </p:nvSpPr>
        <p:spPr bwMode="auto">
          <a:xfrm>
            <a:off x="17259" y="-26784"/>
            <a:ext cx="12180360" cy="5952092"/>
          </a:xfrm>
          <a:prstGeom prst="rect">
            <a:avLst/>
          </a:prstGeom>
          <a:solidFill>
            <a:schemeClr val="bg1">
              <a:lumMod val="85000"/>
              <a:alpha val="87000"/>
            </a:schemeClr>
          </a:solidFill>
          <a:ln w="25400">
            <a:solidFill>
              <a:schemeClr val="tx1">
                <a:alpha val="0"/>
              </a:schemeClr>
            </a:solidFill>
            <a:miter lim="800000"/>
            <a:headEnd/>
            <a:tailEnd/>
          </a:ln>
        </p:spPr>
        <p:txBody>
          <a:bodyPr lIns="0" tIns="0" rIns="0" bIns="0"/>
          <a:lstStyle/>
          <a:p>
            <a:endParaRPr lang="hu-HU" sz="1050"/>
          </a:p>
        </p:txBody>
      </p:sp>
      <p:sp>
        <p:nvSpPr>
          <p:cNvPr id="24" name="Rectangle 3"/>
          <p:cNvSpPr>
            <a:spLocks/>
          </p:cNvSpPr>
          <p:nvPr/>
        </p:nvSpPr>
        <p:spPr bwMode="auto">
          <a:xfrm>
            <a:off x="1058" y="5589240"/>
            <a:ext cx="12189884" cy="1268760"/>
          </a:xfrm>
          <a:prstGeom prst="rect">
            <a:avLst/>
          </a:prstGeom>
          <a:solidFill>
            <a:srgbClr val="90AE9E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hu-HU" sz="1050"/>
          </a:p>
        </p:txBody>
      </p:sp>
      <p:pic>
        <p:nvPicPr>
          <p:cNvPr id="30" name="Picture 7"/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05844" y="5253614"/>
            <a:ext cx="1809436" cy="227608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1028" name="Picture 4" descr="http://primary.ois.hu/images/ARCICLE_PICTURES/bank_card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153" y="271501"/>
            <a:ext cx="2159052" cy="215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m.cdn.blog.hu/av/avarosmindenkie/image/parlament_kicsi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192" y="5140528"/>
            <a:ext cx="4229120" cy="134685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m.cdn.blog.hu/za/zagyex/image/bank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325" y="4994631"/>
            <a:ext cx="1530424" cy="153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icons.iconarchive.com/icons/icons8/ios7/256/Finance-Money-Box-icon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0245" y="70800"/>
            <a:ext cx="2901021" cy="290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Jobbra nyíl 18"/>
          <p:cNvSpPr/>
          <p:nvPr/>
        </p:nvSpPr>
        <p:spPr>
          <a:xfrm rot="10800000">
            <a:off x="3851376" y="1501623"/>
            <a:ext cx="3976814" cy="1673604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sz="1050" dirty="0"/>
          </a:p>
        </p:txBody>
      </p:sp>
      <p:sp>
        <p:nvSpPr>
          <p:cNvPr id="5" name="Lefelé nyíl 4"/>
          <p:cNvSpPr/>
          <p:nvPr/>
        </p:nvSpPr>
        <p:spPr>
          <a:xfrm>
            <a:off x="1000735" y="2430553"/>
            <a:ext cx="2349126" cy="2564078"/>
          </a:xfrm>
          <a:prstGeom prst="downArrow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u-HU" sz="1200" dirty="0"/>
              <a:t>A BANK BESZEDI </a:t>
            </a:r>
            <a:br>
              <a:rPr lang="hu-HU" sz="1200" dirty="0"/>
            </a:br>
            <a:r>
              <a:rPr lang="hu-HU" sz="1200" dirty="0"/>
              <a:t>A TÖRLESZTŐ RÉSZLETET</a:t>
            </a:r>
          </a:p>
        </p:txBody>
      </p:sp>
      <p:sp>
        <p:nvSpPr>
          <p:cNvPr id="26" name="Jobbra nyíl 25"/>
          <p:cNvSpPr/>
          <p:nvPr/>
        </p:nvSpPr>
        <p:spPr>
          <a:xfrm>
            <a:off x="3724977" y="147244"/>
            <a:ext cx="4465112" cy="1673604"/>
          </a:xfrm>
          <a:prstGeom prst="rightArrow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u-HU" sz="1200" dirty="0"/>
              <a:t>46.355 FT UTALÁS A PÉNZTÁRBA</a:t>
            </a:r>
          </a:p>
        </p:txBody>
      </p:sp>
      <p:sp>
        <p:nvSpPr>
          <p:cNvPr id="9" name="Szövegdoboz 8"/>
          <p:cNvSpPr txBox="1"/>
          <p:nvPr/>
        </p:nvSpPr>
        <p:spPr>
          <a:xfrm>
            <a:off x="4705637" y="2190941"/>
            <a:ext cx="3016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1200" dirty="0">
                <a:solidFill>
                  <a:schemeClr val="bg1"/>
                </a:solidFill>
              </a:rPr>
              <a:t>43.620 FT KIUTALÁS A PÉNZTÁRBÓL</a:t>
            </a:r>
          </a:p>
        </p:txBody>
      </p:sp>
      <p:sp>
        <p:nvSpPr>
          <p:cNvPr id="29" name="Lefelé nyíl 28"/>
          <p:cNvSpPr/>
          <p:nvPr/>
        </p:nvSpPr>
        <p:spPr>
          <a:xfrm rot="10800000">
            <a:off x="8460606" y="2635243"/>
            <a:ext cx="2521818" cy="2393767"/>
          </a:xfrm>
          <a:prstGeom prst="downArrow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sz="1050" dirty="0"/>
          </a:p>
        </p:txBody>
      </p:sp>
      <p:sp>
        <p:nvSpPr>
          <p:cNvPr id="14" name="Szövegdoboz 13"/>
          <p:cNvSpPr txBox="1"/>
          <p:nvPr/>
        </p:nvSpPr>
        <p:spPr>
          <a:xfrm>
            <a:off x="9138186" y="3533056"/>
            <a:ext cx="11858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1200" dirty="0">
                <a:solidFill>
                  <a:schemeClr val="bg1"/>
                </a:solidFill>
              </a:rPr>
              <a:t>AZ ÁLLAM A PÉNZTÁRI FORGALOM 20 %-ÁT – 111.252 FT / TAG</a:t>
            </a:r>
          </a:p>
          <a:p>
            <a:pPr algn="ctr"/>
            <a:r>
              <a:rPr lang="hu-HU" sz="1200" dirty="0">
                <a:solidFill>
                  <a:schemeClr val="bg1"/>
                </a:solidFill>
              </a:rPr>
              <a:t>JÓVÁÍRJA A PÉNZTÁRI SZÁMLÁN! - </a:t>
            </a:r>
          </a:p>
        </p:txBody>
      </p:sp>
      <p:pic>
        <p:nvPicPr>
          <p:cNvPr id="1036" name="Picture 12" descr="http://www.indian-ostrava.cz/images/discount_20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6085" y="3338455"/>
            <a:ext cx="1185863" cy="1068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Szövegdoboz 14"/>
          <p:cNvSpPr txBox="1"/>
          <p:nvPr/>
        </p:nvSpPr>
        <p:spPr>
          <a:xfrm>
            <a:off x="872455" y="658650"/>
            <a:ext cx="15157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SAJÁT BANKSZÁMLA</a:t>
            </a:r>
          </a:p>
        </p:txBody>
      </p:sp>
      <p:sp>
        <p:nvSpPr>
          <p:cNvPr id="32" name="Szövegdoboz 31"/>
          <p:cNvSpPr txBox="1"/>
          <p:nvPr/>
        </p:nvSpPr>
        <p:spPr>
          <a:xfrm>
            <a:off x="8840922" y="1126509"/>
            <a:ext cx="178874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0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ÖNSEGÉLYEZŐ PÉNZTÁR</a:t>
            </a:r>
          </a:p>
        </p:txBody>
      </p:sp>
      <p:sp>
        <p:nvSpPr>
          <p:cNvPr id="16" name="Ellipszis 15"/>
          <p:cNvSpPr/>
          <p:nvPr/>
        </p:nvSpPr>
        <p:spPr>
          <a:xfrm>
            <a:off x="7307192" y="687115"/>
            <a:ext cx="580555" cy="5938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u-HU" sz="27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34" name="Ellipszis 33"/>
          <p:cNvSpPr/>
          <p:nvPr/>
        </p:nvSpPr>
        <p:spPr>
          <a:xfrm>
            <a:off x="4231551" y="2024859"/>
            <a:ext cx="580555" cy="5938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u-HU" sz="27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5" name="Ellipszis 34"/>
          <p:cNvSpPr/>
          <p:nvPr/>
        </p:nvSpPr>
        <p:spPr>
          <a:xfrm>
            <a:off x="1867951" y="4157774"/>
            <a:ext cx="580555" cy="5938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u-HU" sz="27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6" name="Ellipszis 35"/>
          <p:cNvSpPr/>
          <p:nvPr/>
        </p:nvSpPr>
        <p:spPr>
          <a:xfrm>
            <a:off x="9407614" y="2813496"/>
            <a:ext cx="580555" cy="5938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u-HU" sz="2700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195431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5" grpId="0" animBg="1"/>
      <p:bldP spid="26" grpId="0" animBg="1"/>
      <p:bldP spid="9" grpId="0"/>
      <p:bldP spid="29" grpId="0" animBg="1"/>
      <p:bldP spid="14" grpId="0"/>
      <p:bldP spid="16" grpId="0" animBg="1"/>
      <p:bldP spid="34" grpId="0" animBg="1"/>
      <p:bldP spid="35" grpId="0" animBg="1"/>
      <p:bldP spid="3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8D6C4-703D-12E8-29F4-100E6A0FC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BA4C1B-89A4-7603-BF69-FF379E5CB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18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478198" y="370115"/>
            <a:ext cx="9996532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MIT</a:t>
            </a:r>
            <a:r>
              <a:rPr lang="hu-HU" sz="4000" dirty="0">
                <a:solidFill>
                  <a:schemeClr val="bg1"/>
                </a:solidFill>
              </a:rPr>
              <a:t> akar az ügyfeled?</a:t>
            </a:r>
            <a:endParaRPr lang="hu-HU" sz="4000" dirty="0">
              <a:solidFill>
                <a:schemeClr val="accent1"/>
              </a:solidFill>
            </a:endParaRPr>
          </a:p>
        </p:txBody>
      </p:sp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4" y="3445568"/>
            <a:ext cx="12192002" cy="3460896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27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8" name="Ábra 6">
            <a:extLst>
              <a:ext uri="{FF2B5EF4-FFF2-40B4-BE49-F238E27FC236}">
                <a16:creationId xmlns:a16="http://schemas.microsoft.com/office/drawing/2014/main" id="{14FB2D01-750E-49D9-8E06-A0D560FC09A9}"/>
              </a:ext>
            </a:extLst>
          </p:cNvPr>
          <p:cNvSpPr/>
          <p:nvPr/>
        </p:nvSpPr>
        <p:spPr>
          <a:xfrm>
            <a:off x="12504179" y="1676629"/>
            <a:ext cx="1963054" cy="3926114"/>
          </a:xfrm>
          <a:custGeom>
            <a:avLst/>
            <a:gdLst>
              <a:gd name="connsiteX0" fmla="*/ 2552786 w 2552785"/>
              <a:gd name="connsiteY0" fmla="*/ 4631928 h 5105578"/>
              <a:gd name="connsiteX1" fmla="*/ 473649 w 2552785"/>
              <a:gd name="connsiteY1" fmla="*/ 2552789 h 5105578"/>
              <a:gd name="connsiteX2" fmla="*/ 2552786 w 2552785"/>
              <a:gd name="connsiteY2" fmla="*/ 473650 h 5105578"/>
              <a:gd name="connsiteX3" fmla="*/ 2552786 w 2552785"/>
              <a:gd name="connsiteY3" fmla="*/ 0 h 5105578"/>
              <a:gd name="connsiteX4" fmla="*/ 0 w 2552785"/>
              <a:gd name="connsiteY4" fmla="*/ 2552789 h 5105578"/>
              <a:gd name="connsiteX5" fmla="*/ 2552786 w 2552785"/>
              <a:gd name="connsiteY5" fmla="*/ 5105578 h 5105578"/>
              <a:gd name="connsiteX6" fmla="*/ 2552786 w 2552785"/>
              <a:gd name="connsiteY6" fmla="*/ 4631928 h 5105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52785" h="5105578">
                <a:moveTo>
                  <a:pt x="2552786" y="4631928"/>
                </a:moveTo>
                <a:cubicBezTo>
                  <a:pt x="1402494" y="4631928"/>
                  <a:pt x="473649" y="3696931"/>
                  <a:pt x="473649" y="2552789"/>
                </a:cubicBezTo>
                <a:cubicBezTo>
                  <a:pt x="473649" y="1408647"/>
                  <a:pt x="1402494" y="473650"/>
                  <a:pt x="2552786" y="473650"/>
                </a:cubicBezTo>
                <a:lnTo>
                  <a:pt x="2552786" y="0"/>
                </a:lnTo>
                <a:cubicBezTo>
                  <a:pt x="1144140" y="0"/>
                  <a:pt x="0" y="1144142"/>
                  <a:pt x="0" y="2552789"/>
                </a:cubicBezTo>
                <a:cubicBezTo>
                  <a:pt x="0" y="3961437"/>
                  <a:pt x="1144140" y="5105578"/>
                  <a:pt x="2552786" y="5105578"/>
                </a:cubicBezTo>
                <a:lnTo>
                  <a:pt x="2552786" y="4631928"/>
                </a:lnTo>
                <a:close/>
              </a:path>
            </a:pathLst>
          </a:custGeom>
          <a:solidFill>
            <a:srgbClr val="7A00F9"/>
          </a:solidFill>
          <a:ln w="61459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5" name="Szabadkézi sokszög: alakzat 14">
            <a:extLst>
              <a:ext uri="{FF2B5EF4-FFF2-40B4-BE49-F238E27FC236}">
                <a16:creationId xmlns:a16="http://schemas.microsoft.com/office/drawing/2014/main" id="{56B84DC0-D391-4A6E-BD15-B2F1F5542EF9}"/>
              </a:ext>
            </a:extLst>
          </p:cNvPr>
          <p:cNvSpPr/>
          <p:nvPr/>
        </p:nvSpPr>
        <p:spPr>
          <a:xfrm>
            <a:off x="2237305" y="1623968"/>
            <a:ext cx="3625929" cy="3625930"/>
          </a:xfrm>
          <a:custGeom>
            <a:avLst/>
            <a:gdLst>
              <a:gd name="connsiteX0" fmla="*/ 654368 w 1308734"/>
              <a:gd name="connsiteY0" fmla="*/ 1308735 h 1308735"/>
              <a:gd name="connsiteX1" fmla="*/ 0 w 1308734"/>
              <a:gd name="connsiteY1" fmla="*/ 654368 h 1308735"/>
              <a:gd name="connsiteX2" fmla="*/ 654368 w 1308734"/>
              <a:gd name="connsiteY2" fmla="*/ 0 h 1308735"/>
              <a:gd name="connsiteX3" fmla="*/ 1308735 w 1308734"/>
              <a:gd name="connsiteY3" fmla="*/ 654368 h 1308735"/>
              <a:gd name="connsiteX4" fmla="*/ 654368 w 1308734"/>
              <a:gd name="connsiteY4" fmla="*/ 1308735 h 1308735"/>
              <a:gd name="connsiteX5" fmla="*/ 654368 w 1308734"/>
              <a:gd name="connsiteY5" fmla="*/ 27623 h 1308735"/>
              <a:gd name="connsiteX6" fmla="*/ 27623 w 1308734"/>
              <a:gd name="connsiteY6" fmla="*/ 654368 h 1308735"/>
              <a:gd name="connsiteX7" fmla="*/ 655320 w 1308734"/>
              <a:gd name="connsiteY7" fmla="*/ 1282065 h 1308735"/>
              <a:gd name="connsiteX8" fmla="*/ 1283018 w 1308734"/>
              <a:gd name="connsiteY8" fmla="*/ 654368 h 1308735"/>
              <a:gd name="connsiteX9" fmla="*/ 654368 w 1308734"/>
              <a:gd name="connsiteY9" fmla="*/ 27623 h 1308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08734" h="1308735">
                <a:moveTo>
                  <a:pt x="654368" y="1308735"/>
                </a:moveTo>
                <a:cubicBezTo>
                  <a:pt x="293370" y="1308735"/>
                  <a:pt x="0" y="1015365"/>
                  <a:pt x="0" y="654368"/>
                </a:cubicBezTo>
                <a:cubicBezTo>
                  <a:pt x="0" y="293370"/>
                  <a:pt x="294323" y="0"/>
                  <a:pt x="654368" y="0"/>
                </a:cubicBezTo>
                <a:cubicBezTo>
                  <a:pt x="1015365" y="0"/>
                  <a:pt x="1308735" y="293370"/>
                  <a:pt x="1308735" y="654368"/>
                </a:cubicBezTo>
                <a:cubicBezTo>
                  <a:pt x="1308735" y="1015365"/>
                  <a:pt x="1015365" y="1308735"/>
                  <a:pt x="654368" y="1308735"/>
                </a:cubicBezTo>
                <a:close/>
                <a:moveTo>
                  <a:pt x="654368" y="27623"/>
                </a:moveTo>
                <a:cubicBezTo>
                  <a:pt x="308610" y="27623"/>
                  <a:pt x="27623" y="308610"/>
                  <a:pt x="27623" y="654368"/>
                </a:cubicBezTo>
                <a:cubicBezTo>
                  <a:pt x="27623" y="1000125"/>
                  <a:pt x="308610" y="1282065"/>
                  <a:pt x="655320" y="1282065"/>
                </a:cubicBezTo>
                <a:cubicBezTo>
                  <a:pt x="1001078" y="1282065"/>
                  <a:pt x="1283018" y="1001078"/>
                  <a:pt x="1283018" y="654368"/>
                </a:cubicBezTo>
                <a:cubicBezTo>
                  <a:pt x="1283018" y="307658"/>
                  <a:pt x="1001078" y="27623"/>
                  <a:pt x="654368" y="27623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37" name="Szabadkézi sokszög: alakzat 36">
            <a:extLst>
              <a:ext uri="{FF2B5EF4-FFF2-40B4-BE49-F238E27FC236}">
                <a16:creationId xmlns:a16="http://schemas.microsoft.com/office/drawing/2014/main" id="{98902288-0AED-4BEF-828B-D3BFC824BB02}"/>
              </a:ext>
            </a:extLst>
          </p:cNvPr>
          <p:cNvSpPr/>
          <p:nvPr/>
        </p:nvSpPr>
        <p:spPr>
          <a:xfrm>
            <a:off x="2131747" y="1513134"/>
            <a:ext cx="1923801" cy="1923800"/>
          </a:xfrm>
          <a:custGeom>
            <a:avLst/>
            <a:gdLst>
              <a:gd name="connsiteX0" fmla="*/ 107633 w 694372"/>
              <a:gd name="connsiteY0" fmla="*/ 694373 h 694372"/>
              <a:gd name="connsiteX1" fmla="*/ 0 w 694372"/>
              <a:gd name="connsiteY1" fmla="*/ 694373 h 694372"/>
              <a:gd name="connsiteX2" fmla="*/ 694373 w 694372"/>
              <a:gd name="connsiteY2" fmla="*/ 0 h 694372"/>
              <a:gd name="connsiteX3" fmla="*/ 694373 w 694372"/>
              <a:gd name="connsiteY3" fmla="*/ 107633 h 694372"/>
              <a:gd name="connsiteX4" fmla="*/ 107633 w 694372"/>
              <a:gd name="connsiteY4" fmla="*/ 694373 h 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4372" h="694372">
                <a:moveTo>
                  <a:pt x="107633" y="694373"/>
                </a:moveTo>
                <a:lnTo>
                  <a:pt x="0" y="694373"/>
                </a:lnTo>
                <a:cubicBezTo>
                  <a:pt x="0" y="311468"/>
                  <a:pt x="311468" y="0"/>
                  <a:pt x="694373" y="0"/>
                </a:cubicBezTo>
                <a:lnTo>
                  <a:pt x="694373" y="107633"/>
                </a:lnTo>
                <a:cubicBezTo>
                  <a:pt x="371475" y="107633"/>
                  <a:pt x="107633" y="371475"/>
                  <a:pt x="107633" y="694373"/>
                </a:cubicBezTo>
                <a:close/>
              </a:path>
            </a:pathLst>
          </a:custGeom>
          <a:solidFill>
            <a:srgbClr val="88C79A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42" name="Szabadkézi sokszög: alakzat 41">
            <a:extLst>
              <a:ext uri="{FF2B5EF4-FFF2-40B4-BE49-F238E27FC236}">
                <a16:creationId xmlns:a16="http://schemas.microsoft.com/office/drawing/2014/main" id="{455AB0AD-6E98-4238-9A61-CE6537D85CA0}"/>
              </a:ext>
            </a:extLst>
          </p:cNvPr>
          <p:cNvSpPr/>
          <p:nvPr/>
        </p:nvSpPr>
        <p:spPr>
          <a:xfrm rot="21117337">
            <a:off x="6381640" y="1627211"/>
            <a:ext cx="3625929" cy="3625927"/>
          </a:xfrm>
          <a:custGeom>
            <a:avLst/>
            <a:gdLst>
              <a:gd name="connsiteX0" fmla="*/ 654368 w 1308734"/>
              <a:gd name="connsiteY0" fmla="*/ 1308735 h 1308734"/>
              <a:gd name="connsiteX1" fmla="*/ 0 w 1308734"/>
              <a:gd name="connsiteY1" fmla="*/ 654368 h 1308734"/>
              <a:gd name="connsiteX2" fmla="*/ 654368 w 1308734"/>
              <a:gd name="connsiteY2" fmla="*/ 0 h 1308734"/>
              <a:gd name="connsiteX3" fmla="*/ 1308735 w 1308734"/>
              <a:gd name="connsiteY3" fmla="*/ 654368 h 1308734"/>
              <a:gd name="connsiteX4" fmla="*/ 654368 w 1308734"/>
              <a:gd name="connsiteY4" fmla="*/ 1308735 h 1308734"/>
              <a:gd name="connsiteX5" fmla="*/ 654368 w 1308734"/>
              <a:gd name="connsiteY5" fmla="*/ 26670 h 1308734"/>
              <a:gd name="connsiteX6" fmla="*/ 26670 w 1308734"/>
              <a:gd name="connsiteY6" fmla="*/ 654368 h 1308734"/>
              <a:gd name="connsiteX7" fmla="*/ 654368 w 1308734"/>
              <a:gd name="connsiteY7" fmla="*/ 1282065 h 1308734"/>
              <a:gd name="connsiteX8" fmla="*/ 1282065 w 1308734"/>
              <a:gd name="connsiteY8" fmla="*/ 654368 h 1308734"/>
              <a:gd name="connsiteX9" fmla="*/ 654368 w 1308734"/>
              <a:gd name="connsiteY9" fmla="*/ 26670 h 1308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08734" h="1308734">
                <a:moveTo>
                  <a:pt x="654368" y="1308735"/>
                </a:moveTo>
                <a:cubicBezTo>
                  <a:pt x="293370" y="1308735"/>
                  <a:pt x="0" y="1015365"/>
                  <a:pt x="0" y="654368"/>
                </a:cubicBezTo>
                <a:cubicBezTo>
                  <a:pt x="0" y="293370"/>
                  <a:pt x="293370" y="0"/>
                  <a:pt x="654368" y="0"/>
                </a:cubicBezTo>
                <a:cubicBezTo>
                  <a:pt x="1015365" y="0"/>
                  <a:pt x="1308735" y="293370"/>
                  <a:pt x="1308735" y="654368"/>
                </a:cubicBezTo>
                <a:cubicBezTo>
                  <a:pt x="1308735" y="1015365"/>
                  <a:pt x="1015365" y="1308735"/>
                  <a:pt x="654368" y="1308735"/>
                </a:cubicBezTo>
                <a:close/>
                <a:moveTo>
                  <a:pt x="654368" y="26670"/>
                </a:moveTo>
                <a:cubicBezTo>
                  <a:pt x="308610" y="26670"/>
                  <a:pt x="26670" y="308610"/>
                  <a:pt x="26670" y="654368"/>
                </a:cubicBezTo>
                <a:cubicBezTo>
                  <a:pt x="26670" y="1000125"/>
                  <a:pt x="307658" y="1282065"/>
                  <a:pt x="654368" y="1282065"/>
                </a:cubicBezTo>
                <a:cubicBezTo>
                  <a:pt x="1000125" y="1282065"/>
                  <a:pt x="1282065" y="1001078"/>
                  <a:pt x="1282065" y="654368"/>
                </a:cubicBezTo>
                <a:cubicBezTo>
                  <a:pt x="1282065" y="307658"/>
                  <a:pt x="1000125" y="26670"/>
                  <a:pt x="654368" y="26670"/>
                </a:cubicBezTo>
                <a:close/>
              </a:path>
            </a:pathLst>
          </a:custGeom>
          <a:solidFill>
            <a:srgbClr val="88C79A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43" name="Szabadkézi sokszög: alakzat 42">
            <a:extLst>
              <a:ext uri="{FF2B5EF4-FFF2-40B4-BE49-F238E27FC236}">
                <a16:creationId xmlns:a16="http://schemas.microsoft.com/office/drawing/2014/main" id="{EB160162-186E-47AF-80F7-0370251200D4}"/>
              </a:ext>
            </a:extLst>
          </p:cNvPr>
          <p:cNvSpPr/>
          <p:nvPr/>
        </p:nvSpPr>
        <p:spPr>
          <a:xfrm rot="21117337">
            <a:off x="8132950" y="3523589"/>
            <a:ext cx="2156030" cy="1713154"/>
          </a:xfrm>
          <a:custGeom>
            <a:avLst/>
            <a:gdLst>
              <a:gd name="connsiteX0" fmla="*/ 0 w 778192"/>
              <a:gd name="connsiteY0" fmla="*/ 612457 h 618342"/>
              <a:gd name="connsiteX1" fmla="*/ 14288 w 778192"/>
              <a:gd name="connsiteY1" fmla="*/ 505778 h 618342"/>
              <a:gd name="connsiteX2" fmla="*/ 671513 w 778192"/>
              <a:gd name="connsiteY2" fmla="*/ 0 h 618342"/>
              <a:gd name="connsiteX3" fmla="*/ 778193 w 778192"/>
              <a:gd name="connsiteY3" fmla="*/ 14288 h 618342"/>
              <a:gd name="connsiteX4" fmla="*/ 0 w 778192"/>
              <a:gd name="connsiteY4" fmla="*/ 612457 h 618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8192" h="618342">
                <a:moveTo>
                  <a:pt x="0" y="612457"/>
                </a:moveTo>
                <a:lnTo>
                  <a:pt x="14288" y="505778"/>
                </a:lnTo>
                <a:cubicBezTo>
                  <a:pt x="335280" y="547687"/>
                  <a:pt x="630555" y="320040"/>
                  <a:pt x="671513" y="0"/>
                </a:cubicBezTo>
                <a:lnTo>
                  <a:pt x="778193" y="14288"/>
                </a:lnTo>
                <a:cubicBezTo>
                  <a:pt x="728663" y="393382"/>
                  <a:pt x="379095" y="661987"/>
                  <a:pt x="0" y="612457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grpSp>
        <p:nvGrpSpPr>
          <p:cNvPr id="7" name="Csoportba foglalás 6">
            <a:extLst>
              <a:ext uri="{FF2B5EF4-FFF2-40B4-BE49-F238E27FC236}">
                <a16:creationId xmlns:a16="http://schemas.microsoft.com/office/drawing/2014/main" id="{CCCED276-8FC3-4A51-808B-268E7C73166B}"/>
              </a:ext>
            </a:extLst>
          </p:cNvPr>
          <p:cNvGrpSpPr/>
          <p:nvPr/>
        </p:nvGrpSpPr>
        <p:grpSpPr>
          <a:xfrm>
            <a:off x="2567174" y="1953839"/>
            <a:ext cx="2966191" cy="2966190"/>
            <a:chOff x="2567174" y="1953839"/>
            <a:chExt cx="2966191" cy="2966190"/>
          </a:xfrm>
        </p:grpSpPr>
        <p:sp>
          <p:nvSpPr>
            <p:cNvPr id="12" name="Szabadkézi sokszög: alakzat 11">
              <a:extLst>
                <a:ext uri="{FF2B5EF4-FFF2-40B4-BE49-F238E27FC236}">
                  <a16:creationId xmlns:a16="http://schemas.microsoft.com/office/drawing/2014/main" id="{1526D506-9ABA-4133-B90D-20172F2F48E1}"/>
                </a:ext>
              </a:extLst>
            </p:cNvPr>
            <p:cNvSpPr/>
            <p:nvPr/>
          </p:nvSpPr>
          <p:spPr>
            <a:xfrm>
              <a:off x="2567174" y="1953839"/>
              <a:ext cx="2966191" cy="2966190"/>
            </a:xfrm>
            <a:custGeom>
              <a:avLst/>
              <a:gdLst>
                <a:gd name="connsiteX0" fmla="*/ 1070610 w 1070610"/>
                <a:gd name="connsiteY0" fmla="*/ 535305 h 1070610"/>
                <a:gd name="connsiteX1" fmla="*/ 535305 w 1070610"/>
                <a:gd name="connsiteY1" fmla="*/ 1070610 h 1070610"/>
                <a:gd name="connsiteX2" fmla="*/ 0 w 1070610"/>
                <a:gd name="connsiteY2" fmla="*/ 535305 h 1070610"/>
                <a:gd name="connsiteX3" fmla="*/ 535305 w 1070610"/>
                <a:gd name="connsiteY3" fmla="*/ 0 h 1070610"/>
                <a:gd name="connsiteX4" fmla="*/ 1070610 w 1070610"/>
                <a:gd name="connsiteY4" fmla="*/ 535305 h 107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0610" h="1070610">
                  <a:moveTo>
                    <a:pt x="1070610" y="535305"/>
                  </a:moveTo>
                  <a:cubicBezTo>
                    <a:pt x="1070610" y="830946"/>
                    <a:pt x="830946" y="1070610"/>
                    <a:pt x="535305" y="1070610"/>
                  </a:cubicBezTo>
                  <a:cubicBezTo>
                    <a:pt x="239664" y="1070610"/>
                    <a:pt x="0" y="830946"/>
                    <a:pt x="0" y="535305"/>
                  </a:cubicBezTo>
                  <a:cubicBezTo>
                    <a:pt x="0" y="239664"/>
                    <a:pt x="239664" y="0"/>
                    <a:pt x="535305" y="0"/>
                  </a:cubicBezTo>
                  <a:cubicBezTo>
                    <a:pt x="830946" y="0"/>
                    <a:pt x="1070610" y="239664"/>
                    <a:pt x="1070610" y="535305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14" name="Szabadkézi sokszög: alakzat 13">
              <a:extLst>
                <a:ext uri="{FF2B5EF4-FFF2-40B4-BE49-F238E27FC236}">
                  <a16:creationId xmlns:a16="http://schemas.microsoft.com/office/drawing/2014/main" id="{C748FBC4-F660-4C37-964E-435D1ADBF422}"/>
                </a:ext>
              </a:extLst>
            </p:cNvPr>
            <p:cNvSpPr/>
            <p:nvPr/>
          </p:nvSpPr>
          <p:spPr>
            <a:xfrm rot="18900000">
              <a:off x="2835960" y="2224027"/>
              <a:ext cx="2427819" cy="2427817"/>
            </a:xfrm>
            <a:custGeom>
              <a:avLst/>
              <a:gdLst>
                <a:gd name="connsiteX0" fmla="*/ 876292 w 876291"/>
                <a:gd name="connsiteY0" fmla="*/ 438146 h 876291"/>
                <a:gd name="connsiteX1" fmla="*/ 438146 w 876291"/>
                <a:gd name="connsiteY1" fmla="*/ 876292 h 876291"/>
                <a:gd name="connsiteX2" fmla="*/ 0 w 876291"/>
                <a:gd name="connsiteY2" fmla="*/ 438146 h 876291"/>
                <a:gd name="connsiteX3" fmla="*/ 438146 w 876291"/>
                <a:gd name="connsiteY3" fmla="*/ 0 h 876291"/>
                <a:gd name="connsiteX4" fmla="*/ 876292 w 876291"/>
                <a:gd name="connsiteY4" fmla="*/ 438146 h 876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291" h="876291">
                  <a:moveTo>
                    <a:pt x="876292" y="438146"/>
                  </a:moveTo>
                  <a:cubicBezTo>
                    <a:pt x="876292" y="680127"/>
                    <a:pt x="680127" y="876292"/>
                    <a:pt x="438146" y="876292"/>
                  </a:cubicBezTo>
                  <a:cubicBezTo>
                    <a:pt x="196165" y="876292"/>
                    <a:pt x="0" y="680127"/>
                    <a:pt x="0" y="438146"/>
                  </a:cubicBezTo>
                  <a:cubicBezTo>
                    <a:pt x="0" y="196165"/>
                    <a:pt x="196165" y="0"/>
                    <a:pt x="438146" y="0"/>
                  </a:cubicBezTo>
                  <a:cubicBezTo>
                    <a:pt x="680127" y="0"/>
                    <a:pt x="876292" y="196165"/>
                    <a:pt x="876292" y="438146"/>
                  </a:cubicBezTo>
                  <a:close/>
                </a:path>
              </a:pathLst>
            </a:custGeom>
            <a:solidFill>
              <a:srgbClr val="F9F9F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46" name="Google Shape;280;p28">
              <a:extLst>
                <a:ext uri="{FF2B5EF4-FFF2-40B4-BE49-F238E27FC236}">
                  <a16:creationId xmlns:a16="http://schemas.microsoft.com/office/drawing/2014/main" id="{F4FEB8A2-C174-48C0-84C7-2008C4BCDAEB}"/>
                </a:ext>
              </a:extLst>
            </p:cNvPr>
            <p:cNvSpPr txBox="1">
              <a:spLocks/>
            </p:cNvSpPr>
            <p:nvPr/>
          </p:nvSpPr>
          <p:spPr>
            <a:xfrm>
              <a:off x="3021918" y="3289236"/>
              <a:ext cx="2079624" cy="84774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81000" algn="l" rtl="0" eaLnBrk="1" hangingPunct="1">
                <a:lnSpc>
                  <a:spcPct val="115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1pPr>
              <a:lvl2pPr marL="914400" marR="0" lvl="1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2pPr>
              <a:lvl3pPr marL="1371600" marR="0" lvl="2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3pPr>
              <a:lvl4pPr marL="1828800" marR="0" lvl="3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4pPr>
              <a:lvl5pPr marL="2286000" marR="0" lvl="4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5pPr>
              <a:lvl6pPr marL="2743200" marR="0" lvl="5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6pPr>
              <a:lvl7pPr marL="3200400" marR="0" lvl="6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7pPr>
              <a:lvl8pPr marL="3657600" marR="0" lvl="7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8pPr>
              <a:lvl9pPr marL="4114800" marR="0" lvl="8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9pPr>
            </a:lstStyle>
            <a:p>
              <a:pPr marL="0" indent="0" algn="ctr">
                <a:buFont typeface="Chivo"/>
                <a:buNone/>
              </a:pPr>
              <a:r>
                <a:rPr lang="hu-HU" sz="2000" dirty="0">
                  <a:solidFill>
                    <a:schemeClr val="accent3"/>
                  </a:solidFill>
                  <a:latin typeface="+mn-lt"/>
                </a:rPr>
                <a:t>Hogyan tudja ezt elérni?</a:t>
              </a:r>
            </a:p>
          </p:txBody>
        </p:sp>
        <p:pic>
          <p:nvPicPr>
            <p:cNvPr id="47" name="Ábra 46">
              <a:extLst>
                <a:ext uri="{FF2B5EF4-FFF2-40B4-BE49-F238E27FC236}">
                  <a16:creationId xmlns:a16="http://schemas.microsoft.com/office/drawing/2014/main" id="{4C6FCB21-6532-4461-9307-9762C925E30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799265" y="2546766"/>
              <a:ext cx="561975" cy="609600"/>
            </a:xfrm>
            <a:prstGeom prst="rect">
              <a:avLst/>
            </a:prstGeom>
          </p:spPr>
        </p:pic>
      </p:grpSp>
      <p:grpSp>
        <p:nvGrpSpPr>
          <p:cNvPr id="9" name="Csoportba foglalás 8">
            <a:extLst>
              <a:ext uri="{FF2B5EF4-FFF2-40B4-BE49-F238E27FC236}">
                <a16:creationId xmlns:a16="http://schemas.microsoft.com/office/drawing/2014/main" id="{7610CE72-2F00-4CB8-8713-88F36048AEFB}"/>
              </a:ext>
            </a:extLst>
          </p:cNvPr>
          <p:cNvGrpSpPr/>
          <p:nvPr/>
        </p:nvGrpSpPr>
        <p:grpSpPr>
          <a:xfrm>
            <a:off x="6711509" y="1957079"/>
            <a:ext cx="2966192" cy="2966190"/>
            <a:chOff x="6711509" y="1957079"/>
            <a:chExt cx="2966192" cy="2966190"/>
          </a:xfrm>
        </p:grpSpPr>
        <p:sp>
          <p:nvSpPr>
            <p:cNvPr id="40" name="Szabadkézi sokszög: alakzat 39">
              <a:extLst>
                <a:ext uri="{FF2B5EF4-FFF2-40B4-BE49-F238E27FC236}">
                  <a16:creationId xmlns:a16="http://schemas.microsoft.com/office/drawing/2014/main" id="{96268866-4D57-4EF1-B8D8-E2409CCA898E}"/>
                </a:ext>
              </a:extLst>
            </p:cNvPr>
            <p:cNvSpPr/>
            <p:nvPr/>
          </p:nvSpPr>
          <p:spPr>
            <a:xfrm rot="21117337">
              <a:off x="6711509" y="1957079"/>
              <a:ext cx="2966192" cy="2966190"/>
            </a:xfrm>
            <a:custGeom>
              <a:avLst/>
              <a:gdLst>
                <a:gd name="connsiteX0" fmla="*/ 1070610 w 1070610"/>
                <a:gd name="connsiteY0" fmla="*/ 535305 h 1070610"/>
                <a:gd name="connsiteX1" fmla="*/ 535305 w 1070610"/>
                <a:gd name="connsiteY1" fmla="*/ 1070610 h 1070610"/>
                <a:gd name="connsiteX2" fmla="*/ 0 w 1070610"/>
                <a:gd name="connsiteY2" fmla="*/ 535305 h 1070610"/>
                <a:gd name="connsiteX3" fmla="*/ 535305 w 1070610"/>
                <a:gd name="connsiteY3" fmla="*/ 0 h 1070610"/>
                <a:gd name="connsiteX4" fmla="*/ 1070610 w 1070610"/>
                <a:gd name="connsiteY4" fmla="*/ 535305 h 107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0610" h="1070610">
                  <a:moveTo>
                    <a:pt x="1070610" y="535305"/>
                  </a:moveTo>
                  <a:cubicBezTo>
                    <a:pt x="1070610" y="830946"/>
                    <a:pt x="830946" y="1070610"/>
                    <a:pt x="535305" y="1070610"/>
                  </a:cubicBezTo>
                  <a:cubicBezTo>
                    <a:pt x="239664" y="1070610"/>
                    <a:pt x="0" y="830946"/>
                    <a:pt x="0" y="535305"/>
                  </a:cubicBezTo>
                  <a:cubicBezTo>
                    <a:pt x="0" y="239664"/>
                    <a:pt x="239664" y="0"/>
                    <a:pt x="535305" y="0"/>
                  </a:cubicBezTo>
                  <a:cubicBezTo>
                    <a:pt x="830946" y="0"/>
                    <a:pt x="1070610" y="239664"/>
                    <a:pt x="1070610" y="535305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41" name="Szabadkézi sokszög: alakzat 40">
              <a:extLst>
                <a:ext uri="{FF2B5EF4-FFF2-40B4-BE49-F238E27FC236}">
                  <a16:creationId xmlns:a16="http://schemas.microsoft.com/office/drawing/2014/main" id="{DDF2005C-0FEE-42E9-941C-9B47E8F1E066}"/>
                </a:ext>
              </a:extLst>
            </p:cNvPr>
            <p:cNvSpPr/>
            <p:nvPr/>
          </p:nvSpPr>
          <p:spPr>
            <a:xfrm rot="19708629">
              <a:off x="6980761" y="2226031"/>
              <a:ext cx="2427816" cy="2427815"/>
            </a:xfrm>
            <a:custGeom>
              <a:avLst/>
              <a:gdLst>
                <a:gd name="connsiteX0" fmla="*/ 876291 w 876290"/>
                <a:gd name="connsiteY0" fmla="*/ 438145 h 876290"/>
                <a:gd name="connsiteX1" fmla="*/ 438145 w 876290"/>
                <a:gd name="connsiteY1" fmla="*/ 876291 h 876290"/>
                <a:gd name="connsiteX2" fmla="*/ 0 w 876290"/>
                <a:gd name="connsiteY2" fmla="*/ 438145 h 876290"/>
                <a:gd name="connsiteX3" fmla="*/ 438145 w 876290"/>
                <a:gd name="connsiteY3" fmla="*/ 0 h 876290"/>
                <a:gd name="connsiteX4" fmla="*/ 876291 w 876290"/>
                <a:gd name="connsiteY4" fmla="*/ 438145 h 876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290" h="876290">
                  <a:moveTo>
                    <a:pt x="876291" y="438145"/>
                  </a:moveTo>
                  <a:cubicBezTo>
                    <a:pt x="876291" y="680126"/>
                    <a:pt x="680126" y="876291"/>
                    <a:pt x="438145" y="876291"/>
                  </a:cubicBezTo>
                  <a:cubicBezTo>
                    <a:pt x="196164" y="876291"/>
                    <a:pt x="0" y="680126"/>
                    <a:pt x="0" y="438145"/>
                  </a:cubicBezTo>
                  <a:cubicBezTo>
                    <a:pt x="0" y="196164"/>
                    <a:pt x="196164" y="0"/>
                    <a:pt x="438145" y="0"/>
                  </a:cubicBezTo>
                  <a:cubicBezTo>
                    <a:pt x="680126" y="0"/>
                    <a:pt x="876291" y="196164"/>
                    <a:pt x="876291" y="438145"/>
                  </a:cubicBezTo>
                  <a:close/>
                </a:path>
              </a:pathLst>
            </a:custGeom>
            <a:solidFill>
              <a:srgbClr val="F9F9F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33" name="Google Shape;280;p28">
              <a:extLst>
                <a:ext uri="{FF2B5EF4-FFF2-40B4-BE49-F238E27FC236}">
                  <a16:creationId xmlns:a16="http://schemas.microsoft.com/office/drawing/2014/main" id="{83A44CA9-D390-4FFF-8ED7-5F864FAFD489}"/>
                </a:ext>
              </a:extLst>
            </p:cNvPr>
            <p:cNvSpPr txBox="1">
              <a:spLocks/>
            </p:cNvSpPr>
            <p:nvPr/>
          </p:nvSpPr>
          <p:spPr>
            <a:xfrm>
              <a:off x="7169408" y="3280268"/>
              <a:ext cx="2079624" cy="84774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81000" algn="l" rtl="0" eaLnBrk="1" hangingPunct="1">
                <a:lnSpc>
                  <a:spcPct val="115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1pPr>
              <a:lvl2pPr marL="914400" marR="0" lvl="1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2pPr>
              <a:lvl3pPr marL="1371600" marR="0" lvl="2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3pPr>
              <a:lvl4pPr marL="1828800" marR="0" lvl="3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4pPr>
              <a:lvl5pPr marL="2286000" marR="0" lvl="4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5pPr>
              <a:lvl6pPr marL="2743200" marR="0" lvl="5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6pPr>
              <a:lvl7pPr marL="3200400" marR="0" lvl="6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7pPr>
              <a:lvl8pPr marL="3657600" marR="0" lvl="7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8pPr>
              <a:lvl9pPr marL="4114800" marR="0" lvl="8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9pPr>
            </a:lstStyle>
            <a:p>
              <a:pPr marL="0" indent="0" algn="ctr">
                <a:buNone/>
              </a:pPr>
              <a:r>
                <a:rPr lang="hu-HU" sz="2000" dirty="0">
                  <a:solidFill>
                    <a:schemeClr val="accent3"/>
                  </a:solidFill>
                  <a:latin typeface="+mn-lt"/>
                </a:rPr>
                <a:t>3 Nyomógomb</a:t>
              </a:r>
            </a:p>
          </p:txBody>
        </p:sp>
        <p:pic>
          <p:nvPicPr>
            <p:cNvPr id="48" name="Ábra 47">
              <a:extLst>
                <a:ext uri="{FF2B5EF4-FFF2-40B4-BE49-F238E27FC236}">
                  <a16:creationId xmlns:a16="http://schemas.microsoft.com/office/drawing/2014/main" id="{29BAE325-37D2-444E-A536-65D4725EC6E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7747149" y="2665887"/>
              <a:ext cx="1045028" cy="482320"/>
            </a:xfrm>
            <a:prstGeom prst="rect">
              <a:avLst/>
            </a:prstGeom>
          </p:spPr>
        </p:pic>
      </p:grpSp>
      <p:sp>
        <p:nvSpPr>
          <p:cNvPr id="50" name="Google Shape;19;p2">
            <a:extLst>
              <a:ext uri="{FF2B5EF4-FFF2-40B4-BE49-F238E27FC236}">
                <a16:creationId xmlns:a16="http://schemas.microsoft.com/office/drawing/2014/main" id="{ED3B688A-0FAA-4D09-9AD3-4AC2F6FCB66A}"/>
              </a:ext>
            </a:extLst>
          </p:cNvPr>
          <p:cNvSpPr txBox="1">
            <a:spLocks/>
          </p:cNvSpPr>
          <p:nvPr/>
        </p:nvSpPr>
        <p:spPr>
          <a:xfrm>
            <a:off x="2530643" y="5659227"/>
            <a:ext cx="9277530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lnSpc>
                <a:spcPts val="3000"/>
              </a:lnSpc>
            </a:pPr>
            <a:r>
              <a:rPr lang="hu-HU" sz="2200" dirty="0"/>
              <a:t>El tudod dönteni, hogy a te ügyfelednél melyik módszer fog működni, hogy őt mi zavarja a legjobban</a:t>
            </a:r>
          </a:p>
        </p:txBody>
      </p:sp>
      <p:grpSp>
        <p:nvGrpSpPr>
          <p:cNvPr id="3" name="Ábra 43">
            <a:extLst>
              <a:ext uri="{FF2B5EF4-FFF2-40B4-BE49-F238E27FC236}">
                <a16:creationId xmlns:a16="http://schemas.microsoft.com/office/drawing/2014/main" id="{09C50863-095A-4534-8829-F02A8F18B893}"/>
              </a:ext>
            </a:extLst>
          </p:cNvPr>
          <p:cNvGrpSpPr/>
          <p:nvPr/>
        </p:nvGrpSpPr>
        <p:grpSpPr>
          <a:xfrm>
            <a:off x="5688312" y="2908581"/>
            <a:ext cx="897246" cy="897246"/>
            <a:chOff x="5688312" y="2908581"/>
            <a:chExt cx="897246" cy="897246"/>
          </a:xfrm>
        </p:grpSpPr>
        <p:sp>
          <p:nvSpPr>
            <p:cNvPr id="4" name="Szabadkézi sokszög: alakzat 3">
              <a:extLst>
                <a:ext uri="{FF2B5EF4-FFF2-40B4-BE49-F238E27FC236}">
                  <a16:creationId xmlns:a16="http://schemas.microsoft.com/office/drawing/2014/main" id="{5AD6111F-A96E-4CB3-8409-F84723BA4326}"/>
                </a:ext>
              </a:extLst>
            </p:cNvPr>
            <p:cNvSpPr/>
            <p:nvPr/>
          </p:nvSpPr>
          <p:spPr>
            <a:xfrm rot="-2308260">
              <a:off x="5688325" y="2908552"/>
              <a:ext cx="897219" cy="897219"/>
            </a:xfrm>
            <a:custGeom>
              <a:avLst/>
              <a:gdLst>
                <a:gd name="connsiteX0" fmla="*/ 897219 w 897219"/>
                <a:gd name="connsiteY0" fmla="*/ 448610 h 897219"/>
                <a:gd name="connsiteX1" fmla="*/ 448610 w 897219"/>
                <a:gd name="connsiteY1" fmla="*/ 897219 h 897219"/>
                <a:gd name="connsiteX2" fmla="*/ 0 w 897219"/>
                <a:gd name="connsiteY2" fmla="*/ 448610 h 897219"/>
                <a:gd name="connsiteX3" fmla="*/ 448610 w 897219"/>
                <a:gd name="connsiteY3" fmla="*/ 0 h 897219"/>
                <a:gd name="connsiteX4" fmla="*/ 897219 w 897219"/>
                <a:gd name="connsiteY4" fmla="*/ 448610 h 89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7219" h="897219">
                  <a:moveTo>
                    <a:pt x="897219" y="448610"/>
                  </a:moveTo>
                  <a:cubicBezTo>
                    <a:pt x="897219" y="696370"/>
                    <a:pt x="696370" y="897219"/>
                    <a:pt x="448610" y="897219"/>
                  </a:cubicBezTo>
                  <a:cubicBezTo>
                    <a:pt x="200849" y="897219"/>
                    <a:pt x="0" y="696370"/>
                    <a:pt x="0" y="448610"/>
                  </a:cubicBezTo>
                  <a:cubicBezTo>
                    <a:pt x="0" y="200849"/>
                    <a:pt x="200849" y="0"/>
                    <a:pt x="448610" y="0"/>
                  </a:cubicBezTo>
                  <a:cubicBezTo>
                    <a:pt x="696370" y="0"/>
                    <a:pt x="897219" y="200849"/>
                    <a:pt x="897219" y="448610"/>
                  </a:cubicBezTo>
                  <a:close/>
                </a:path>
              </a:pathLst>
            </a:custGeom>
            <a:solidFill>
              <a:srgbClr val="D7DDDA"/>
            </a:solidFill>
            <a:ln w="2633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6" name="Szabadkézi sokszög: alakzat 5">
              <a:extLst>
                <a:ext uri="{FF2B5EF4-FFF2-40B4-BE49-F238E27FC236}">
                  <a16:creationId xmlns:a16="http://schemas.microsoft.com/office/drawing/2014/main" id="{BA6361B7-2D8F-481C-BC99-3FCB7AC4577A}"/>
                </a:ext>
              </a:extLst>
            </p:cNvPr>
            <p:cNvSpPr/>
            <p:nvPr/>
          </p:nvSpPr>
          <p:spPr>
            <a:xfrm>
              <a:off x="5975958" y="3066918"/>
              <a:ext cx="356259" cy="596404"/>
            </a:xfrm>
            <a:custGeom>
              <a:avLst/>
              <a:gdLst>
                <a:gd name="connsiteX0" fmla="*/ 60696 w 356259"/>
                <a:gd name="connsiteY0" fmla="*/ 596405 h 596404"/>
                <a:gd name="connsiteX1" fmla="*/ 21112 w 356259"/>
                <a:gd name="connsiteY1" fmla="*/ 580571 h 596404"/>
                <a:gd name="connsiteX2" fmla="*/ 21112 w 356259"/>
                <a:gd name="connsiteY2" fmla="*/ 501402 h 596404"/>
                <a:gd name="connsiteX3" fmla="*/ 221673 w 356259"/>
                <a:gd name="connsiteY3" fmla="*/ 300841 h 596404"/>
                <a:gd name="connsiteX4" fmla="*/ 15834 w 356259"/>
                <a:gd name="connsiteY4" fmla="*/ 95003 h 596404"/>
                <a:gd name="connsiteX5" fmla="*/ 15834 w 356259"/>
                <a:gd name="connsiteY5" fmla="*/ 15834 h 596404"/>
                <a:gd name="connsiteX6" fmla="*/ 95003 w 356259"/>
                <a:gd name="connsiteY6" fmla="*/ 15834 h 596404"/>
                <a:gd name="connsiteX7" fmla="*/ 340426 w 356259"/>
                <a:gd name="connsiteY7" fmla="*/ 261257 h 596404"/>
                <a:gd name="connsiteX8" fmla="*/ 356259 w 356259"/>
                <a:gd name="connsiteY8" fmla="*/ 300841 h 596404"/>
                <a:gd name="connsiteX9" fmla="*/ 340426 w 356259"/>
                <a:gd name="connsiteY9" fmla="*/ 340426 h 596404"/>
                <a:gd name="connsiteX10" fmla="*/ 100280 w 356259"/>
                <a:gd name="connsiteY10" fmla="*/ 580571 h 596404"/>
                <a:gd name="connsiteX11" fmla="*/ 60696 w 356259"/>
                <a:gd name="connsiteY11" fmla="*/ 596405 h 59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259" h="596404">
                  <a:moveTo>
                    <a:pt x="60696" y="596405"/>
                  </a:moveTo>
                  <a:cubicBezTo>
                    <a:pt x="47501" y="596405"/>
                    <a:pt x="31668" y="591127"/>
                    <a:pt x="21112" y="580571"/>
                  </a:cubicBezTo>
                  <a:cubicBezTo>
                    <a:pt x="0" y="559459"/>
                    <a:pt x="0" y="522514"/>
                    <a:pt x="21112" y="501402"/>
                  </a:cubicBezTo>
                  <a:lnTo>
                    <a:pt x="221673" y="300841"/>
                  </a:lnTo>
                  <a:lnTo>
                    <a:pt x="15834" y="95003"/>
                  </a:lnTo>
                  <a:cubicBezTo>
                    <a:pt x="-5278" y="73891"/>
                    <a:pt x="-5278" y="36945"/>
                    <a:pt x="15834" y="15834"/>
                  </a:cubicBezTo>
                  <a:cubicBezTo>
                    <a:pt x="36945" y="-5278"/>
                    <a:pt x="73891" y="-5278"/>
                    <a:pt x="95003" y="15834"/>
                  </a:cubicBezTo>
                  <a:lnTo>
                    <a:pt x="340426" y="261257"/>
                  </a:lnTo>
                  <a:cubicBezTo>
                    <a:pt x="350982" y="271813"/>
                    <a:pt x="356259" y="285008"/>
                    <a:pt x="356259" y="300841"/>
                  </a:cubicBezTo>
                  <a:cubicBezTo>
                    <a:pt x="356259" y="316675"/>
                    <a:pt x="350982" y="329870"/>
                    <a:pt x="340426" y="340426"/>
                  </a:cubicBezTo>
                  <a:lnTo>
                    <a:pt x="100280" y="580571"/>
                  </a:lnTo>
                  <a:cubicBezTo>
                    <a:pt x="89725" y="591127"/>
                    <a:pt x="76530" y="596405"/>
                    <a:pt x="60696" y="596405"/>
                  </a:cubicBezTo>
                  <a:close/>
                </a:path>
              </a:pathLst>
            </a:custGeom>
            <a:solidFill>
              <a:schemeClr val="accent2"/>
            </a:solidFill>
            <a:ln w="263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</p:grpSp>
    </p:spTree>
    <p:extLst>
      <p:ext uri="{BB962C8B-B14F-4D97-AF65-F5344CB8AC3E}">
        <p14:creationId xmlns:p14="http://schemas.microsoft.com/office/powerpoint/2010/main" val="24234092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25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37" grpId="0" animBg="1"/>
      <p:bldP spid="42" grpId="0" animBg="1"/>
      <p:bldP spid="43" grpId="0" animBg="1"/>
      <p:bldP spid="5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Kép 28">
            <a:extLst>
              <a:ext uri="{FF2B5EF4-FFF2-40B4-BE49-F238E27FC236}">
                <a16:creationId xmlns:a16="http://schemas.microsoft.com/office/drawing/2014/main" id="{B4B7F567-9994-45A6-BD6E-4289FB54A1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41247" y="0"/>
            <a:ext cx="10317516" cy="6878344"/>
          </a:xfrm>
          <a:prstGeom prst="rect">
            <a:avLst/>
          </a:prstGeom>
        </p:spPr>
      </p:pic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7228110" y="0"/>
            <a:ext cx="4974237" cy="69064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28</a:t>
            </a:fld>
            <a:endParaRPr lang="en" dirty="0">
              <a:solidFill>
                <a:schemeClr val="bg2"/>
              </a:solidFill>
            </a:endParaRPr>
          </a:p>
        </p:txBody>
      </p:sp>
      <p:grpSp>
        <p:nvGrpSpPr>
          <p:cNvPr id="30" name="Csoportba foglalás 29">
            <a:extLst>
              <a:ext uri="{FF2B5EF4-FFF2-40B4-BE49-F238E27FC236}">
                <a16:creationId xmlns:a16="http://schemas.microsoft.com/office/drawing/2014/main" id="{651AEFF3-5790-466C-A7CA-2F058293792A}"/>
              </a:ext>
            </a:extLst>
          </p:cNvPr>
          <p:cNvGrpSpPr/>
          <p:nvPr/>
        </p:nvGrpSpPr>
        <p:grpSpPr>
          <a:xfrm>
            <a:off x="6386284" y="773385"/>
            <a:ext cx="5816064" cy="1660214"/>
            <a:chOff x="6386284" y="773385"/>
            <a:chExt cx="5816064" cy="1660214"/>
          </a:xfrm>
        </p:grpSpPr>
        <p:grpSp>
          <p:nvGrpSpPr>
            <p:cNvPr id="9" name="Ábra 6">
              <a:extLst>
                <a:ext uri="{FF2B5EF4-FFF2-40B4-BE49-F238E27FC236}">
                  <a16:creationId xmlns:a16="http://schemas.microsoft.com/office/drawing/2014/main" id="{58CE8B57-BEE8-484D-B24E-12AEE80D5918}"/>
                </a:ext>
              </a:extLst>
            </p:cNvPr>
            <p:cNvGrpSpPr/>
            <p:nvPr/>
          </p:nvGrpSpPr>
          <p:grpSpPr>
            <a:xfrm>
              <a:off x="6386284" y="773385"/>
              <a:ext cx="5816064" cy="1660214"/>
              <a:chOff x="6386284" y="773385"/>
              <a:chExt cx="5816064" cy="1660214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9FE93B81-56E2-4718-B429-3761739924AD}"/>
                  </a:ext>
                </a:extLst>
              </p:cNvPr>
              <p:cNvSpPr/>
              <p:nvPr/>
            </p:nvSpPr>
            <p:spPr>
              <a:xfrm rot="16200000">
                <a:off x="8880040" y="-888890"/>
                <a:ext cx="1660033" cy="4984583"/>
              </a:xfrm>
              <a:custGeom>
                <a:avLst/>
                <a:gdLst>
                  <a:gd name="connsiteX0" fmla="*/ 0 w 1660033"/>
                  <a:gd name="connsiteY0" fmla="*/ 0 h 4657286"/>
                  <a:gd name="connsiteX1" fmla="*/ 1660034 w 1660033"/>
                  <a:gd name="connsiteY1" fmla="*/ 0 h 4657286"/>
                  <a:gd name="connsiteX2" fmla="*/ 1660034 w 1660033"/>
                  <a:gd name="connsiteY2" fmla="*/ 4657286 h 4657286"/>
                  <a:gd name="connsiteX3" fmla="*/ 0 w 1660033"/>
                  <a:gd name="connsiteY3" fmla="*/ 4657286 h 4657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60033" h="4657286">
                    <a:moveTo>
                      <a:pt x="0" y="0"/>
                    </a:moveTo>
                    <a:lnTo>
                      <a:pt x="1660034" y="0"/>
                    </a:lnTo>
                    <a:lnTo>
                      <a:pt x="1660034" y="4657286"/>
                    </a:lnTo>
                    <a:lnTo>
                      <a:pt x="0" y="4657286"/>
                    </a:lnTo>
                    <a:close/>
                  </a:path>
                </a:pathLst>
              </a:custGeom>
              <a:solidFill>
                <a:schemeClr val="accent1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grpSp>
            <p:nvGrpSpPr>
              <p:cNvPr id="13" name="Ábra 6">
                <a:extLst>
                  <a:ext uri="{FF2B5EF4-FFF2-40B4-BE49-F238E27FC236}">
                    <a16:creationId xmlns:a16="http://schemas.microsoft.com/office/drawing/2014/main" id="{58CE8B57-BEE8-484D-B24E-12AEE80D5918}"/>
                  </a:ext>
                </a:extLst>
              </p:cNvPr>
              <p:cNvGrpSpPr/>
              <p:nvPr/>
            </p:nvGrpSpPr>
            <p:grpSpPr>
              <a:xfrm>
                <a:off x="6386284" y="773567"/>
                <a:ext cx="831484" cy="1660032"/>
                <a:chOff x="6386284" y="773567"/>
                <a:chExt cx="831484" cy="1660032"/>
              </a:xfrm>
            </p:grpSpPr>
            <p:sp>
              <p:nvSpPr>
                <p:cNvPr id="16" name="Szabadkézi sokszög: alakzat 15">
                  <a:extLst>
                    <a:ext uri="{FF2B5EF4-FFF2-40B4-BE49-F238E27FC236}">
                      <a16:creationId xmlns:a16="http://schemas.microsoft.com/office/drawing/2014/main" id="{BF3D65CA-7826-4CA0-AD97-F4CEF11F2753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1660032"/>
                </a:xfrm>
                <a:custGeom>
                  <a:avLst/>
                  <a:gdLst>
                    <a:gd name="connsiteX0" fmla="*/ 830017 w 831484"/>
                    <a:gd name="connsiteY0" fmla="*/ 1486888 h 1660032"/>
                    <a:gd name="connsiteX1" fmla="*/ 173144 w 831484"/>
                    <a:gd name="connsiteY1" fmla="*/ 830016 h 1660032"/>
                    <a:gd name="connsiteX2" fmla="*/ 830017 w 831484"/>
                    <a:gd name="connsiteY2" fmla="*/ 173144 h 1660032"/>
                    <a:gd name="connsiteX3" fmla="*/ 831484 w 831484"/>
                    <a:gd name="connsiteY3" fmla="*/ 173144 h 1660032"/>
                    <a:gd name="connsiteX4" fmla="*/ 831484 w 831484"/>
                    <a:gd name="connsiteY4" fmla="*/ 0 h 1660032"/>
                    <a:gd name="connsiteX5" fmla="*/ 830017 w 831484"/>
                    <a:gd name="connsiteY5" fmla="*/ 0 h 1660032"/>
                    <a:gd name="connsiteX6" fmla="*/ 0 w 831484"/>
                    <a:gd name="connsiteY6" fmla="*/ 830016 h 1660032"/>
                    <a:gd name="connsiteX7" fmla="*/ 830017 w 831484"/>
                    <a:gd name="connsiteY7" fmla="*/ 1660032 h 1660032"/>
                    <a:gd name="connsiteX8" fmla="*/ 831484 w 831484"/>
                    <a:gd name="connsiteY8" fmla="*/ 1660032 h 1660032"/>
                    <a:gd name="connsiteX9" fmla="*/ 831484 w 831484"/>
                    <a:gd name="connsiteY9" fmla="*/ 1486888 h 1660032"/>
                    <a:gd name="connsiteX10" fmla="*/ 830017 w 831484"/>
                    <a:gd name="connsiteY10" fmla="*/ 1486888 h 16600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831484" h="1660032">
                      <a:moveTo>
                        <a:pt x="830017" y="1486888"/>
                      </a:moveTo>
                      <a:cubicBezTo>
                        <a:pt x="467098" y="1486888"/>
                        <a:pt x="173144" y="1192934"/>
                        <a:pt x="173144" y="830016"/>
                      </a:cubicBezTo>
                      <a:cubicBezTo>
                        <a:pt x="173144" y="467098"/>
                        <a:pt x="467098" y="173144"/>
                        <a:pt x="830017" y="173144"/>
                      </a:cubicBez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cubicBezTo>
                        <a:pt x="0" y="1288310"/>
                        <a:pt x="371722" y="1660032"/>
                        <a:pt x="830017" y="1660032"/>
                      </a:cubicBezTo>
                      <a:cubicBezTo>
                        <a:pt x="830506" y="1660032"/>
                        <a:pt x="830995" y="1660032"/>
                        <a:pt x="831484" y="1660032"/>
                      </a:cubicBezTo>
                      <a:lnTo>
                        <a:pt x="831484" y="1486888"/>
                      </a:lnTo>
                      <a:cubicBezTo>
                        <a:pt x="830995" y="1486888"/>
                        <a:pt x="830506" y="1486888"/>
                        <a:pt x="830017" y="1486888"/>
                      </a:cubicBezTo>
                      <a:close/>
                    </a:path>
                  </a:pathLst>
                </a:custGeom>
                <a:solidFill>
                  <a:schemeClr val="accent1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>
                    <a:solidFill>
                      <a:schemeClr val="accent1"/>
                    </a:solidFill>
                  </a:endParaRPr>
                </a:p>
              </p:txBody>
            </p:sp>
            <p:sp>
              <p:nvSpPr>
                <p:cNvPr id="18" name="Szabadkézi sokszög: alakzat 17">
                  <a:extLst>
                    <a:ext uri="{FF2B5EF4-FFF2-40B4-BE49-F238E27FC236}">
                      <a16:creationId xmlns:a16="http://schemas.microsoft.com/office/drawing/2014/main" id="{E9AF8435-CD85-4AC2-B0AE-D8EC3EDC155D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830016"/>
                </a:xfrm>
                <a:custGeom>
                  <a:avLst/>
                  <a:gdLst>
                    <a:gd name="connsiteX0" fmla="*/ 830017 w 831484"/>
                    <a:gd name="connsiteY0" fmla="*/ 173144 h 830016"/>
                    <a:gd name="connsiteX1" fmla="*/ 831484 w 831484"/>
                    <a:gd name="connsiteY1" fmla="*/ 173144 h 830016"/>
                    <a:gd name="connsiteX2" fmla="*/ 831484 w 831484"/>
                    <a:gd name="connsiteY2" fmla="*/ 0 h 830016"/>
                    <a:gd name="connsiteX3" fmla="*/ 830017 w 831484"/>
                    <a:gd name="connsiteY3" fmla="*/ 0 h 830016"/>
                    <a:gd name="connsiteX4" fmla="*/ 0 w 831484"/>
                    <a:gd name="connsiteY4" fmla="*/ 830016 h 830016"/>
                    <a:gd name="connsiteX5" fmla="*/ 173144 w 831484"/>
                    <a:gd name="connsiteY5" fmla="*/ 830016 h 830016"/>
                    <a:gd name="connsiteX6" fmla="*/ 830017 w 831484"/>
                    <a:gd name="connsiteY6" fmla="*/ 173144 h 8300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31484" h="830016">
                      <a:moveTo>
                        <a:pt x="830017" y="173144"/>
                      </a:move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lnTo>
                        <a:pt x="173144" y="830016"/>
                      </a:lnTo>
                      <a:cubicBezTo>
                        <a:pt x="173144" y="467098"/>
                        <a:pt x="467098" y="173144"/>
                        <a:pt x="830017" y="173144"/>
                      </a:cubicBezTo>
                      <a:close/>
                    </a:path>
                  </a:pathLst>
                </a:custGeom>
                <a:solidFill>
                  <a:schemeClr val="accent3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0" name="Szabadkézi sokszög: alakzat 19">
                <a:extLst>
                  <a:ext uri="{FF2B5EF4-FFF2-40B4-BE49-F238E27FC236}">
                    <a16:creationId xmlns:a16="http://schemas.microsoft.com/office/drawing/2014/main" id="{85656890-A1D3-4C81-8540-6D39C3EEB9FF}"/>
                  </a:ext>
                </a:extLst>
              </p:cNvPr>
              <p:cNvSpPr/>
              <p:nvPr/>
            </p:nvSpPr>
            <p:spPr>
              <a:xfrm rot="-271851">
                <a:off x="6643568" y="1030836"/>
                <a:ext cx="1145520" cy="1145519"/>
              </a:xfrm>
              <a:custGeom>
                <a:avLst/>
                <a:gdLst>
                  <a:gd name="connsiteX0" fmla="*/ 1145521 w 1145520"/>
                  <a:gd name="connsiteY0" fmla="*/ 572760 h 1145519"/>
                  <a:gd name="connsiteX1" fmla="*/ 572760 w 1145520"/>
                  <a:gd name="connsiteY1" fmla="*/ 1145520 h 1145519"/>
                  <a:gd name="connsiteX2" fmla="*/ 0 w 1145520"/>
                  <a:gd name="connsiteY2" fmla="*/ 572760 h 1145519"/>
                  <a:gd name="connsiteX3" fmla="*/ 572760 w 1145520"/>
                  <a:gd name="connsiteY3" fmla="*/ 0 h 1145519"/>
                  <a:gd name="connsiteX4" fmla="*/ 1145521 w 1145520"/>
                  <a:gd name="connsiteY4" fmla="*/ 572760 h 1145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5520" h="1145519">
                    <a:moveTo>
                      <a:pt x="1145521" y="572760"/>
                    </a:moveTo>
                    <a:cubicBezTo>
                      <a:pt x="1145521" y="889086"/>
                      <a:pt x="889087" y="1145520"/>
                      <a:pt x="572760" y="1145520"/>
                    </a:cubicBezTo>
                    <a:cubicBezTo>
                      <a:pt x="256433" y="1145520"/>
                      <a:pt x="0" y="889086"/>
                      <a:pt x="0" y="572760"/>
                    </a:cubicBezTo>
                    <a:cubicBezTo>
                      <a:pt x="0" y="256433"/>
                      <a:pt x="256433" y="0"/>
                      <a:pt x="572760" y="0"/>
                    </a:cubicBezTo>
                    <a:cubicBezTo>
                      <a:pt x="889087" y="0"/>
                      <a:pt x="1145521" y="256433"/>
                      <a:pt x="1145521" y="572760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6" name="Google Shape;19;p2">
              <a:extLst>
                <a:ext uri="{FF2B5EF4-FFF2-40B4-BE49-F238E27FC236}">
                  <a16:creationId xmlns:a16="http://schemas.microsoft.com/office/drawing/2014/main" id="{86EC5D37-77A4-4B4F-8FF8-9B8C34A2EF7B}"/>
                </a:ext>
              </a:extLst>
            </p:cNvPr>
            <p:cNvSpPr txBox="1">
              <a:spLocks/>
            </p:cNvSpPr>
            <p:nvPr/>
          </p:nvSpPr>
          <p:spPr>
            <a:xfrm>
              <a:off x="7043649" y="1196017"/>
              <a:ext cx="775894" cy="81513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dirty="0">
                  <a:solidFill>
                    <a:schemeClr val="accent1"/>
                  </a:solidFill>
                </a:rPr>
                <a:t>1.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  <p:sp>
          <p:nvSpPr>
            <p:cNvPr id="24" name="Google Shape;19;p2">
              <a:extLst>
                <a:ext uri="{FF2B5EF4-FFF2-40B4-BE49-F238E27FC236}">
                  <a16:creationId xmlns:a16="http://schemas.microsoft.com/office/drawing/2014/main" id="{C450243A-3204-4DBC-B58B-19FFF9C6B10C}"/>
                </a:ext>
              </a:extLst>
            </p:cNvPr>
            <p:cNvSpPr txBox="1">
              <a:spLocks/>
            </p:cNvSpPr>
            <p:nvPr/>
          </p:nvSpPr>
          <p:spPr>
            <a:xfrm>
              <a:off x="7979145" y="1260840"/>
              <a:ext cx="3989826" cy="863469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sz="4000" dirty="0">
                  <a:solidFill>
                    <a:schemeClr val="bg1"/>
                  </a:solidFill>
                </a:rPr>
                <a:t>NYOMÓGOMB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50" name="Google Shape;19;p2">
            <a:extLst>
              <a:ext uri="{FF2B5EF4-FFF2-40B4-BE49-F238E27FC236}">
                <a16:creationId xmlns:a16="http://schemas.microsoft.com/office/drawing/2014/main" id="{ED3B688A-0FAA-4D09-9AD3-4AC2F6FCB66A}"/>
              </a:ext>
            </a:extLst>
          </p:cNvPr>
          <p:cNvSpPr txBox="1">
            <a:spLocks/>
          </p:cNvSpPr>
          <p:nvPr/>
        </p:nvSpPr>
        <p:spPr>
          <a:xfrm>
            <a:off x="7591989" y="3062107"/>
            <a:ext cx="4657287" cy="119057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800"/>
              </a:lnSpc>
            </a:pPr>
            <a:r>
              <a:rPr lang="hu-HU" sz="2400" dirty="0">
                <a:solidFill>
                  <a:schemeClr val="bg1"/>
                </a:solidFill>
              </a:rPr>
              <a:t>Minden hónapban szeretne kevesebbet fizetni</a:t>
            </a:r>
          </a:p>
        </p:txBody>
      </p:sp>
      <p:sp>
        <p:nvSpPr>
          <p:cNvPr id="27" name="Google Shape;19;p2">
            <a:extLst>
              <a:ext uri="{FF2B5EF4-FFF2-40B4-BE49-F238E27FC236}">
                <a16:creationId xmlns:a16="http://schemas.microsoft.com/office/drawing/2014/main" id="{18E5E070-D5CC-4463-AEBD-5B88A978A6E3}"/>
              </a:ext>
            </a:extLst>
          </p:cNvPr>
          <p:cNvSpPr txBox="1">
            <a:spLocks/>
          </p:cNvSpPr>
          <p:nvPr/>
        </p:nvSpPr>
        <p:spPr>
          <a:xfrm>
            <a:off x="7536527" y="4884574"/>
            <a:ext cx="3894183" cy="177569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10700" dirty="0">
                <a:solidFill>
                  <a:schemeClr val="accent1"/>
                </a:solidFill>
              </a:rPr>
              <a:t>-14</a:t>
            </a:r>
            <a:r>
              <a:rPr lang="hu-HU" sz="10700" dirty="0">
                <a:solidFill>
                  <a:schemeClr val="accent1"/>
                </a:solidFill>
                <a:latin typeface="+mn-lt"/>
              </a:rPr>
              <a:t>%</a:t>
            </a:r>
            <a:r>
              <a:rPr lang="hu-HU" sz="10700" dirty="0">
                <a:solidFill>
                  <a:schemeClr val="accent1"/>
                </a:solidFill>
              </a:rPr>
              <a:t>! </a:t>
            </a:r>
          </a:p>
        </p:txBody>
      </p:sp>
      <p:sp>
        <p:nvSpPr>
          <p:cNvPr id="31" name="Google Shape;19;p2">
            <a:extLst>
              <a:ext uri="{FF2B5EF4-FFF2-40B4-BE49-F238E27FC236}">
                <a16:creationId xmlns:a16="http://schemas.microsoft.com/office/drawing/2014/main" id="{9E53F770-CAE4-4CDF-8BBF-C6FC79D9BD42}"/>
              </a:ext>
            </a:extLst>
          </p:cNvPr>
          <p:cNvSpPr txBox="1">
            <a:spLocks/>
          </p:cNvSpPr>
          <p:nvPr/>
        </p:nvSpPr>
        <p:spPr>
          <a:xfrm>
            <a:off x="7590204" y="4575058"/>
            <a:ext cx="4657287" cy="83001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4000"/>
              </a:lnSpc>
            </a:pPr>
            <a:r>
              <a:rPr lang="hu-HU" sz="2400" dirty="0">
                <a:solidFill>
                  <a:schemeClr val="bg1"/>
                </a:solidFill>
              </a:rPr>
              <a:t>A teljes futamidő alatt </a:t>
            </a:r>
          </a:p>
        </p:txBody>
      </p:sp>
    </p:spTree>
    <p:extLst>
      <p:ext uri="{BB962C8B-B14F-4D97-AF65-F5344CB8AC3E}">
        <p14:creationId xmlns:p14="http://schemas.microsoft.com/office/powerpoint/2010/main" val="26589761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27" grpId="0"/>
      <p:bldP spid="3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églalap 32">
            <a:extLst>
              <a:ext uri="{FF2B5EF4-FFF2-40B4-BE49-F238E27FC236}">
                <a16:creationId xmlns:a16="http://schemas.microsoft.com/office/drawing/2014/main" id="{C9C1EAF9-01BC-4FD6-93C9-9A1A2DEC9FE2}"/>
              </a:ext>
            </a:extLst>
          </p:cNvPr>
          <p:cNvSpPr/>
          <p:nvPr/>
        </p:nvSpPr>
        <p:spPr>
          <a:xfrm flipH="1">
            <a:off x="10345" y="1555119"/>
            <a:ext cx="12192002" cy="5302881"/>
          </a:xfrm>
          <a:prstGeom prst="rect">
            <a:avLst/>
          </a:prstGeom>
          <a:solidFill>
            <a:srgbClr val="E8ED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2" y="0"/>
            <a:ext cx="12202347" cy="160358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29</a:t>
            </a:fld>
            <a:endParaRPr lang="en" dirty="0">
              <a:solidFill>
                <a:schemeClr val="bg2"/>
              </a:solidFill>
            </a:endParaRPr>
          </a:p>
        </p:txBody>
      </p:sp>
      <p:grpSp>
        <p:nvGrpSpPr>
          <p:cNvPr id="30" name="Csoportba foglalás 29">
            <a:extLst>
              <a:ext uri="{FF2B5EF4-FFF2-40B4-BE49-F238E27FC236}">
                <a16:creationId xmlns:a16="http://schemas.microsoft.com/office/drawing/2014/main" id="{651AEFF3-5790-466C-A7CA-2F058293792A}"/>
              </a:ext>
            </a:extLst>
          </p:cNvPr>
          <p:cNvGrpSpPr/>
          <p:nvPr/>
        </p:nvGrpSpPr>
        <p:grpSpPr>
          <a:xfrm>
            <a:off x="6386284" y="773385"/>
            <a:ext cx="5816064" cy="1660214"/>
            <a:chOff x="6386284" y="773385"/>
            <a:chExt cx="5816064" cy="1660214"/>
          </a:xfrm>
        </p:grpSpPr>
        <p:grpSp>
          <p:nvGrpSpPr>
            <p:cNvPr id="9" name="Ábra 6">
              <a:extLst>
                <a:ext uri="{FF2B5EF4-FFF2-40B4-BE49-F238E27FC236}">
                  <a16:creationId xmlns:a16="http://schemas.microsoft.com/office/drawing/2014/main" id="{58CE8B57-BEE8-484D-B24E-12AEE80D5918}"/>
                </a:ext>
              </a:extLst>
            </p:cNvPr>
            <p:cNvGrpSpPr/>
            <p:nvPr/>
          </p:nvGrpSpPr>
          <p:grpSpPr>
            <a:xfrm>
              <a:off x="6386284" y="773385"/>
              <a:ext cx="5816064" cy="1660214"/>
              <a:chOff x="6386284" y="773385"/>
              <a:chExt cx="5816064" cy="1660214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9FE93B81-56E2-4718-B429-3761739924AD}"/>
                  </a:ext>
                </a:extLst>
              </p:cNvPr>
              <p:cNvSpPr/>
              <p:nvPr/>
            </p:nvSpPr>
            <p:spPr>
              <a:xfrm rot="16200000">
                <a:off x="8880040" y="-888890"/>
                <a:ext cx="1660033" cy="4984583"/>
              </a:xfrm>
              <a:custGeom>
                <a:avLst/>
                <a:gdLst>
                  <a:gd name="connsiteX0" fmla="*/ 0 w 1660033"/>
                  <a:gd name="connsiteY0" fmla="*/ 0 h 4657286"/>
                  <a:gd name="connsiteX1" fmla="*/ 1660034 w 1660033"/>
                  <a:gd name="connsiteY1" fmla="*/ 0 h 4657286"/>
                  <a:gd name="connsiteX2" fmla="*/ 1660034 w 1660033"/>
                  <a:gd name="connsiteY2" fmla="*/ 4657286 h 4657286"/>
                  <a:gd name="connsiteX3" fmla="*/ 0 w 1660033"/>
                  <a:gd name="connsiteY3" fmla="*/ 4657286 h 4657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60033" h="4657286">
                    <a:moveTo>
                      <a:pt x="0" y="0"/>
                    </a:moveTo>
                    <a:lnTo>
                      <a:pt x="1660034" y="0"/>
                    </a:lnTo>
                    <a:lnTo>
                      <a:pt x="1660034" y="4657286"/>
                    </a:lnTo>
                    <a:lnTo>
                      <a:pt x="0" y="4657286"/>
                    </a:lnTo>
                    <a:close/>
                  </a:path>
                </a:pathLst>
              </a:custGeom>
              <a:solidFill>
                <a:schemeClr val="accent1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grpSp>
            <p:nvGrpSpPr>
              <p:cNvPr id="13" name="Ábra 6">
                <a:extLst>
                  <a:ext uri="{FF2B5EF4-FFF2-40B4-BE49-F238E27FC236}">
                    <a16:creationId xmlns:a16="http://schemas.microsoft.com/office/drawing/2014/main" id="{58CE8B57-BEE8-484D-B24E-12AEE80D5918}"/>
                  </a:ext>
                </a:extLst>
              </p:cNvPr>
              <p:cNvGrpSpPr/>
              <p:nvPr/>
            </p:nvGrpSpPr>
            <p:grpSpPr>
              <a:xfrm>
                <a:off x="6386284" y="773567"/>
                <a:ext cx="831484" cy="1660032"/>
                <a:chOff x="6386284" y="773567"/>
                <a:chExt cx="831484" cy="1660032"/>
              </a:xfrm>
            </p:grpSpPr>
            <p:sp>
              <p:nvSpPr>
                <p:cNvPr id="16" name="Szabadkézi sokszög: alakzat 15">
                  <a:extLst>
                    <a:ext uri="{FF2B5EF4-FFF2-40B4-BE49-F238E27FC236}">
                      <a16:creationId xmlns:a16="http://schemas.microsoft.com/office/drawing/2014/main" id="{BF3D65CA-7826-4CA0-AD97-F4CEF11F2753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1660032"/>
                </a:xfrm>
                <a:custGeom>
                  <a:avLst/>
                  <a:gdLst>
                    <a:gd name="connsiteX0" fmla="*/ 830017 w 831484"/>
                    <a:gd name="connsiteY0" fmla="*/ 1486888 h 1660032"/>
                    <a:gd name="connsiteX1" fmla="*/ 173144 w 831484"/>
                    <a:gd name="connsiteY1" fmla="*/ 830016 h 1660032"/>
                    <a:gd name="connsiteX2" fmla="*/ 830017 w 831484"/>
                    <a:gd name="connsiteY2" fmla="*/ 173144 h 1660032"/>
                    <a:gd name="connsiteX3" fmla="*/ 831484 w 831484"/>
                    <a:gd name="connsiteY3" fmla="*/ 173144 h 1660032"/>
                    <a:gd name="connsiteX4" fmla="*/ 831484 w 831484"/>
                    <a:gd name="connsiteY4" fmla="*/ 0 h 1660032"/>
                    <a:gd name="connsiteX5" fmla="*/ 830017 w 831484"/>
                    <a:gd name="connsiteY5" fmla="*/ 0 h 1660032"/>
                    <a:gd name="connsiteX6" fmla="*/ 0 w 831484"/>
                    <a:gd name="connsiteY6" fmla="*/ 830016 h 1660032"/>
                    <a:gd name="connsiteX7" fmla="*/ 830017 w 831484"/>
                    <a:gd name="connsiteY7" fmla="*/ 1660032 h 1660032"/>
                    <a:gd name="connsiteX8" fmla="*/ 831484 w 831484"/>
                    <a:gd name="connsiteY8" fmla="*/ 1660032 h 1660032"/>
                    <a:gd name="connsiteX9" fmla="*/ 831484 w 831484"/>
                    <a:gd name="connsiteY9" fmla="*/ 1486888 h 1660032"/>
                    <a:gd name="connsiteX10" fmla="*/ 830017 w 831484"/>
                    <a:gd name="connsiteY10" fmla="*/ 1486888 h 16600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831484" h="1660032">
                      <a:moveTo>
                        <a:pt x="830017" y="1486888"/>
                      </a:moveTo>
                      <a:cubicBezTo>
                        <a:pt x="467098" y="1486888"/>
                        <a:pt x="173144" y="1192934"/>
                        <a:pt x="173144" y="830016"/>
                      </a:cubicBezTo>
                      <a:cubicBezTo>
                        <a:pt x="173144" y="467098"/>
                        <a:pt x="467098" y="173144"/>
                        <a:pt x="830017" y="173144"/>
                      </a:cubicBez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cubicBezTo>
                        <a:pt x="0" y="1288310"/>
                        <a:pt x="371722" y="1660032"/>
                        <a:pt x="830017" y="1660032"/>
                      </a:cubicBezTo>
                      <a:cubicBezTo>
                        <a:pt x="830506" y="1660032"/>
                        <a:pt x="830995" y="1660032"/>
                        <a:pt x="831484" y="1660032"/>
                      </a:cubicBezTo>
                      <a:lnTo>
                        <a:pt x="831484" y="1486888"/>
                      </a:lnTo>
                      <a:cubicBezTo>
                        <a:pt x="830995" y="1486888"/>
                        <a:pt x="830506" y="1486888"/>
                        <a:pt x="830017" y="1486888"/>
                      </a:cubicBezTo>
                      <a:close/>
                    </a:path>
                  </a:pathLst>
                </a:custGeom>
                <a:solidFill>
                  <a:schemeClr val="accent1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>
                    <a:solidFill>
                      <a:schemeClr val="accent1"/>
                    </a:solidFill>
                  </a:endParaRPr>
                </a:p>
              </p:txBody>
            </p:sp>
            <p:sp>
              <p:nvSpPr>
                <p:cNvPr id="18" name="Szabadkézi sokszög: alakzat 17">
                  <a:extLst>
                    <a:ext uri="{FF2B5EF4-FFF2-40B4-BE49-F238E27FC236}">
                      <a16:creationId xmlns:a16="http://schemas.microsoft.com/office/drawing/2014/main" id="{E9AF8435-CD85-4AC2-B0AE-D8EC3EDC155D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830016"/>
                </a:xfrm>
                <a:custGeom>
                  <a:avLst/>
                  <a:gdLst>
                    <a:gd name="connsiteX0" fmla="*/ 830017 w 831484"/>
                    <a:gd name="connsiteY0" fmla="*/ 173144 h 830016"/>
                    <a:gd name="connsiteX1" fmla="*/ 831484 w 831484"/>
                    <a:gd name="connsiteY1" fmla="*/ 173144 h 830016"/>
                    <a:gd name="connsiteX2" fmla="*/ 831484 w 831484"/>
                    <a:gd name="connsiteY2" fmla="*/ 0 h 830016"/>
                    <a:gd name="connsiteX3" fmla="*/ 830017 w 831484"/>
                    <a:gd name="connsiteY3" fmla="*/ 0 h 830016"/>
                    <a:gd name="connsiteX4" fmla="*/ 0 w 831484"/>
                    <a:gd name="connsiteY4" fmla="*/ 830016 h 830016"/>
                    <a:gd name="connsiteX5" fmla="*/ 173144 w 831484"/>
                    <a:gd name="connsiteY5" fmla="*/ 830016 h 830016"/>
                    <a:gd name="connsiteX6" fmla="*/ 830017 w 831484"/>
                    <a:gd name="connsiteY6" fmla="*/ 173144 h 8300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31484" h="830016">
                      <a:moveTo>
                        <a:pt x="830017" y="173144"/>
                      </a:move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lnTo>
                        <a:pt x="173144" y="830016"/>
                      </a:lnTo>
                      <a:cubicBezTo>
                        <a:pt x="173144" y="467098"/>
                        <a:pt x="467098" y="173144"/>
                        <a:pt x="830017" y="173144"/>
                      </a:cubicBezTo>
                      <a:close/>
                    </a:path>
                  </a:pathLst>
                </a:custGeom>
                <a:solidFill>
                  <a:schemeClr val="accent3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0" name="Szabadkézi sokszög: alakzat 19">
                <a:extLst>
                  <a:ext uri="{FF2B5EF4-FFF2-40B4-BE49-F238E27FC236}">
                    <a16:creationId xmlns:a16="http://schemas.microsoft.com/office/drawing/2014/main" id="{85656890-A1D3-4C81-8540-6D39C3EEB9FF}"/>
                  </a:ext>
                </a:extLst>
              </p:cNvPr>
              <p:cNvSpPr/>
              <p:nvPr/>
            </p:nvSpPr>
            <p:spPr>
              <a:xfrm rot="-271851">
                <a:off x="6643568" y="1030836"/>
                <a:ext cx="1145520" cy="1145519"/>
              </a:xfrm>
              <a:custGeom>
                <a:avLst/>
                <a:gdLst>
                  <a:gd name="connsiteX0" fmla="*/ 1145521 w 1145520"/>
                  <a:gd name="connsiteY0" fmla="*/ 572760 h 1145519"/>
                  <a:gd name="connsiteX1" fmla="*/ 572760 w 1145520"/>
                  <a:gd name="connsiteY1" fmla="*/ 1145520 h 1145519"/>
                  <a:gd name="connsiteX2" fmla="*/ 0 w 1145520"/>
                  <a:gd name="connsiteY2" fmla="*/ 572760 h 1145519"/>
                  <a:gd name="connsiteX3" fmla="*/ 572760 w 1145520"/>
                  <a:gd name="connsiteY3" fmla="*/ 0 h 1145519"/>
                  <a:gd name="connsiteX4" fmla="*/ 1145521 w 1145520"/>
                  <a:gd name="connsiteY4" fmla="*/ 572760 h 1145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5520" h="1145519">
                    <a:moveTo>
                      <a:pt x="1145521" y="572760"/>
                    </a:moveTo>
                    <a:cubicBezTo>
                      <a:pt x="1145521" y="889086"/>
                      <a:pt x="889087" y="1145520"/>
                      <a:pt x="572760" y="1145520"/>
                    </a:cubicBezTo>
                    <a:cubicBezTo>
                      <a:pt x="256433" y="1145520"/>
                      <a:pt x="0" y="889086"/>
                      <a:pt x="0" y="572760"/>
                    </a:cubicBezTo>
                    <a:cubicBezTo>
                      <a:pt x="0" y="256433"/>
                      <a:pt x="256433" y="0"/>
                      <a:pt x="572760" y="0"/>
                    </a:cubicBezTo>
                    <a:cubicBezTo>
                      <a:pt x="889087" y="0"/>
                      <a:pt x="1145521" y="256433"/>
                      <a:pt x="1145521" y="572760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6" name="Google Shape;19;p2">
              <a:extLst>
                <a:ext uri="{FF2B5EF4-FFF2-40B4-BE49-F238E27FC236}">
                  <a16:creationId xmlns:a16="http://schemas.microsoft.com/office/drawing/2014/main" id="{86EC5D37-77A4-4B4F-8FF8-9B8C34A2EF7B}"/>
                </a:ext>
              </a:extLst>
            </p:cNvPr>
            <p:cNvSpPr txBox="1">
              <a:spLocks/>
            </p:cNvSpPr>
            <p:nvPr/>
          </p:nvSpPr>
          <p:spPr>
            <a:xfrm>
              <a:off x="7043649" y="1196017"/>
              <a:ext cx="775894" cy="81513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dirty="0">
                  <a:solidFill>
                    <a:schemeClr val="accent1"/>
                  </a:solidFill>
                </a:rPr>
                <a:t>1.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  <p:sp>
          <p:nvSpPr>
            <p:cNvPr id="24" name="Google Shape;19;p2">
              <a:extLst>
                <a:ext uri="{FF2B5EF4-FFF2-40B4-BE49-F238E27FC236}">
                  <a16:creationId xmlns:a16="http://schemas.microsoft.com/office/drawing/2014/main" id="{C450243A-3204-4DBC-B58B-19FFF9C6B10C}"/>
                </a:ext>
              </a:extLst>
            </p:cNvPr>
            <p:cNvSpPr txBox="1">
              <a:spLocks/>
            </p:cNvSpPr>
            <p:nvPr/>
          </p:nvSpPr>
          <p:spPr>
            <a:xfrm>
              <a:off x="7979145" y="1260840"/>
              <a:ext cx="3989826" cy="863469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sz="4000" dirty="0">
                  <a:solidFill>
                    <a:schemeClr val="bg1"/>
                  </a:solidFill>
                </a:rPr>
                <a:t>NYOMÓGOMB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</p:grp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9172C9C-30DC-43E0-B52B-F8D5931EB87F}"/>
              </a:ext>
            </a:extLst>
          </p:cNvPr>
          <p:cNvGraphicFramePr>
            <a:graphicFrameLocks/>
          </p:cNvGraphicFramePr>
          <p:nvPr/>
        </p:nvGraphicFramePr>
        <p:xfrm>
          <a:off x="145143" y="2425305"/>
          <a:ext cx="11823829" cy="39229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AB16533B-F5CA-49B8-ACE2-1AB7829B2EC8}"/>
              </a:ext>
            </a:extLst>
          </p:cNvPr>
          <p:cNvSpPr txBox="1">
            <a:spLocks/>
          </p:cNvSpPr>
          <p:nvPr/>
        </p:nvSpPr>
        <p:spPr>
          <a:xfrm>
            <a:off x="478198" y="224974"/>
            <a:ext cx="9996532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Lakáshitel</a:t>
            </a:r>
            <a:r>
              <a:rPr lang="hu-HU" sz="4000" dirty="0">
                <a:solidFill>
                  <a:schemeClr val="bg1"/>
                </a:solidFill>
              </a:rPr>
              <a:t> </a:t>
            </a:r>
            <a:br>
              <a:rPr lang="hu-HU" sz="4000" dirty="0">
                <a:solidFill>
                  <a:schemeClr val="bg1"/>
                </a:solidFill>
              </a:rPr>
            </a:br>
            <a:r>
              <a:rPr lang="hu-HU" sz="4000" dirty="0">
                <a:solidFill>
                  <a:schemeClr val="bg1"/>
                </a:solidFill>
              </a:rPr>
              <a:t>törlesztő példa</a:t>
            </a:r>
            <a:endParaRPr lang="hu-HU" sz="4000" dirty="0">
              <a:solidFill>
                <a:schemeClr val="accent1"/>
              </a:solidFill>
            </a:endParaRPr>
          </a:p>
        </p:txBody>
      </p:sp>
      <p:sp>
        <p:nvSpPr>
          <p:cNvPr id="4" name="Google Shape;280;p28">
            <a:extLst>
              <a:ext uri="{FF2B5EF4-FFF2-40B4-BE49-F238E27FC236}">
                <a16:creationId xmlns:a16="http://schemas.microsoft.com/office/drawing/2014/main" id="{4BFC830F-44A3-479A-821D-6DA6A1CDC7B5}"/>
              </a:ext>
            </a:extLst>
          </p:cNvPr>
          <p:cNvSpPr txBox="1">
            <a:spLocks/>
          </p:cNvSpPr>
          <p:nvPr/>
        </p:nvSpPr>
        <p:spPr>
          <a:xfrm>
            <a:off x="455174" y="1772592"/>
            <a:ext cx="3218691" cy="6293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Font typeface="Chivo"/>
              <a:buNone/>
            </a:pPr>
            <a:r>
              <a:rPr lang="hu-HU" sz="2000" dirty="0">
                <a:solidFill>
                  <a:schemeClr val="accent3"/>
                </a:solidFill>
                <a:latin typeface="+mn-lt"/>
              </a:rPr>
              <a:t>20 éves futamidő</a:t>
            </a:r>
          </a:p>
        </p:txBody>
      </p:sp>
      <p:grpSp>
        <p:nvGrpSpPr>
          <p:cNvPr id="35" name="Csoportba foglalás 34">
            <a:extLst>
              <a:ext uri="{FF2B5EF4-FFF2-40B4-BE49-F238E27FC236}">
                <a16:creationId xmlns:a16="http://schemas.microsoft.com/office/drawing/2014/main" id="{E9940B6D-E7F9-482F-934F-DBAD63AE3524}"/>
              </a:ext>
            </a:extLst>
          </p:cNvPr>
          <p:cNvGrpSpPr/>
          <p:nvPr/>
        </p:nvGrpSpPr>
        <p:grpSpPr>
          <a:xfrm>
            <a:off x="1724057" y="2584543"/>
            <a:ext cx="1440006" cy="1440000"/>
            <a:chOff x="-4192947" y="927589"/>
            <a:chExt cx="2572740" cy="2572732"/>
          </a:xfrm>
        </p:grpSpPr>
        <p:sp>
          <p:nvSpPr>
            <p:cNvPr id="36" name="Szabadkézi sokszög: alakzat 35">
              <a:extLst>
                <a:ext uri="{FF2B5EF4-FFF2-40B4-BE49-F238E27FC236}">
                  <a16:creationId xmlns:a16="http://schemas.microsoft.com/office/drawing/2014/main" id="{8DABD768-BD33-4B92-BC35-14899DFB7729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-4192947" y="927589"/>
              <a:ext cx="2572740" cy="2572732"/>
            </a:xfrm>
            <a:custGeom>
              <a:avLst/>
              <a:gdLst>
                <a:gd name="connsiteX0" fmla="*/ 3313640 w 3313639"/>
                <a:gd name="connsiteY0" fmla="*/ 1656816 h 3313631"/>
                <a:gd name="connsiteX1" fmla="*/ 1656820 w 3313639"/>
                <a:gd name="connsiteY1" fmla="*/ 3313632 h 3313631"/>
                <a:gd name="connsiteX2" fmla="*/ 0 w 3313639"/>
                <a:gd name="connsiteY2" fmla="*/ 1656816 h 3313631"/>
                <a:gd name="connsiteX3" fmla="*/ 1656820 w 3313639"/>
                <a:gd name="connsiteY3" fmla="*/ 0 h 3313631"/>
                <a:gd name="connsiteX4" fmla="*/ 3313640 w 3313639"/>
                <a:gd name="connsiteY4" fmla="*/ 1656816 h 331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13639" h="3313631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chemeClr val="accent2"/>
            </a:solidFill>
            <a:ln w="490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37" name="Google Shape;19;p2">
              <a:extLst>
                <a:ext uri="{FF2B5EF4-FFF2-40B4-BE49-F238E27FC236}">
                  <a16:creationId xmlns:a16="http://schemas.microsoft.com/office/drawing/2014/main" id="{00C9260B-2DFB-4A43-A026-DC2883F33AE5}"/>
                </a:ext>
              </a:extLst>
            </p:cNvPr>
            <p:cNvSpPr txBox="1">
              <a:spLocks/>
            </p:cNvSpPr>
            <p:nvPr/>
          </p:nvSpPr>
          <p:spPr>
            <a:xfrm>
              <a:off x="-4128572" y="1921325"/>
              <a:ext cx="2443987" cy="759435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1 x 46.360 Ft</a:t>
              </a:r>
            </a:p>
          </p:txBody>
        </p:sp>
      </p:grpSp>
      <p:grpSp>
        <p:nvGrpSpPr>
          <p:cNvPr id="38" name="Csoportba foglalás 37">
            <a:extLst>
              <a:ext uri="{FF2B5EF4-FFF2-40B4-BE49-F238E27FC236}">
                <a16:creationId xmlns:a16="http://schemas.microsoft.com/office/drawing/2014/main" id="{9F345737-E15A-4550-BC4B-88A8F6D9DA7D}"/>
              </a:ext>
            </a:extLst>
          </p:cNvPr>
          <p:cNvGrpSpPr/>
          <p:nvPr/>
        </p:nvGrpSpPr>
        <p:grpSpPr>
          <a:xfrm>
            <a:off x="4049444" y="2268700"/>
            <a:ext cx="1764007" cy="1836265"/>
            <a:chOff x="-4504121" y="1005382"/>
            <a:chExt cx="3151604" cy="3280706"/>
          </a:xfrm>
        </p:grpSpPr>
        <p:sp>
          <p:nvSpPr>
            <p:cNvPr id="39" name="Szabadkézi sokszög: alakzat 38">
              <a:extLst>
                <a:ext uri="{FF2B5EF4-FFF2-40B4-BE49-F238E27FC236}">
                  <a16:creationId xmlns:a16="http://schemas.microsoft.com/office/drawing/2014/main" id="{F8C2CDBC-F62A-4CA7-9762-0679CE499E56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-4504119" y="1005382"/>
              <a:ext cx="3151602" cy="3151596"/>
            </a:xfrm>
            <a:custGeom>
              <a:avLst/>
              <a:gdLst>
                <a:gd name="connsiteX0" fmla="*/ 3313640 w 3313639"/>
                <a:gd name="connsiteY0" fmla="*/ 1656816 h 3313631"/>
                <a:gd name="connsiteX1" fmla="*/ 1656820 w 3313639"/>
                <a:gd name="connsiteY1" fmla="*/ 3313632 h 3313631"/>
                <a:gd name="connsiteX2" fmla="*/ 0 w 3313639"/>
                <a:gd name="connsiteY2" fmla="*/ 1656816 h 3313631"/>
                <a:gd name="connsiteX3" fmla="*/ 1656820 w 3313639"/>
                <a:gd name="connsiteY3" fmla="*/ 0 h 3313631"/>
                <a:gd name="connsiteX4" fmla="*/ 3313640 w 3313639"/>
                <a:gd name="connsiteY4" fmla="*/ 1656816 h 331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13639" h="3313631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chemeClr val="accent2"/>
            </a:solidFill>
            <a:ln w="490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40" name="Google Shape;19;p2">
              <a:extLst>
                <a:ext uri="{FF2B5EF4-FFF2-40B4-BE49-F238E27FC236}">
                  <a16:creationId xmlns:a16="http://schemas.microsoft.com/office/drawing/2014/main" id="{902194D4-9647-4F87-A342-788A5C7AE492}"/>
                </a:ext>
              </a:extLst>
            </p:cNvPr>
            <p:cNvSpPr txBox="1">
              <a:spLocks/>
            </p:cNvSpPr>
            <p:nvPr/>
          </p:nvSpPr>
          <p:spPr>
            <a:xfrm>
              <a:off x="-4504121" y="1278034"/>
              <a:ext cx="3151602" cy="300805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Évi</a:t>
              </a:r>
              <a:b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</a:b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111.264 Ft adókedvezmény</a:t>
              </a:r>
              <a:b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</a:br>
              <a:r>
                <a:rPr lang="hu-HU" sz="1400" dirty="0">
                  <a:solidFill>
                    <a:schemeClr val="bg1"/>
                  </a:solidFill>
                  <a:ea typeface="A little sunshine" panose="02000603000000000000" pitchFamily="2" charset="0"/>
                </a:rPr>
                <a:t>20 év alatt </a:t>
              </a:r>
            </a:p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ea typeface="A little sunshine" panose="02000603000000000000" pitchFamily="2" charset="0"/>
                </a:rPr>
                <a:t> cirka 2,25 MFt</a:t>
              </a:r>
              <a:endParaRPr lang="hu-HU" sz="1400" dirty="0">
                <a:solidFill>
                  <a:schemeClr val="bg1"/>
                </a:solidFill>
                <a:latin typeface="+mn-lt"/>
                <a:ea typeface="A little sunshine" panose="02000603000000000000" pitchFamily="2" charset="0"/>
              </a:endParaRPr>
            </a:p>
          </p:txBody>
        </p:sp>
      </p:grpSp>
      <p:grpSp>
        <p:nvGrpSpPr>
          <p:cNvPr id="41" name="Csoportba foglalás 40">
            <a:extLst>
              <a:ext uri="{FF2B5EF4-FFF2-40B4-BE49-F238E27FC236}">
                <a16:creationId xmlns:a16="http://schemas.microsoft.com/office/drawing/2014/main" id="{6A0B332F-90D9-4DCD-979A-EF92FF25B24B}"/>
              </a:ext>
            </a:extLst>
          </p:cNvPr>
          <p:cNvGrpSpPr/>
          <p:nvPr/>
        </p:nvGrpSpPr>
        <p:grpSpPr>
          <a:xfrm>
            <a:off x="9826980" y="2590591"/>
            <a:ext cx="1440006" cy="1440000"/>
            <a:chOff x="-4192947" y="927589"/>
            <a:chExt cx="2572740" cy="2572732"/>
          </a:xfrm>
        </p:grpSpPr>
        <p:sp>
          <p:nvSpPr>
            <p:cNvPr id="42" name="Szabadkézi sokszög: alakzat 41">
              <a:extLst>
                <a:ext uri="{FF2B5EF4-FFF2-40B4-BE49-F238E27FC236}">
                  <a16:creationId xmlns:a16="http://schemas.microsoft.com/office/drawing/2014/main" id="{8B4C3169-5EC6-48D8-A6FA-1EAE2DE0818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-4192947" y="927589"/>
              <a:ext cx="2572740" cy="2572732"/>
            </a:xfrm>
            <a:custGeom>
              <a:avLst/>
              <a:gdLst>
                <a:gd name="connsiteX0" fmla="*/ 3313640 w 3313639"/>
                <a:gd name="connsiteY0" fmla="*/ 1656816 h 3313631"/>
                <a:gd name="connsiteX1" fmla="*/ 1656820 w 3313639"/>
                <a:gd name="connsiteY1" fmla="*/ 3313632 h 3313631"/>
                <a:gd name="connsiteX2" fmla="*/ 0 w 3313639"/>
                <a:gd name="connsiteY2" fmla="*/ 1656816 h 3313631"/>
                <a:gd name="connsiteX3" fmla="*/ 1656820 w 3313639"/>
                <a:gd name="connsiteY3" fmla="*/ 0 h 3313631"/>
                <a:gd name="connsiteX4" fmla="*/ 3313640 w 3313639"/>
                <a:gd name="connsiteY4" fmla="*/ 1656816 h 331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13639" h="3313631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chemeClr val="accent2"/>
            </a:solidFill>
            <a:ln w="490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43" name="Google Shape;19;p2">
              <a:extLst>
                <a:ext uri="{FF2B5EF4-FFF2-40B4-BE49-F238E27FC236}">
                  <a16:creationId xmlns:a16="http://schemas.microsoft.com/office/drawing/2014/main" id="{F80565EE-96CA-47A4-BB36-F1EBD3C245C5}"/>
                </a:ext>
              </a:extLst>
            </p:cNvPr>
            <p:cNvSpPr txBox="1">
              <a:spLocks/>
            </p:cNvSpPr>
            <p:nvPr/>
          </p:nvSpPr>
          <p:spPr>
            <a:xfrm>
              <a:off x="-4128572" y="1843287"/>
              <a:ext cx="2443987" cy="118522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1</a:t>
              </a:r>
              <a:r>
                <a:rPr lang="fi-FI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 x </a:t>
              </a: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43</a:t>
              </a:r>
              <a:r>
                <a:rPr lang="fi-FI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.</a:t>
              </a: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62</a:t>
              </a:r>
              <a:r>
                <a:rPr lang="fi-FI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0 </a:t>
              </a: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Ft</a:t>
              </a:r>
            </a:p>
          </p:txBody>
        </p:sp>
      </p:grpSp>
      <p:cxnSp>
        <p:nvCxnSpPr>
          <p:cNvPr id="7" name="Egyenes összekötő nyíllal 6">
            <a:extLst>
              <a:ext uri="{FF2B5EF4-FFF2-40B4-BE49-F238E27FC236}">
                <a16:creationId xmlns:a16="http://schemas.microsoft.com/office/drawing/2014/main" id="{D134AFA1-373A-493F-A121-7FCA7D781403}"/>
              </a:ext>
            </a:extLst>
          </p:cNvPr>
          <p:cNvCxnSpPr>
            <a:cxnSpLocks/>
          </p:cNvCxnSpPr>
          <p:nvPr/>
        </p:nvCxnSpPr>
        <p:spPr>
          <a:xfrm flipH="1">
            <a:off x="622570" y="3683766"/>
            <a:ext cx="1322344" cy="265664"/>
          </a:xfrm>
          <a:prstGeom prst="straightConnector1">
            <a:avLst/>
          </a:prstGeom>
          <a:ln w="22225">
            <a:solidFill>
              <a:schemeClr val="accent2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Egyenes összekötő nyíllal 43">
            <a:extLst>
              <a:ext uri="{FF2B5EF4-FFF2-40B4-BE49-F238E27FC236}">
                <a16:creationId xmlns:a16="http://schemas.microsoft.com/office/drawing/2014/main" id="{079B1EE9-2D99-4B99-9B58-FC12F947E31D}"/>
              </a:ext>
            </a:extLst>
          </p:cNvPr>
          <p:cNvCxnSpPr>
            <a:cxnSpLocks/>
          </p:cNvCxnSpPr>
          <p:nvPr/>
        </p:nvCxnSpPr>
        <p:spPr>
          <a:xfrm>
            <a:off x="4924425" y="3937459"/>
            <a:ext cx="0" cy="381418"/>
          </a:xfrm>
          <a:prstGeom prst="straightConnector1">
            <a:avLst/>
          </a:prstGeom>
          <a:ln w="22225">
            <a:solidFill>
              <a:schemeClr val="accent2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Egyenes összekötő nyíllal 44">
            <a:extLst>
              <a:ext uri="{FF2B5EF4-FFF2-40B4-BE49-F238E27FC236}">
                <a16:creationId xmlns:a16="http://schemas.microsoft.com/office/drawing/2014/main" id="{EE59E8E1-2C17-4C91-9DE7-C88619818398}"/>
              </a:ext>
            </a:extLst>
          </p:cNvPr>
          <p:cNvCxnSpPr>
            <a:cxnSpLocks/>
            <a:stCxn id="42" idx="1"/>
          </p:cNvCxnSpPr>
          <p:nvPr/>
        </p:nvCxnSpPr>
        <p:spPr>
          <a:xfrm>
            <a:off x="10546983" y="4030591"/>
            <a:ext cx="1174847" cy="1251528"/>
          </a:xfrm>
          <a:prstGeom prst="straightConnector1">
            <a:avLst/>
          </a:prstGeom>
          <a:ln w="22225">
            <a:solidFill>
              <a:schemeClr val="accent2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31526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25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Kép 28">
            <a:extLst>
              <a:ext uri="{FF2B5EF4-FFF2-40B4-BE49-F238E27FC236}">
                <a16:creationId xmlns:a16="http://schemas.microsoft.com/office/drawing/2014/main" id="{B4B7F567-9994-45A6-BD6E-4289FB54A1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661025" y="0"/>
            <a:ext cx="10317516" cy="6878344"/>
          </a:xfrm>
          <a:prstGeom prst="rect">
            <a:avLst/>
          </a:prstGeom>
        </p:spPr>
      </p:pic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7228110" y="0"/>
            <a:ext cx="4974237" cy="69064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30</a:t>
            </a:fld>
            <a:endParaRPr lang="en" dirty="0">
              <a:solidFill>
                <a:schemeClr val="bg2"/>
              </a:solidFill>
            </a:endParaRPr>
          </a:p>
        </p:txBody>
      </p:sp>
      <p:grpSp>
        <p:nvGrpSpPr>
          <p:cNvPr id="30" name="Csoportba foglalás 29">
            <a:extLst>
              <a:ext uri="{FF2B5EF4-FFF2-40B4-BE49-F238E27FC236}">
                <a16:creationId xmlns:a16="http://schemas.microsoft.com/office/drawing/2014/main" id="{651AEFF3-5790-466C-A7CA-2F058293792A}"/>
              </a:ext>
            </a:extLst>
          </p:cNvPr>
          <p:cNvGrpSpPr/>
          <p:nvPr/>
        </p:nvGrpSpPr>
        <p:grpSpPr>
          <a:xfrm>
            <a:off x="6386284" y="773385"/>
            <a:ext cx="5816064" cy="1660214"/>
            <a:chOff x="6386284" y="773385"/>
            <a:chExt cx="5816064" cy="1660214"/>
          </a:xfrm>
        </p:grpSpPr>
        <p:grpSp>
          <p:nvGrpSpPr>
            <p:cNvPr id="9" name="Ábra 6">
              <a:extLst>
                <a:ext uri="{FF2B5EF4-FFF2-40B4-BE49-F238E27FC236}">
                  <a16:creationId xmlns:a16="http://schemas.microsoft.com/office/drawing/2014/main" id="{58CE8B57-BEE8-484D-B24E-12AEE80D5918}"/>
                </a:ext>
              </a:extLst>
            </p:cNvPr>
            <p:cNvGrpSpPr/>
            <p:nvPr/>
          </p:nvGrpSpPr>
          <p:grpSpPr>
            <a:xfrm>
              <a:off x="6386284" y="773385"/>
              <a:ext cx="5816064" cy="1660214"/>
              <a:chOff x="6386284" y="773385"/>
              <a:chExt cx="5816064" cy="1660214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9FE93B81-56E2-4718-B429-3761739924AD}"/>
                  </a:ext>
                </a:extLst>
              </p:cNvPr>
              <p:cNvSpPr/>
              <p:nvPr/>
            </p:nvSpPr>
            <p:spPr>
              <a:xfrm rot="16200000">
                <a:off x="8880040" y="-888890"/>
                <a:ext cx="1660033" cy="4984583"/>
              </a:xfrm>
              <a:custGeom>
                <a:avLst/>
                <a:gdLst>
                  <a:gd name="connsiteX0" fmla="*/ 0 w 1660033"/>
                  <a:gd name="connsiteY0" fmla="*/ 0 h 4657286"/>
                  <a:gd name="connsiteX1" fmla="*/ 1660034 w 1660033"/>
                  <a:gd name="connsiteY1" fmla="*/ 0 h 4657286"/>
                  <a:gd name="connsiteX2" fmla="*/ 1660034 w 1660033"/>
                  <a:gd name="connsiteY2" fmla="*/ 4657286 h 4657286"/>
                  <a:gd name="connsiteX3" fmla="*/ 0 w 1660033"/>
                  <a:gd name="connsiteY3" fmla="*/ 4657286 h 4657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60033" h="4657286">
                    <a:moveTo>
                      <a:pt x="0" y="0"/>
                    </a:moveTo>
                    <a:lnTo>
                      <a:pt x="1660034" y="0"/>
                    </a:lnTo>
                    <a:lnTo>
                      <a:pt x="1660034" y="4657286"/>
                    </a:lnTo>
                    <a:lnTo>
                      <a:pt x="0" y="4657286"/>
                    </a:lnTo>
                    <a:close/>
                  </a:path>
                </a:pathLst>
              </a:custGeom>
              <a:solidFill>
                <a:schemeClr val="accent1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grpSp>
            <p:nvGrpSpPr>
              <p:cNvPr id="13" name="Ábra 6">
                <a:extLst>
                  <a:ext uri="{FF2B5EF4-FFF2-40B4-BE49-F238E27FC236}">
                    <a16:creationId xmlns:a16="http://schemas.microsoft.com/office/drawing/2014/main" id="{58CE8B57-BEE8-484D-B24E-12AEE80D5918}"/>
                  </a:ext>
                </a:extLst>
              </p:cNvPr>
              <p:cNvGrpSpPr/>
              <p:nvPr/>
            </p:nvGrpSpPr>
            <p:grpSpPr>
              <a:xfrm>
                <a:off x="6386284" y="773567"/>
                <a:ext cx="831484" cy="1660032"/>
                <a:chOff x="6386284" y="773567"/>
                <a:chExt cx="831484" cy="1660032"/>
              </a:xfrm>
            </p:grpSpPr>
            <p:sp>
              <p:nvSpPr>
                <p:cNvPr id="16" name="Szabadkézi sokszög: alakzat 15">
                  <a:extLst>
                    <a:ext uri="{FF2B5EF4-FFF2-40B4-BE49-F238E27FC236}">
                      <a16:creationId xmlns:a16="http://schemas.microsoft.com/office/drawing/2014/main" id="{BF3D65CA-7826-4CA0-AD97-F4CEF11F2753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1660032"/>
                </a:xfrm>
                <a:custGeom>
                  <a:avLst/>
                  <a:gdLst>
                    <a:gd name="connsiteX0" fmla="*/ 830017 w 831484"/>
                    <a:gd name="connsiteY0" fmla="*/ 1486888 h 1660032"/>
                    <a:gd name="connsiteX1" fmla="*/ 173144 w 831484"/>
                    <a:gd name="connsiteY1" fmla="*/ 830016 h 1660032"/>
                    <a:gd name="connsiteX2" fmla="*/ 830017 w 831484"/>
                    <a:gd name="connsiteY2" fmla="*/ 173144 h 1660032"/>
                    <a:gd name="connsiteX3" fmla="*/ 831484 w 831484"/>
                    <a:gd name="connsiteY3" fmla="*/ 173144 h 1660032"/>
                    <a:gd name="connsiteX4" fmla="*/ 831484 w 831484"/>
                    <a:gd name="connsiteY4" fmla="*/ 0 h 1660032"/>
                    <a:gd name="connsiteX5" fmla="*/ 830017 w 831484"/>
                    <a:gd name="connsiteY5" fmla="*/ 0 h 1660032"/>
                    <a:gd name="connsiteX6" fmla="*/ 0 w 831484"/>
                    <a:gd name="connsiteY6" fmla="*/ 830016 h 1660032"/>
                    <a:gd name="connsiteX7" fmla="*/ 830017 w 831484"/>
                    <a:gd name="connsiteY7" fmla="*/ 1660032 h 1660032"/>
                    <a:gd name="connsiteX8" fmla="*/ 831484 w 831484"/>
                    <a:gd name="connsiteY8" fmla="*/ 1660032 h 1660032"/>
                    <a:gd name="connsiteX9" fmla="*/ 831484 w 831484"/>
                    <a:gd name="connsiteY9" fmla="*/ 1486888 h 1660032"/>
                    <a:gd name="connsiteX10" fmla="*/ 830017 w 831484"/>
                    <a:gd name="connsiteY10" fmla="*/ 1486888 h 16600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831484" h="1660032">
                      <a:moveTo>
                        <a:pt x="830017" y="1486888"/>
                      </a:moveTo>
                      <a:cubicBezTo>
                        <a:pt x="467098" y="1486888"/>
                        <a:pt x="173144" y="1192934"/>
                        <a:pt x="173144" y="830016"/>
                      </a:cubicBezTo>
                      <a:cubicBezTo>
                        <a:pt x="173144" y="467098"/>
                        <a:pt x="467098" y="173144"/>
                        <a:pt x="830017" y="173144"/>
                      </a:cubicBez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cubicBezTo>
                        <a:pt x="0" y="1288310"/>
                        <a:pt x="371722" y="1660032"/>
                        <a:pt x="830017" y="1660032"/>
                      </a:cubicBezTo>
                      <a:cubicBezTo>
                        <a:pt x="830506" y="1660032"/>
                        <a:pt x="830995" y="1660032"/>
                        <a:pt x="831484" y="1660032"/>
                      </a:cubicBezTo>
                      <a:lnTo>
                        <a:pt x="831484" y="1486888"/>
                      </a:lnTo>
                      <a:cubicBezTo>
                        <a:pt x="830995" y="1486888"/>
                        <a:pt x="830506" y="1486888"/>
                        <a:pt x="830017" y="1486888"/>
                      </a:cubicBezTo>
                      <a:close/>
                    </a:path>
                  </a:pathLst>
                </a:custGeom>
                <a:solidFill>
                  <a:schemeClr val="accent1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>
                    <a:solidFill>
                      <a:schemeClr val="accent1"/>
                    </a:solidFill>
                  </a:endParaRPr>
                </a:p>
              </p:txBody>
            </p:sp>
            <p:sp>
              <p:nvSpPr>
                <p:cNvPr id="18" name="Szabadkézi sokszög: alakzat 17">
                  <a:extLst>
                    <a:ext uri="{FF2B5EF4-FFF2-40B4-BE49-F238E27FC236}">
                      <a16:creationId xmlns:a16="http://schemas.microsoft.com/office/drawing/2014/main" id="{E9AF8435-CD85-4AC2-B0AE-D8EC3EDC155D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830016"/>
                </a:xfrm>
                <a:custGeom>
                  <a:avLst/>
                  <a:gdLst>
                    <a:gd name="connsiteX0" fmla="*/ 830017 w 831484"/>
                    <a:gd name="connsiteY0" fmla="*/ 173144 h 830016"/>
                    <a:gd name="connsiteX1" fmla="*/ 831484 w 831484"/>
                    <a:gd name="connsiteY1" fmla="*/ 173144 h 830016"/>
                    <a:gd name="connsiteX2" fmla="*/ 831484 w 831484"/>
                    <a:gd name="connsiteY2" fmla="*/ 0 h 830016"/>
                    <a:gd name="connsiteX3" fmla="*/ 830017 w 831484"/>
                    <a:gd name="connsiteY3" fmla="*/ 0 h 830016"/>
                    <a:gd name="connsiteX4" fmla="*/ 0 w 831484"/>
                    <a:gd name="connsiteY4" fmla="*/ 830016 h 830016"/>
                    <a:gd name="connsiteX5" fmla="*/ 173144 w 831484"/>
                    <a:gd name="connsiteY5" fmla="*/ 830016 h 830016"/>
                    <a:gd name="connsiteX6" fmla="*/ 830017 w 831484"/>
                    <a:gd name="connsiteY6" fmla="*/ 173144 h 8300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31484" h="830016">
                      <a:moveTo>
                        <a:pt x="830017" y="173144"/>
                      </a:move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lnTo>
                        <a:pt x="173144" y="830016"/>
                      </a:lnTo>
                      <a:cubicBezTo>
                        <a:pt x="173144" y="467098"/>
                        <a:pt x="467098" y="173144"/>
                        <a:pt x="830017" y="173144"/>
                      </a:cubicBezTo>
                      <a:close/>
                    </a:path>
                  </a:pathLst>
                </a:custGeom>
                <a:solidFill>
                  <a:schemeClr val="accent3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0" name="Szabadkézi sokszög: alakzat 19">
                <a:extLst>
                  <a:ext uri="{FF2B5EF4-FFF2-40B4-BE49-F238E27FC236}">
                    <a16:creationId xmlns:a16="http://schemas.microsoft.com/office/drawing/2014/main" id="{85656890-A1D3-4C81-8540-6D39C3EEB9FF}"/>
                  </a:ext>
                </a:extLst>
              </p:cNvPr>
              <p:cNvSpPr/>
              <p:nvPr/>
            </p:nvSpPr>
            <p:spPr>
              <a:xfrm rot="-271851">
                <a:off x="6643568" y="1030836"/>
                <a:ext cx="1145520" cy="1145519"/>
              </a:xfrm>
              <a:custGeom>
                <a:avLst/>
                <a:gdLst>
                  <a:gd name="connsiteX0" fmla="*/ 1145521 w 1145520"/>
                  <a:gd name="connsiteY0" fmla="*/ 572760 h 1145519"/>
                  <a:gd name="connsiteX1" fmla="*/ 572760 w 1145520"/>
                  <a:gd name="connsiteY1" fmla="*/ 1145520 h 1145519"/>
                  <a:gd name="connsiteX2" fmla="*/ 0 w 1145520"/>
                  <a:gd name="connsiteY2" fmla="*/ 572760 h 1145519"/>
                  <a:gd name="connsiteX3" fmla="*/ 572760 w 1145520"/>
                  <a:gd name="connsiteY3" fmla="*/ 0 h 1145519"/>
                  <a:gd name="connsiteX4" fmla="*/ 1145521 w 1145520"/>
                  <a:gd name="connsiteY4" fmla="*/ 572760 h 1145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5520" h="1145519">
                    <a:moveTo>
                      <a:pt x="1145521" y="572760"/>
                    </a:moveTo>
                    <a:cubicBezTo>
                      <a:pt x="1145521" y="889086"/>
                      <a:pt x="889087" y="1145520"/>
                      <a:pt x="572760" y="1145520"/>
                    </a:cubicBezTo>
                    <a:cubicBezTo>
                      <a:pt x="256433" y="1145520"/>
                      <a:pt x="0" y="889086"/>
                      <a:pt x="0" y="572760"/>
                    </a:cubicBezTo>
                    <a:cubicBezTo>
                      <a:pt x="0" y="256433"/>
                      <a:pt x="256433" y="0"/>
                      <a:pt x="572760" y="0"/>
                    </a:cubicBezTo>
                    <a:cubicBezTo>
                      <a:pt x="889087" y="0"/>
                      <a:pt x="1145521" y="256433"/>
                      <a:pt x="1145521" y="572760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6" name="Google Shape;19;p2">
              <a:extLst>
                <a:ext uri="{FF2B5EF4-FFF2-40B4-BE49-F238E27FC236}">
                  <a16:creationId xmlns:a16="http://schemas.microsoft.com/office/drawing/2014/main" id="{86EC5D37-77A4-4B4F-8FF8-9B8C34A2EF7B}"/>
                </a:ext>
              </a:extLst>
            </p:cNvPr>
            <p:cNvSpPr txBox="1">
              <a:spLocks/>
            </p:cNvSpPr>
            <p:nvPr/>
          </p:nvSpPr>
          <p:spPr>
            <a:xfrm>
              <a:off x="7043649" y="1196017"/>
              <a:ext cx="775894" cy="81513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dirty="0">
                  <a:solidFill>
                    <a:schemeClr val="accent1"/>
                  </a:solidFill>
                </a:rPr>
                <a:t>2.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  <p:sp>
          <p:nvSpPr>
            <p:cNvPr id="24" name="Google Shape;19;p2">
              <a:extLst>
                <a:ext uri="{FF2B5EF4-FFF2-40B4-BE49-F238E27FC236}">
                  <a16:creationId xmlns:a16="http://schemas.microsoft.com/office/drawing/2014/main" id="{C450243A-3204-4DBC-B58B-19FFF9C6B10C}"/>
                </a:ext>
              </a:extLst>
            </p:cNvPr>
            <p:cNvSpPr txBox="1">
              <a:spLocks/>
            </p:cNvSpPr>
            <p:nvPr/>
          </p:nvSpPr>
          <p:spPr>
            <a:xfrm>
              <a:off x="7979145" y="1260840"/>
              <a:ext cx="3989826" cy="863469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sz="4000" dirty="0">
                  <a:solidFill>
                    <a:schemeClr val="bg1"/>
                  </a:solidFill>
                </a:rPr>
                <a:t>NYOMÓGOMB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50" name="Google Shape;19;p2">
            <a:extLst>
              <a:ext uri="{FF2B5EF4-FFF2-40B4-BE49-F238E27FC236}">
                <a16:creationId xmlns:a16="http://schemas.microsoft.com/office/drawing/2014/main" id="{ED3B688A-0FAA-4D09-9AD3-4AC2F6FCB66A}"/>
              </a:ext>
            </a:extLst>
          </p:cNvPr>
          <p:cNvSpPr txBox="1">
            <a:spLocks/>
          </p:cNvSpPr>
          <p:nvPr/>
        </p:nvSpPr>
        <p:spPr>
          <a:xfrm>
            <a:off x="7591989" y="3062107"/>
            <a:ext cx="4657287" cy="119057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800"/>
              </a:lnSpc>
            </a:pPr>
            <a:r>
              <a:rPr lang="hu-HU" sz="2400" dirty="0">
                <a:solidFill>
                  <a:schemeClr val="bg1"/>
                </a:solidFill>
              </a:rPr>
              <a:t>Minden évben két havival kevesebb törlesztőrészlet</a:t>
            </a:r>
          </a:p>
        </p:txBody>
      </p:sp>
      <p:sp>
        <p:nvSpPr>
          <p:cNvPr id="31" name="Google Shape;19;p2">
            <a:extLst>
              <a:ext uri="{FF2B5EF4-FFF2-40B4-BE49-F238E27FC236}">
                <a16:creationId xmlns:a16="http://schemas.microsoft.com/office/drawing/2014/main" id="{9E53F770-CAE4-4CDF-8BBF-C6FC79D9BD42}"/>
              </a:ext>
            </a:extLst>
          </p:cNvPr>
          <p:cNvSpPr txBox="1">
            <a:spLocks/>
          </p:cNvSpPr>
          <p:nvPr/>
        </p:nvSpPr>
        <p:spPr>
          <a:xfrm>
            <a:off x="7610665" y="4482342"/>
            <a:ext cx="4657287" cy="227229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800"/>
              </a:lnSpc>
            </a:pPr>
            <a:r>
              <a:rPr lang="hu-HU" sz="2400" dirty="0">
                <a:solidFill>
                  <a:schemeClr val="accent1"/>
                </a:solidFill>
              </a:rPr>
              <a:t>Örülne, ha minden évben </a:t>
            </a:r>
          </a:p>
          <a:p>
            <a:pPr algn="l">
              <a:lnSpc>
                <a:spcPts val="3800"/>
              </a:lnSpc>
            </a:pPr>
            <a:r>
              <a:rPr lang="hu-HU" sz="2400" dirty="0">
                <a:solidFill>
                  <a:schemeClr val="accent1"/>
                </a:solidFill>
              </a:rPr>
              <a:t>nyaraláskor vagy karácsonykor nem kellene lakáshitel törlesztőt fizetni?</a:t>
            </a:r>
          </a:p>
        </p:txBody>
      </p:sp>
    </p:spTree>
    <p:extLst>
      <p:ext uri="{BB962C8B-B14F-4D97-AF65-F5344CB8AC3E}">
        <p14:creationId xmlns:p14="http://schemas.microsoft.com/office/powerpoint/2010/main" val="26990890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3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églalap 32">
            <a:extLst>
              <a:ext uri="{FF2B5EF4-FFF2-40B4-BE49-F238E27FC236}">
                <a16:creationId xmlns:a16="http://schemas.microsoft.com/office/drawing/2014/main" id="{C9C1EAF9-01BC-4FD6-93C9-9A1A2DEC9FE2}"/>
              </a:ext>
            </a:extLst>
          </p:cNvPr>
          <p:cNvSpPr/>
          <p:nvPr/>
        </p:nvSpPr>
        <p:spPr>
          <a:xfrm flipH="1">
            <a:off x="10345" y="1555119"/>
            <a:ext cx="12192002" cy="5302881"/>
          </a:xfrm>
          <a:prstGeom prst="rect">
            <a:avLst/>
          </a:prstGeom>
          <a:solidFill>
            <a:srgbClr val="E8ED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2" y="0"/>
            <a:ext cx="12202347" cy="160358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31</a:t>
            </a:fld>
            <a:endParaRPr lang="en" dirty="0">
              <a:solidFill>
                <a:schemeClr val="bg2"/>
              </a:solidFill>
            </a:endParaRPr>
          </a:p>
        </p:txBody>
      </p:sp>
      <p:grpSp>
        <p:nvGrpSpPr>
          <p:cNvPr id="30" name="Csoportba foglalás 29">
            <a:extLst>
              <a:ext uri="{FF2B5EF4-FFF2-40B4-BE49-F238E27FC236}">
                <a16:creationId xmlns:a16="http://schemas.microsoft.com/office/drawing/2014/main" id="{651AEFF3-5790-466C-A7CA-2F058293792A}"/>
              </a:ext>
            </a:extLst>
          </p:cNvPr>
          <p:cNvGrpSpPr/>
          <p:nvPr/>
        </p:nvGrpSpPr>
        <p:grpSpPr>
          <a:xfrm>
            <a:off x="6386284" y="773385"/>
            <a:ext cx="5816064" cy="1660214"/>
            <a:chOff x="6386284" y="773385"/>
            <a:chExt cx="5816064" cy="1660214"/>
          </a:xfrm>
        </p:grpSpPr>
        <p:grpSp>
          <p:nvGrpSpPr>
            <p:cNvPr id="9" name="Ábra 6">
              <a:extLst>
                <a:ext uri="{FF2B5EF4-FFF2-40B4-BE49-F238E27FC236}">
                  <a16:creationId xmlns:a16="http://schemas.microsoft.com/office/drawing/2014/main" id="{58CE8B57-BEE8-484D-B24E-12AEE80D5918}"/>
                </a:ext>
              </a:extLst>
            </p:cNvPr>
            <p:cNvGrpSpPr/>
            <p:nvPr/>
          </p:nvGrpSpPr>
          <p:grpSpPr>
            <a:xfrm>
              <a:off x="6386284" y="773385"/>
              <a:ext cx="5816064" cy="1660214"/>
              <a:chOff x="6386284" y="773385"/>
              <a:chExt cx="5816064" cy="1660214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9FE93B81-56E2-4718-B429-3761739924AD}"/>
                  </a:ext>
                </a:extLst>
              </p:cNvPr>
              <p:cNvSpPr/>
              <p:nvPr/>
            </p:nvSpPr>
            <p:spPr>
              <a:xfrm rot="16200000">
                <a:off x="8880040" y="-888890"/>
                <a:ext cx="1660033" cy="4984583"/>
              </a:xfrm>
              <a:custGeom>
                <a:avLst/>
                <a:gdLst>
                  <a:gd name="connsiteX0" fmla="*/ 0 w 1660033"/>
                  <a:gd name="connsiteY0" fmla="*/ 0 h 4657286"/>
                  <a:gd name="connsiteX1" fmla="*/ 1660034 w 1660033"/>
                  <a:gd name="connsiteY1" fmla="*/ 0 h 4657286"/>
                  <a:gd name="connsiteX2" fmla="*/ 1660034 w 1660033"/>
                  <a:gd name="connsiteY2" fmla="*/ 4657286 h 4657286"/>
                  <a:gd name="connsiteX3" fmla="*/ 0 w 1660033"/>
                  <a:gd name="connsiteY3" fmla="*/ 4657286 h 4657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60033" h="4657286">
                    <a:moveTo>
                      <a:pt x="0" y="0"/>
                    </a:moveTo>
                    <a:lnTo>
                      <a:pt x="1660034" y="0"/>
                    </a:lnTo>
                    <a:lnTo>
                      <a:pt x="1660034" y="4657286"/>
                    </a:lnTo>
                    <a:lnTo>
                      <a:pt x="0" y="4657286"/>
                    </a:lnTo>
                    <a:close/>
                  </a:path>
                </a:pathLst>
              </a:custGeom>
              <a:solidFill>
                <a:schemeClr val="accent1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grpSp>
            <p:nvGrpSpPr>
              <p:cNvPr id="13" name="Ábra 6">
                <a:extLst>
                  <a:ext uri="{FF2B5EF4-FFF2-40B4-BE49-F238E27FC236}">
                    <a16:creationId xmlns:a16="http://schemas.microsoft.com/office/drawing/2014/main" id="{58CE8B57-BEE8-484D-B24E-12AEE80D5918}"/>
                  </a:ext>
                </a:extLst>
              </p:cNvPr>
              <p:cNvGrpSpPr/>
              <p:nvPr/>
            </p:nvGrpSpPr>
            <p:grpSpPr>
              <a:xfrm>
                <a:off x="6386284" y="773567"/>
                <a:ext cx="831484" cy="1660032"/>
                <a:chOff x="6386284" y="773567"/>
                <a:chExt cx="831484" cy="1660032"/>
              </a:xfrm>
            </p:grpSpPr>
            <p:sp>
              <p:nvSpPr>
                <p:cNvPr id="16" name="Szabadkézi sokszög: alakzat 15">
                  <a:extLst>
                    <a:ext uri="{FF2B5EF4-FFF2-40B4-BE49-F238E27FC236}">
                      <a16:creationId xmlns:a16="http://schemas.microsoft.com/office/drawing/2014/main" id="{BF3D65CA-7826-4CA0-AD97-F4CEF11F2753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1660032"/>
                </a:xfrm>
                <a:custGeom>
                  <a:avLst/>
                  <a:gdLst>
                    <a:gd name="connsiteX0" fmla="*/ 830017 w 831484"/>
                    <a:gd name="connsiteY0" fmla="*/ 1486888 h 1660032"/>
                    <a:gd name="connsiteX1" fmla="*/ 173144 w 831484"/>
                    <a:gd name="connsiteY1" fmla="*/ 830016 h 1660032"/>
                    <a:gd name="connsiteX2" fmla="*/ 830017 w 831484"/>
                    <a:gd name="connsiteY2" fmla="*/ 173144 h 1660032"/>
                    <a:gd name="connsiteX3" fmla="*/ 831484 w 831484"/>
                    <a:gd name="connsiteY3" fmla="*/ 173144 h 1660032"/>
                    <a:gd name="connsiteX4" fmla="*/ 831484 w 831484"/>
                    <a:gd name="connsiteY4" fmla="*/ 0 h 1660032"/>
                    <a:gd name="connsiteX5" fmla="*/ 830017 w 831484"/>
                    <a:gd name="connsiteY5" fmla="*/ 0 h 1660032"/>
                    <a:gd name="connsiteX6" fmla="*/ 0 w 831484"/>
                    <a:gd name="connsiteY6" fmla="*/ 830016 h 1660032"/>
                    <a:gd name="connsiteX7" fmla="*/ 830017 w 831484"/>
                    <a:gd name="connsiteY7" fmla="*/ 1660032 h 1660032"/>
                    <a:gd name="connsiteX8" fmla="*/ 831484 w 831484"/>
                    <a:gd name="connsiteY8" fmla="*/ 1660032 h 1660032"/>
                    <a:gd name="connsiteX9" fmla="*/ 831484 w 831484"/>
                    <a:gd name="connsiteY9" fmla="*/ 1486888 h 1660032"/>
                    <a:gd name="connsiteX10" fmla="*/ 830017 w 831484"/>
                    <a:gd name="connsiteY10" fmla="*/ 1486888 h 16600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831484" h="1660032">
                      <a:moveTo>
                        <a:pt x="830017" y="1486888"/>
                      </a:moveTo>
                      <a:cubicBezTo>
                        <a:pt x="467098" y="1486888"/>
                        <a:pt x="173144" y="1192934"/>
                        <a:pt x="173144" y="830016"/>
                      </a:cubicBezTo>
                      <a:cubicBezTo>
                        <a:pt x="173144" y="467098"/>
                        <a:pt x="467098" y="173144"/>
                        <a:pt x="830017" y="173144"/>
                      </a:cubicBez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cubicBezTo>
                        <a:pt x="0" y="1288310"/>
                        <a:pt x="371722" y="1660032"/>
                        <a:pt x="830017" y="1660032"/>
                      </a:cubicBezTo>
                      <a:cubicBezTo>
                        <a:pt x="830506" y="1660032"/>
                        <a:pt x="830995" y="1660032"/>
                        <a:pt x="831484" y="1660032"/>
                      </a:cubicBezTo>
                      <a:lnTo>
                        <a:pt x="831484" y="1486888"/>
                      </a:lnTo>
                      <a:cubicBezTo>
                        <a:pt x="830995" y="1486888"/>
                        <a:pt x="830506" y="1486888"/>
                        <a:pt x="830017" y="1486888"/>
                      </a:cubicBezTo>
                      <a:close/>
                    </a:path>
                  </a:pathLst>
                </a:custGeom>
                <a:solidFill>
                  <a:schemeClr val="accent1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>
                    <a:solidFill>
                      <a:schemeClr val="accent1"/>
                    </a:solidFill>
                  </a:endParaRPr>
                </a:p>
              </p:txBody>
            </p:sp>
            <p:sp>
              <p:nvSpPr>
                <p:cNvPr id="18" name="Szabadkézi sokszög: alakzat 17">
                  <a:extLst>
                    <a:ext uri="{FF2B5EF4-FFF2-40B4-BE49-F238E27FC236}">
                      <a16:creationId xmlns:a16="http://schemas.microsoft.com/office/drawing/2014/main" id="{E9AF8435-CD85-4AC2-B0AE-D8EC3EDC155D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830016"/>
                </a:xfrm>
                <a:custGeom>
                  <a:avLst/>
                  <a:gdLst>
                    <a:gd name="connsiteX0" fmla="*/ 830017 w 831484"/>
                    <a:gd name="connsiteY0" fmla="*/ 173144 h 830016"/>
                    <a:gd name="connsiteX1" fmla="*/ 831484 w 831484"/>
                    <a:gd name="connsiteY1" fmla="*/ 173144 h 830016"/>
                    <a:gd name="connsiteX2" fmla="*/ 831484 w 831484"/>
                    <a:gd name="connsiteY2" fmla="*/ 0 h 830016"/>
                    <a:gd name="connsiteX3" fmla="*/ 830017 w 831484"/>
                    <a:gd name="connsiteY3" fmla="*/ 0 h 830016"/>
                    <a:gd name="connsiteX4" fmla="*/ 0 w 831484"/>
                    <a:gd name="connsiteY4" fmla="*/ 830016 h 830016"/>
                    <a:gd name="connsiteX5" fmla="*/ 173144 w 831484"/>
                    <a:gd name="connsiteY5" fmla="*/ 830016 h 830016"/>
                    <a:gd name="connsiteX6" fmla="*/ 830017 w 831484"/>
                    <a:gd name="connsiteY6" fmla="*/ 173144 h 8300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31484" h="830016">
                      <a:moveTo>
                        <a:pt x="830017" y="173144"/>
                      </a:move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lnTo>
                        <a:pt x="173144" y="830016"/>
                      </a:lnTo>
                      <a:cubicBezTo>
                        <a:pt x="173144" y="467098"/>
                        <a:pt x="467098" y="173144"/>
                        <a:pt x="830017" y="173144"/>
                      </a:cubicBezTo>
                      <a:close/>
                    </a:path>
                  </a:pathLst>
                </a:custGeom>
                <a:solidFill>
                  <a:schemeClr val="accent3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0" name="Szabadkézi sokszög: alakzat 19">
                <a:extLst>
                  <a:ext uri="{FF2B5EF4-FFF2-40B4-BE49-F238E27FC236}">
                    <a16:creationId xmlns:a16="http://schemas.microsoft.com/office/drawing/2014/main" id="{85656890-A1D3-4C81-8540-6D39C3EEB9FF}"/>
                  </a:ext>
                </a:extLst>
              </p:cNvPr>
              <p:cNvSpPr/>
              <p:nvPr/>
            </p:nvSpPr>
            <p:spPr>
              <a:xfrm rot="-271851">
                <a:off x="6643568" y="1030836"/>
                <a:ext cx="1145520" cy="1145519"/>
              </a:xfrm>
              <a:custGeom>
                <a:avLst/>
                <a:gdLst>
                  <a:gd name="connsiteX0" fmla="*/ 1145521 w 1145520"/>
                  <a:gd name="connsiteY0" fmla="*/ 572760 h 1145519"/>
                  <a:gd name="connsiteX1" fmla="*/ 572760 w 1145520"/>
                  <a:gd name="connsiteY1" fmla="*/ 1145520 h 1145519"/>
                  <a:gd name="connsiteX2" fmla="*/ 0 w 1145520"/>
                  <a:gd name="connsiteY2" fmla="*/ 572760 h 1145519"/>
                  <a:gd name="connsiteX3" fmla="*/ 572760 w 1145520"/>
                  <a:gd name="connsiteY3" fmla="*/ 0 h 1145519"/>
                  <a:gd name="connsiteX4" fmla="*/ 1145521 w 1145520"/>
                  <a:gd name="connsiteY4" fmla="*/ 572760 h 1145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5520" h="1145519">
                    <a:moveTo>
                      <a:pt x="1145521" y="572760"/>
                    </a:moveTo>
                    <a:cubicBezTo>
                      <a:pt x="1145521" y="889086"/>
                      <a:pt x="889087" y="1145520"/>
                      <a:pt x="572760" y="1145520"/>
                    </a:cubicBezTo>
                    <a:cubicBezTo>
                      <a:pt x="256433" y="1145520"/>
                      <a:pt x="0" y="889086"/>
                      <a:pt x="0" y="572760"/>
                    </a:cubicBezTo>
                    <a:cubicBezTo>
                      <a:pt x="0" y="256433"/>
                      <a:pt x="256433" y="0"/>
                      <a:pt x="572760" y="0"/>
                    </a:cubicBezTo>
                    <a:cubicBezTo>
                      <a:pt x="889087" y="0"/>
                      <a:pt x="1145521" y="256433"/>
                      <a:pt x="1145521" y="572760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6" name="Google Shape;19;p2">
              <a:extLst>
                <a:ext uri="{FF2B5EF4-FFF2-40B4-BE49-F238E27FC236}">
                  <a16:creationId xmlns:a16="http://schemas.microsoft.com/office/drawing/2014/main" id="{86EC5D37-77A4-4B4F-8FF8-9B8C34A2EF7B}"/>
                </a:ext>
              </a:extLst>
            </p:cNvPr>
            <p:cNvSpPr txBox="1">
              <a:spLocks/>
            </p:cNvSpPr>
            <p:nvPr/>
          </p:nvSpPr>
          <p:spPr>
            <a:xfrm>
              <a:off x="7043649" y="1196017"/>
              <a:ext cx="775894" cy="81513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dirty="0">
                  <a:solidFill>
                    <a:schemeClr val="accent1"/>
                  </a:solidFill>
                </a:rPr>
                <a:t>2.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  <p:sp>
          <p:nvSpPr>
            <p:cNvPr id="24" name="Google Shape;19;p2">
              <a:extLst>
                <a:ext uri="{FF2B5EF4-FFF2-40B4-BE49-F238E27FC236}">
                  <a16:creationId xmlns:a16="http://schemas.microsoft.com/office/drawing/2014/main" id="{C450243A-3204-4DBC-B58B-19FFF9C6B10C}"/>
                </a:ext>
              </a:extLst>
            </p:cNvPr>
            <p:cNvSpPr txBox="1">
              <a:spLocks/>
            </p:cNvSpPr>
            <p:nvPr/>
          </p:nvSpPr>
          <p:spPr>
            <a:xfrm>
              <a:off x="7979145" y="1260840"/>
              <a:ext cx="3989826" cy="863469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sz="4000" dirty="0">
                  <a:solidFill>
                    <a:schemeClr val="bg1"/>
                  </a:solidFill>
                </a:rPr>
                <a:t>NYOMÓGOMB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</p:grp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9172C9C-30DC-43E0-B52B-F8D5931EB87F}"/>
              </a:ext>
            </a:extLst>
          </p:cNvPr>
          <p:cNvGraphicFramePr>
            <a:graphicFrameLocks/>
          </p:cNvGraphicFramePr>
          <p:nvPr/>
        </p:nvGraphicFramePr>
        <p:xfrm>
          <a:off x="145143" y="2425305"/>
          <a:ext cx="11823829" cy="39229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AB16533B-F5CA-49B8-ACE2-1AB7829B2EC8}"/>
              </a:ext>
            </a:extLst>
          </p:cNvPr>
          <p:cNvSpPr txBox="1">
            <a:spLocks/>
          </p:cNvSpPr>
          <p:nvPr/>
        </p:nvSpPr>
        <p:spPr>
          <a:xfrm>
            <a:off x="478198" y="224974"/>
            <a:ext cx="9996532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Lakáshitel</a:t>
            </a:r>
            <a:r>
              <a:rPr lang="hu-HU" sz="4000" dirty="0">
                <a:solidFill>
                  <a:schemeClr val="bg1"/>
                </a:solidFill>
              </a:rPr>
              <a:t> </a:t>
            </a:r>
            <a:br>
              <a:rPr lang="hu-HU" sz="4000" dirty="0">
                <a:solidFill>
                  <a:schemeClr val="bg1"/>
                </a:solidFill>
              </a:rPr>
            </a:br>
            <a:r>
              <a:rPr lang="hu-HU" sz="4000" dirty="0">
                <a:solidFill>
                  <a:schemeClr val="bg1"/>
                </a:solidFill>
              </a:rPr>
              <a:t>törlesztő példa</a:t>
            </a:r>
            <a:endParaRPr lang="hu-HU" sz="4000" dirty="0">
              <a:solidFill>
                <a:schemeClr val="accent1"/>
              </a:solidFill>
            </a:endParaRPr>
          </a:p>
        </p:txBody>
      </p:sp>
      <p:sp>
        <p:nvSpPr>
          <p:cNvPr id="4" name="Google Shape;280;p28">
            <a:extLst>
              <a:ext uri="{FF2B5EF4-FFF2-40B4-BE49-F238E27FC236}">
                <a16:creationId xmlns:a16="http://schemas.microsoft.com/office/drawing/2014/main" id="{4BFC830F-44A3-479A-821D-6DA6A1CDC7B5}"/>
              </a:ext>
            </a:extLst>
          </p:cNvPr>
          <p:cNvSpPr txBox="1">
            <a:spLocks/>
          </p:cNvSpPr>
          <p:nvPr/>
        </p:nvSpPr>
        <p:spPr>
          <a:xfrm>
            <a:off x="455174" y="1772592"/>
            <a:ext cx="3218691" cy="6293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Font typeface="Chivo"/>
              <a:buNone/>
            </a:pPr>
            <a:r>
              <a:rPr lang="hu-HU" sz="2000" dirty="0">
                <a:solidFill>
                  <a:schemeClr val="accent3"/>
                </a:solidFill>
                <a:latin typeface="+mn-lt"/>
              </a:rPr>
              <a:t>20 éves futamidő</a:t>
            </a:r>
          </a:p>
        </p:txBody>
      </p:sp>
      <p:grpSp>
        <p:nvGrpSpPr>
          <p:cNvPr id="38" name="Csoportba foglalás 37">
            <a:extLst>
              <a:ext uri="{FF2B5EF4-FFF2-40B4-BE49-F238E27FC236}">
                <a16:creationId xmlns:a16="http://schemas.microsoft.com/office/drawing/2014/main" id="{9F345737-E15A-4550-BC4B-88A8F6D9DA7D}"/>
              </a:ext>
            </a:extLst>
          </p:cNvPr>
          <p:cNvGrpSpPr/>
          <p:nvPr/>
        </p:nvGrpSpPr>
        <p:grpSpPr>
          <a:xfrm>
            <a:off x="4042422" y="2268700"/>
            <a:ext cx="1771029" cy="1958966"/>
            <a:chOff x="-4516667" y="1005382"/>
            <a:chExt cx="3164150" cy="3499926"/>
          </a:xfrm>
        </p:grpSpPr>
        <p:sp>
          <p:nvSpPr>
            <p:cNvPr id="39" name="Szabadkézi sokszög: alakzat 38">
              <a:extLst>
                <a:ext uri="{FF2B5EF4-FFF2-40B4-BE49-F238E27FC236}">
                  <a16:creationId xmlns:a16="http://schemas.microsoft.com/office/drawing/2014/main" id="{F8C2CDBC-F62A-4CA7-9762-0679CE499E56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-4504119" y="1005382"/>
              <a:ext cx="3151602" cy="3151596"/>
            </a:xfrm>
            <a:custGeom>
              <a:avLst/>
              <a:gdLst>
                <a:gd name="connsiteX0" fmla="*/ 3313640 w 3313639"/>
                <a:gd name="connsiteY0" fmla="*/ 1656816 h 3313631"/>
                <a:gd name="connsiteX1" fmla="*/ 1656820 w 3313639"/>
                <a:gd name="connsiteY1" fmla="*/ 3313632 h 3313631"/>
                <a:gd name="connsiteX2" fmla="*/ 0 w 3313639"/>
                <a:gd name="connsiteY2" fmla="*/ 1656816 h 3313631"/>
                <a:gd name="connsiteX3" fmla="*/ 1656820 w 3313639"/>
                <a:gd name="connsiteY3" fmla="*/ 0 h 3313631"/>
                <a:gd name="connsiteX4" fmla="*/ 3313640 w 3313639"/>
                <a:gd name="connsiteY4" fmla="*/ 1656816 h 331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13639" h="3313631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chemeClr val="accent2"/>
            </a:solidFill>
            <a:ln w="490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40" name="Google Shape;19;p2">
              <a:extLst>
                <a:ext uri="{FF2B5EF4-FFF2-40B4-BE49-F238E27FC236}">
                  <a16:creationId xmlns:a16="http://schemas.microsoft.com/office/drawing/2014/main" id="{902194D4-9647-4F87-A342-788A5C7AE492}"/>
                </a:ext>
              </a:extLst>
            </p:cNvPr>
            <p:cNvSpPr txBox="1">
              <a:spLocks/>
            </p:cNvSpPr>
            <p:nvPr/>
          </p:nvSpPr>
          <p:spPr>
            <a:xfrm>
              <a:off x="-4516667" y="1497254"/>
              <a:ext cx="3151602" cy="300805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Minden évben </a:t>
              </a:r>
              <a:b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</a:b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két havi törlesztés ingyen van az </a:t>
              </a:r>
              <a:b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</a:b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adóból!</a:t>
              </a:r>
            </a:p>
          </p:txBody>
        </p:sp>
      </p:grpSp>
      <p:cxnSp>
        <p:nvCxnSpPr>
          <p:cNvPr id="44" name="Egyenes összekötő nyíllal 43">
            <a:extLst>
              <a:ext uri="{FF2B5EF4-FFF2-40B4-BE49-F238E27FC236}">
                <a16:creationId xmlns:a16="http://schemas.microsoft.com/office/drawing/2014/main" id="{079B1EE9-2D99-4B99-9B58-FC12F947E31D}"/>
              </a:ext>
            </a:extLst>
          </p:cNvPr>
          <p:cNvCxnSpPr>
            <a:cxnSpLocks/>
          </p:cNvCxnSpPr>
          <p:nvPr/>
        </p:nvCxnSpPr>
        <p:spPr>
          <a:xfrm flipH="1">
            <a:off x="4795737" y="3859408"/>
            <a:ext cx="73046" cy="615315"/>
          </a:xfrm>
          <a:prstGeom prst="straightConnector1">
            <a:avLst/>
          </a:prstGeom>
          <a:ln w="22225">
            <a:solidFill>
              <a:schemeClr val="accent2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Egyenes összekötő nyíllal 26">
            <a:extLst>
              <a:ext uri="{FF2B5EF4-FFF2-40B4-BE49-F238E27FC236}">
                <a16:creationId xmlns:a16="http://schemas.microsoft.com/office/drawing/2014/main" id="{84FF488B-D3F7-43DC-BAC6-7F5DFC419111}"/>
              </a:ext>
            </a:extLst>
          </p:cNvPr>
          <p:cNvCxnSpPr>
            <a:cxnSpLocks/>
          </p:cNvCxnSpPr>
          <p:nvPr/>
        </p:nvCxnSpPr>
        <p:spPr>
          <a:xfrm flipH="1">
            <a:off x="4298898" y="3811832"/>
            <a:ext cx="222057" cy="662891"/>
          </a:xfrm>
          <a:prstGeom prst="straightConnector1">
            <a:avLst/>
          </a:prstGeom>
          <a:ln w="22225">
            <a:solidFill>
              <a:schemeClr val="accent2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Egyenes összekötő nyíllal 27">
            <a:extLst>
              <a:ext uri="{FF2B5EF4-FFF2-40B4-BE49-F238E27FC236}">
                <a16:creationId xmlns:a16="http://schemas.microsoft.com/office/drawing/2014/main" id="{A3BE9EFA-2D27-433F-95A5-575A12FCB6B1}"/>
              </a:ext>
            </a:extLst>
          </p:cNvPr>
          <p:cNvCxnSpPr>
            <a:cxnSpLocks/>
          </p:cNvCxnSpPr>
          <p:nvPr/>
        </p:nvCxnSpPr>
        <p:spPr>
          <a:xfrm>
            <a:off x="5146344" y="3975102"/>
            <a:ext cx="164538" cy="480886"/>
          </a:xfrm>
          <a:prstGeom prst="straightConnector1">
            <a:avLst/>
          </a:prstGeom>
          <a:ln w="22225">
            <a:solidFill>
              <a:schemeClr val="accent2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Egyenes összekötő nyíllal 28">
            <a:extLst>
              <a:ext uri="{FF2B5EF4-FFF2-40B4-BE49-F238E27FC236}">
                <a16:creationId xmlns:a16="http://schemas.microsoft.com/office/drawing/2014/main" id="{B0A88000-81B4-457D-9D0A-BD9A5B8C6DDD}"/>
              </a:ext>
            </a:extLst>
          </p:cNvPr>
          <p:cNvCxnSpPr>
            <a:cxnSpLocks/>
          </p:cNvCxnSpPr>
          <p:nvPr/>
        </p:nvCxnSpPr>
        <p:spPr>
          <a:xfrm>
            <a:off x="5345300" y="3826938"/>
            <a:ext cx="496841" cy="591407"/>
          </a:xfrm>
          <a:prstGeom prst="straightConnector1">
            <a:avLst/>
          </a:prstGeom>
          <a:ln w="22225">
            <a:solidFill>
              <a:schemeClr val="accent2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Csoportba foglalás 5">
            <a:extLst>
              <a:ext uri="{FF2B5EF4-FFF2-40B4-BE49-F238E27FC236}">
                <a16:creationId xmlns:a16="http://schemas.microsoft.com/office/drawing/2014/main" id="{0C0C4604-6AA7-9C7B-D89D-CC580E721E1E}"/>
              </a:ext>
            </a:extLst>
          </p:cNvPr>
          <p:cNvGrpSpPr/>
          <p:nvPr/>
        </p:nvGrpSpPr>
        <p:grpSpPr>
          <a:xfrm>
            <a:off x="9108466" y="4159464"/>
            <a:ext cx="1771029" cy="1958966"/>
            <a:chOff x="-4516667" y="1005382"/>
            <a:chExt cx="3164150" cy="3499926"/>
          </a:xfrm>
        </p:grpSpPr>
        <p:sp>
          <p:nvSpPr>
            <p:cNvPr id="7" name="Szabadkézi sokszög: alakzat 6">
              <a:extLst>
                <a:ext uri="{FF2B5EF4-FFF2-40B4-BE49-F238E27FC236}">
                  <a16:creationId xmlns:a16="http://schemas.microsoft.com/office/drawing/2014/main" id="{F8C06843-4B2B-BB72-7A00-A0434146C1B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-4504119" y="1005382"/>
              <a:ext cx="3151602" cy="3151596"/>
            </a:xfrm>
            <a:custGeom>
              <a:avLst/>
              <a:gdLst>
                <a:gd name="connsiteX0" fmla="*/ 3313640 w 3313639"/>
                <a:gd name="connsiteY0" fmla="*/ 1656816 h 3313631"/>
                <a:gd name="connsiteX1" fmla="*/ 1656820 w 3313639"/>
                <a:gd name="connsiteY1" fmla="*/ 3313632 h 3313631"/>
                <a:gd name="connsiteX2" fmla="*/ 0 w 3313639"/>
                <a:gd name="connsiteY2" fmla="*/ 1656816 h 3313631"/>
                <a:gd name="connsiteX3" fmla="*/ 1656820 w 3313639"/>
                <a:gd name="connsiteY3" fmla="*/ 0 h 3313631"/>
                <a:gd name="connsiteX4" fmla="*/ 3313640 w 3313639"/>
                <a:gd name="connsiteY4" fmla="*/ 1656816 h 331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13639" h="3313631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rgbClr val="FFC000"/>
            </a:solidFill>
            <a:ln w="490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 dirty="0"/>
            </a:p>
          </p:txBody>
        </p:sp>
        <p:sp>
          <p:nvSpPr>
            <p:cNvPr id="8" name="Google Shape;19;p2">
              <a:extLst>
                <a:ext uri="{FF2B5EF4-FFF2-40B4-BE49-F238E27FC236}">
                  <a16:creationId xmlns:a16="http://schemas.microsoft.com/office/drawing/2014/main" id="{5F7F8699-851A-40B3-75FC-DDA06D4AE88B}"/>
                </a:ext>
              </a:extLst>
            </p:cNvPr>
            <p:cNvSpPr txBox="1">
              <a:spLocks/>
            </p:cNvSpPr>
            <p:nvPr/>
          </p:nvSpPr>
          <p:spPr>
            <a:xfrm>
              <a:off x="-4516667" y="1497254"/>
              <a:ext cx="3151602" cy="300805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20 év alatt </a:t>
              </a:r>
            </a:p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40 törlesztő </a:t>
              </a:r>
            </a:p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részlettel </a:t>
              </a:r>
            </a:p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kevesebb!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830272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75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Kép 28">
            <a:extLst>
              <a:ext uri="{FF2B5EF4-FFF2-40B4-BE49-F238E27FC236}">
                <a16:creationId xmlns:a16="http://schemas.microsoft.com/office/drawing/2014/main" id="{B4B7F567-9994-45A6-BD6E-4289FB54A1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091181" y="0"/>
            <a:ext cx="10317516" cy="6878344"/>
          </a:xfrm>
          <a:prstGeom prst="rect">
            <a:avLst/>
          </a:prstGeom>
        </p:spPr>
      </p:pic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7228110" y="0"/>
            <a:ext cx="4974237" cy="69064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32</a:t>
            </a:fld>
            <a:endParaRPr lang="en" dirty="0">
              <a:solidFill>
                <a:schemeClr val="bg2"/>
              </a:solidFill>
            </a:endParaRPr>
          </a:p>
        </p:txBody>
      </p:sp>
      <p:grpSp>
        <p:nvGrpSpPr>
          <p:cNvPr id="30" name="Csoportba foglalás 29">
            <a:extLst>
              <a:ext uri="{FF2B5EF4-FFF2-40B4-BE49-F238E27FC236}">
                <a16:creationId xmlns:a16="http://schemas.microsoft.com/office/drawing/2014/main" id="{651AEFF3-5790-466C-A7CA-2F058293792A}"/>
              </a:ext>
            </a:extLst>
          </p:cNvPr>
          <p:cNvGrpSpPr/>
          <p:nvPr/>
        </p:nvGrpSpPr>
        <p:grpSpPr>
          <a:xfrm>
            <a:off x="6386284" y="773385"/>
            <a:ext cx="5816064" cy="1660214"/>
            <a:chOff x="6386284" y="773385"/>
            <a:chExt cx="5816064" cy="1660214"/>
          </a:xfrm>
        </p:grpSpPr>
        <p:grpSp>
          <p:nvGrpSpPr>
            <p:cNvPr id="9" name="Ábra 6">
              <a:extLst>
                <a:ext uri="{FF2B5EF4-FFF2-40B4-BE49-F238E27FC236}">
                  <a16:creationId xmlns:a16="http://schemas.microsoft.com/office/drawing/2014/main" id="{58CE8B57-BEE8-484D-B24E-12AEE80D5918}"/>
                </a:ext>
              </a:extLst>
            </p:cNvPr>
            <p:cNvGrpSpPr/>
            <p:nvPr/>
          </p:nvGrpSpPr>
          <p:grpSpPr>
            <a:xfrm>
              <a:off x="6386284" y="773385"/>
              <a:ext cx="5816064" cy="1660214"/>
              <a:chOff x="6386284" y="773385"/>
              <a:chExt cx="5816064" cy="1660214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9FE93B81-56E2-4718-B429-3761739924AD}"/>
                  </a:ext>
                </a:extLst>
              </p:cNvPr>
              <p:cNvSpPr/>
              <p:nvPr/>
            </p:nvSpPr>
            <p:spPr>
              <a:xfrm rot="16200000">
                <a:off x="8880040" y="-888890"/>
                <a:ext cx="1660033" cy="4984583"/>
              </a:xfrm>
              <a:custGeom>
                <a:avLst/>
                <a:gdLst>
                  <a:gd name="connsiteX0" fmla="*/ 0 w 1660033"/>
                  <a:gd name="connsiteY0" fmla="*/ 0 h 4657286"/>
                  <a:gd name="connsiteX1" fmla="*/ 1660034 w 1660033"/>
                  <a:gd name="connsiteY1" fmla="*/ 0 h 4657286"/>
                  <a:gd name="connsiteX2" fmla="*/ 1660034 w 1660033"/>
                  <a:gd name="connsiteY2" fmla="*/ 4657286 h 4657286"/>
                  <a:gd name="connsiteX3" fmla="*/ 0 w 1660033"/>
                  <a:gd name="connsiteY3" fmla="*/ 4657286 h 4657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60033" h="4657286">
                    <a:moveTo>
                      <a:pt x="0" y="0"/>
                    </a:moveTo>
                    <a:lnTo>
                      <a:pt x="1660034" y="0"/>
                    </a:lnTo>
                    <a:lnTo>
                      <a:pt x="1660034" y="4657286"/>
                    </a:lnTo>
                    <a:lnTo>
                      <a:pt x="0" y="4657286"/>
                    </a:lnTo>
                    <a:close/>
                  </a:path>
                </a:pathLst>
              </a:custGeom>
              <a:solidFill>
                <a:schemeClr val="accent1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grpSp>
            <p:nvGrpSpPr>
              <p:cNvPr id="13" name="Ábra 6">
                <a:extLst>
                  <a:ext uri="{FF2B5EF4-FFF2-40B4-BE49-F238E27FC236}">
                    <a16:creationId xmlns:a16="http://schemas.microsoft.com/office/drawing/2014/main" id="{58CE8B57-BEE8-484D-B24E-12AEE80D5918}"/>
                  </a:ext>
                </a:extLst>
              </p:cNvPr>
              <p:cNvGrpSpPr/>
              <p:nvPr/>
            </p:nvGrpSpPr>
            <p:grpSpPr>
              <a:xfrm>
                <a:off x="6386284" y="773567"/>
                <a:ext cx="831484" cy="1660032"/>
                <a:chOff x="6386284" y="773567"/>
                <a:chExt cx="831484" cy="1660032"/>
              </a:xfrm>
            </p:grpSpPr>
            <p:sp>
              <p:nvSpPr>
                <p:cNvPr id="16" name="Szabadkézi sokszög: alakzat 15">
                  <a:extLst>
                    <a:ext uri="{FF2B5EF4-FFF2-40B4-BE49-F238E27FC236}">
                      <a16:creationId xmlns:a16="http://schemas.microsoft.com/office/drawing/2014/main" id="{BF3D65CA-7826-4CA0-AD97-F4CEF11F2753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1660032"/>
                </a:xfrm>
                <a:custGeom>
                  <a:avLst/>
                  <a:gdLst>
                    <a:gd name="connsiteX0" fmla="*/ 830017 w 831484"/>
                    <a:gd name="connsiteY0" fmla="*/ 1486888 h 1660032"/>
                    <a:gd name="connsiteX1" fmla="*/ 173144 w 831484"/>
                    <a:gd name="connsiteY1" fmla="*/ 830016 h 1660032"/>
                    <a:gd name="connsiteX2" fmla="*/ 830017 w 831484"/>
                    <a:gd name="connsiteY2" fmla="*/ 173144 h 1660032"/>
                    <a:gd name="connsiteX3" fmla="*/ 831484 w 831484"/>
                    <a:gd name="connsiteY3" fmla="*/ 173144 h 1660032"/>
                    <a:gd name="connsiteX4" fmla="*/ 831484 w 831484"/>
                    <a:gd name="connsiteY4" fmla="*/ 0 h 1660032"/>
                    <a:gd name="connsiteX5" fmla="*/ 830017 w 831484"/>
                    <a:gd name="connsiteY5" fmla="*/ 0 h 1660032"/>
                    <a:gd name="connsiteX6" fmla="*/ 0 w 831484"/>
                    <a:gd name="connsiteY6" fmla="*/ 830016 h 1660032"/>
                    <a:gd name="connsiteX7" fmla="*/ 830017 w 831484"/>
                    <a:gd name="connsiteY7" fmla="*/ 1660032 h 1660032"/>
                    <a:gd name="connsiteX8" fmla="*/ 831484 w 831484"/>
                    <a:gd name="connsiteY8" fmla="*/ 1660032 h 1660032"/>
                    <a:gd name="connsiteX9" fmla="*/ 831484 w 831484"/>
                    <a:gd name="connsiteY9" fmla="*/ 1486888 h 1660032"/>
                    <a:gd name="connsiteX10" fmla="*/ 830017 w 831484"/>
                    <a:gd name="connsiteY10" fmla="*/ 1486888 h 16600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831484" h="1660032">
                      <a:moveTo>
                        <a:pt x="830017" y="1486888"/>
                      </a:moveTo>
                      <a:cubicBezTo>
                        <a:pt x="467098" y="1486888"/>
                        <a:pt x="173144" y="1192934"/>
                        <a:pt x="173144" y="830016"/>
                      </a:cubicBezTo>
                      <a:cubicBezTo>
                        <a:pt x="173144" y="467098"/>
                        <a:pt x="467098" y="173144"/>
                        <a:pt x="830017" y="173144"/>
                      </a:cubicBez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cubicBezTo>
                        <a:pt x="0" y="1288310"/>
                        <a:pt x="371722" y="1660032"/>
                        <a:pt x="830017" y="1660032"/>
                      </a:cubicBezTo>
                      <a:cubicBezTo>
                        <a:pt x="830506" y="1660032"/>
                        <a:pt x="830995" y="1660032"/>
                        <a:pt x="831484" y="1660032"/>
                      </a:cubicBezTo>
                      <a:lnTo>
                        <a:pt x="831484" y="1486888"/>
                      </a:lnTo>
                      <a:cubicBezTo>
                        <a:pt x="830995" y="1486888"/>
                        <a:pt x="830506" y="1486888"/>
                        <a:pt x="830017" y="1486888"/>
                      </a:cubicBezTo>
                      <a:close/>
                    </a:path>
                  </a:pathLst>
                </a:custGeom>
                <a:solidFill>
                  <a:schemeClr val="accent1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>
                    <a:solidFill>
                      <a:schemeClr val="accent1"/>
                    </a:solidFill>
                  </a:endParaRPr>
                </a:p>
              </p:txBody>
            </p:sp>
            <p:sp>
              <p:nvSpPr>
                <p:cNvPr id="18" name="Szabadkézi sokszög: alakzat 17">
                  <a:extLst>
                    <a:ext uri="{FF2B5EF4-FFF2-40B4-BE49-F238E27FC236}">
                      <a16:creationId xmlns:a16="http://schemas.microsoft.com/office/drawing/2014/main" id="{E9AF8435-CD85-4AC2-B0AE-D8EC3EDC155D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830016"/>
                </a:xfrm>
                <a:custGeom>
                  <a:avLst/>
                  <a:gdLst>
                    <a:gd name="connsiteX0" fmla="*/ 830017 w 831484"/>
                    <a:gd name="connsiteY0" fmla="*/ 173144 h 830016"/>
                    <a:gd name="connsiteX1" fmla="*/ 831484 w 831484"/>
                    <a:gd name="connsiteY1" fmla="*/ 173144 h 830016"/>
                    <a:gd name="connsiteX2" fmla="*/ 831484 w 831484"/>
                    <a:gd name="connsiteY2" fmla="*/ 0 h 830016"/>
                    <a:gd name="connsiteX3" fmla="*/ 830017 w 831484"/>
                    <a:gd name="connsiteY3" fmla="*/ 0 h 830016"/>
                    <a:gd name="connsiteX4" fmla="*/ 0 w 831484"/>
                    <a:gd name="connsiteY4" fmla="*/ 830016 h 830016"/>
                    <a:gd name="connsiteX5" fmla="*/ 173144 w 831484"/>
                    <a:gd name="connsiteY5" fmla="*/ 830016 h 830016"/>
                    <a:gd name="connsiteX6" fmla="*/ 830017 w 831484"/>
                    <a:gd name="connsiteY6" fmla="*/ 173144 h 8300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31484" h="830016">
                      <a:moveTo>
                        <a:pt x="830017" y="173144"/>
                      </a:move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lnTo>
                        <a:pt x="173144" y="830016"/>
                      </a:lnTo>
                      <a:cubicBezTo>
                        <a:pt x="173144" y="467098"/>
                        <a:pt x="467098" y="173144"/>
                        <a:pt x="830017" y="173144"/>
                      </a:cubicBezTo>
                      <a:close/>
                    </a:path>
                  </a:pathLst>
                </a:custGeom>
                <a:solidFill>
                  <a:schemeClr val="accent3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0" name="Szabadkézi sokszög: alakzat 19">
                <a:extLst>
                  <a:ext uri="{FF2B5EF4-FFF2-40B4-BE49-F238E27FC236}">
                    <a16:creationId xmlns:a16="http://schemas.microsoft.com/office/drawing/2014/main" id="{85656890-A1D3-4C81-8540-6D39C3EEB9FF}"/>
                  </a:ext>
                </a:extLst>
              </p:cNvPr>
              <p:cNvSpPr/>
              <p:nvPr/>
            </p:nvSpPr>
            <p:spPr>
              <a:xfrm rot="-271851">
                <a:off x="6643568" y="1030836"/>
                <a:ext cx="1145520" cy="1145519"/>
              </a:xfrm>
              <a:custGeom>
                <a:avLst/>
                <a:gdLst>
                  <a:gd name="connsiteX0" fmla="*/ 1145521 w 1145520"/>
                  <a:gd name="connsiteY0" fmla="*/ 572760 h 1145519"/>
                  <a:gd name="connsiteX1" fmla="*/ 572760 w 1145520"/>
                  <a:gd name="connsiteY1" fmla="*/ 1145520 h 1145519"/>
                  <a:gd name="connsiteX2" fmla="*/ 0 w 1145520"/>
                  <a:gd name="connsiteY2" fmla="*/ 572760 h 1145519"/>
                  <a:gd name="connsiteX3" fmla="*/ 572760 w 1145520"/>
                  <a:gd name="connsiteY3" fmla="*/ 0 h 1145519"/>
                  <a:gd name="connsiteX4" fmla="*/ 1145521 w 1145520"/>
                  <a:gd name="connsiteY4" fmla="*/ 572760 h 1145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5520" h="1145519">
                    <a:moveTo>
                      <a:pt x="1145521" y="572760"/>
                    </a:moveTo>
                    <a:cubicBezTo>
                      <a:pt x="1145521" y="889086"/>
                      <a:pt x="889087" y="1145520"/>
                      <a:pt x="572760" y="1145520"/>
                    </a:cubicBezTo>
                    <a:cubicBezTo>
                      <a:pt x="256433" y="1145520"/>
                      <a:pt x="0" y="889086"/>
                      <a:pt x="0" y="572760"/>
                    </a:cubicBezTo>
                    <a:cubicBezTo>
                      <a:pt x="0" y="256433"/>
                      <a:pt x="256433" y="0"/>
                      <a:pt x="572760" y="0"/>
                    </a:cubicBezTo>
                    <a:cubicBezTo>
                      <a:pt x="889087" y="0"/>
                      <a:pt x="1145521" y="256433"/>
                      <a:pt x="1145521" y="572760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6" name="Google Shape;19;p2">
              <a:extLst>
                <a:ext uri="{FF2B5EF4-FFF2-40B4-BE49-F238E27FC236}">
                  <a16:creationId xmlns:a16="http://schemas.microsoft.com/office/drawing/2014/main" id="{86EC5D37-77A4-4B4F-8FF8-9B8C34A2EF7B}"/>
                </a:ext>
              </a:extLst>
            </p:cNvPr>
            <p:cNvSpPr txBox="1">
              <a:spLocks/>
            </p:cNvSpPr>
            <p:nvPr/>
          </p:nvSpPr>
          <p:spPr>
            <a:xfrm>
              <a:off x="7043649" y="1196017"/>
              <a:ext cx="775894" cy="81513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dirty="0">
                  <a:solidFill>
                    <a:schemeClr val="accent1"/>
                  </a:solidFill>
                </a:rPr>
                <a:t>3.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  <p:sp>
          <p:nvSpPr>
            <p:cNvPr id="24" name="Google Shape;19;p2">
              <a:extLst>
                <a:ext uri="{FF2B5EF4-FFF2-40B4-BE49-F238E27FC236}">
                  <a16:creationId xmlns:a16="http://schemas.microsoft.com/office/drawing/2014/main" id="{C450243A-3204-4DBC-B58B-19FFF9C6B10C}"/>
                </a:ext>
              </a:extLst>
            </p:cNvPr>
            <p:cNvSpPr txBox="1">
              <a:spLocks/>
            </p:cNvSpPr>
            <p:nvPr/>
          </p:nvSpPr>
          <p:spPr>
            <a:xfrm>
              <a:off x="7979145" y="1260840"/>
              <a:ext cx="3989826" cy="863469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sz="4000" dirty="0">
                  <a:solidFill>
                    <a:schemeClr val="bg1"/>
                  </a:solidFill>
                </a:rPr>
                <a:t>NYOMÓGOMB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50" name="Google Shape;19;p2">
            <a:extLst>
              <a:ext uri="{FF2B5EF4-FFF2-40B4-BE49-F238E27FC236}">
                <a16:creationId xmlns:a16="http://schemas.microsoft.com/office/drawing/2014/main" id="{ED3B688A-0FAA-4D09-9AD3-4AC2F6FCB66A}"/>
              </a:ext>
            </a:extLst>
          </p:cNvPr>
          <p:cNvSpPr txBox="1">
            <a:spLocks/>
          </p:cNvSpPr>
          <p:nvPr/>
        </p:nvSpPr>
        <p:spPr>
          <a:xfrm>
            <a:off x="7591989" y="2684734"/>
            <a:ext cx="4657287" cy="119057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800"/>
              </a:lnSpc>
            </a:pPr>
            <a:r>
              <a:rPr lang="hu-HU" sz="2400" dirty="0">
                <a:solidFill>
                  <a:schemeClr val="bg1"/>
                </a:solidFill>
              </a:rPr>
              <a:t>Szeretne minél előbb megszabadulni a hitelétől</a:t>
            </a:r>
          </a:p>
        </p:txBody>
      </p:sp>
      <p:sp>
        <p:nvSpPr>
          <p:cNvPr id="31" name="Google Shape;19;p2">
            <a:extLst>
              <a:ext uri="{FF2B5EF4-FFF2-40B4-BE49-F238E27FC236}">
                <a16:creationId xmlns:a16="http://schemas.microsoft.com/office/drawing/2014/main" id="{9E53F770-CAE4-4CDF-8BBF-C6FC79D9BD42}"/>
              </a:ext>
            </a:extLst>
          </p:cNvPr>
          <p:cNvSpPr txBox="1">
            <a:spLocks/>
          </p:cNvSpPr>
          <p:nvPr/>
        </p:nvSpPr>
        <p:spPr>
          <a:xfrm>
            <a:off x="7610665" y="3858227"/>
            <a:ext cx="4368649" cy="173662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800"/>
              </a:lnSpc>
            </a:pPr>
            <a:r>
              <a:rPr lang="hu-HU" sz="2400" dirty="0">
                <a:solidFill>
                  <a:schemeClr val="bg1"/>
                </a:solidFill>
              </a:rPr>
              <a:t>Nyomasztja, hogy a felvett hitelt még 20-30 év múlva is fizetnie kell?</a:t>
            </a:r>
          </a:p>
        </p:txBody>
      </p:sp>
      <p:sp>
        <p:nvSpPr>
          <p:cNvPr id="22" name="Google Shape;19;p2">
            <a:extLst>
              <a:ext uri="{FF2B5EF4-FFF2-40B4-BE49-F238E27FC236}">
                <a16:creationId xmlns:a16="http://schemas.microsoft.com/office/drawing/2014/main" id="{A6E70773-E736-47F5-A23F-5F0CAAC4F292}"/>
              </a:ext>
            </a:extLst>
          </p:cNvPr>
          <p:cNvSpPr txBox="1">
            <a:spLocks/>
          </p:cNvSpPr>
          <p:nvPr/>
        </p:nvSpPr>
        <p:spPr>
          <a:xfrm>
            <a:off x="7610666" y="5545477"/>
            <a:ext cx="4358306" cy="173662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4000"/>
              </a:lnSpc>
            </a:pPr>
            <a:r>
              <a:rPr lang="en-US" sz="3400" dirty="0">
                <a:solidFill>
                  <a:schemeClr val="accent1"/>
                </a:solidFill>
              </a:rPr>
              <a:t>4-6 </a:t>
            </a:r>
            <a:r>
              <a:rPr lang="en-US" sz="3400" dirty="0" err="1">
                <a:solidFill>
                  <a:schemeClr val="accent1"/>
                </a:solidFill>
              </a:rPr>
              <a:t>évvel</a:t>
            </a:r>
            <a:r>
              <a:rPr lang="en-US" sz="3400" dirty="0">
                <a:solidFill>
                  <a:schemeClr val="accent1"/>
                </a:solidFill>
              </a:rPr>
              <a:t> is </a:t>
            </a:r>
            <a:r>
              <a:rPr lang="en-US" sz="3400" dirty="0" err="1">
                <a:solidFill>
                  <a:schemeClr val="accent1"/>
                </a:solidFill>
              </a:rPr>
              <a:t>rövidül</a:t>
            </a:r>
            <a:r>
              <a:rPr lang="en-US" sz="3400" dirty="0">
                <a:solidFill>
                  <a:schemeClr val="accent1"/>
                </a:solidFill>
              </a:rPr>
              <a:t> a </a:t>
            </a:r>
            <a:r>
              <a:rPr lang="en-US" sz="3400" dirty="0" err="1">
                <a:solidFill>
                  <a:schemeClr val="accent1"/>
                </a:solidFill>
              </a:rPr>
              <a:t>futamidő</a:t>
            </a:r>
            <a:r>
              <a:rPr lang="en-US" sz="3400" dirty="0">
                <a:solidFill>
                  <a:schemeClr val="accent1"/>
                </a:solidFill>
              </a:rPr>
              <a:t>!</a:t>
            </a:r>
            <a:endParaRPr lang="hu-HU" sz="3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2652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1.11111E-6 L 0.25 1.11111E-6 " pathEditMode="relative" rAng="0" ptsTypes="AA">
                                      <p:cBhvr>
                                        <p:cTn id="6" dur="3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31" grpId="0"/>
      <p:bldP spid="2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églalap 32">
            <a:extLst>
              <a:ext uri="{FF2B5EF4-FFF2-40B4-BE49-F238E27FC236}">
                <a16:creationId xmlns:a16="http://schemas.microsoft.com/office/drawing/2014/main" id="{C9C1EAF9-01BC-4FD6-93C9-9A1A2DEC9FE2}"/>
              </a:ext>
            </a:extLst>
          </p:cNvPr>
          <p:cNvSpPr/>
          <p:nvPr/>
        </p:nvSpPr>
        <p:spPr>
          <a:xfrm flipH="1">
            <a:off x="10345" y="1555119"/>
            <a:ext cx="12192002" cy="5302881"/>
          </a:xfrm>
          <a:prstGeom prst="rect">
            <a:avLst/>
          </a:prstGeom>
          <a:solidFill>
            <a:srgbClr val="E8ED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2" y="0"/>
            <a:ext cx="12202347" cy="160358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33</a:t>
            </a:fld>
            <a:endParaRPr lang="en" dirty="0">
              <a:solidFill>
                <a:schemeClr val="bg2"/>
              </a:solidFill>
            </a:endParaRPr>
          </a:p>
        </p:txBody>
      </p:sp>
      <p:grpSp>
        <p:nvGrpSpPr>
          <p:cNvPr id="30" name="Csoportba foglalás 29">
            <a:extLst>
              <a:ext uri="{FF2B5EF4-FFF2-40B4-BE49-F238E27FC236}">
                <a16:creationId xmlns:a16="http://schemas.microsoft.com/office/drawing/2014/main" id="{651AEFF3-5790-466C-A7CA-2F058293792A}"/>
              </a:ext>
            </a:extLst>
          </p:cNvPr>
          <p:cNvGrpSpPr/>
          <p:nvPr/>
        </p:nvGrpSpPr>
        <p:grpSpPr>
          <a:xfrm>
            <a:off x="6386284" y="773385"/>
            <a:ext cx="5816064" cy="1660214"/>
            <a:chOff x="6386284" y="773385"/>
            <a:chExt cx="5816064" cy="1660214"/>
          </a:xfrm>
        </p:grpSpPr>
        <p:grpSp>
          <p:nvGrpSpPr>
            <p:cNvPr id="9" name="Ábra 6">
              <a:extLst>
                <a:ext uri="{FF2B5EF4-FFF2-40B4-BE49-F238E27FC236}">
                  <a16:creationId xmlns:a16="http://schemas.microsoft.com/office/drawing/2014/main" id="{58CE8B57-BEE8-484D-B24E-12AEE80D5918}"/>
                </a:ext>
              </a:extLst>
            </p:cNvPr>
            <p:cNvGrpSpPr/>
            <p:nvPr/>
          </p:nvGrpSpPr>
          <p:grpSpPr>
            <a:xfrm>
              <a:off x="6386284" y="773385"/>
              <a:ext cx="5816064" cy="1660214"/>
              <a:chOff x="6386284" y="773385"/>
              <a:chExt cx="5816064" cy="1660214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9FE93B81-56E2-4718-B429-3761739924AD}"/>
                  </a:ext>
                </a:extLst>
              </p:cNvPr>
              <p:cNvSpPr/>
              <p:nvPr/>
            </p:nvSpPr>
            <p:spPr>
              <a:xfrm rot="16200000">
                <a:off x="8880040" y="-888890"/>
                <a:ext cx="1660033" cy="4984583"/>
              </a:xfrm>
              <a:custGeom>
                <a:avLst/>
                <a:gdLst>
                  <a:gd name="connsiteX0" fmla="*/ 0 w 1660033"/>
                  <a:gd name="connsiteY0" fmla="*/ 0 h 4657286"/>
                  <a:gd name="connsiteX1" fmla="*/ 1660034 w 1660033"/>
                  <a:gd name="connsiteY1" fmla="*/ 0 h 4657286"/>
                  <a:gd name="connsiteX2" fmla="*/ 1660034 w 1660033"/>
                  <a:gd name="connsiteY2" fmla="*/ 4657286 h 4657286"/>
                  <a:gd name="connsiteX3" fmla="*/ 0 w 1660033"/>
                  <a:gd name="connsiteY3" fmla="*/ 4657286 h 4657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60033" h="4657286">
                    <a:moveTo>
                      <a:pt x="0" y="0"/>
                    </a:moveTo>
                    <a:lnTo>
                      <a:pt x="1660034" y="0"/>
                    </a:lnTo>
                    <a:lnTo>
                      <a:pt x="1660034" y="4657286"/>
                    </a:lnTo>
                    <a:lnTo>
                      <a:pt x="0" y="4657286"/>
                    </a:lnTo>
                    <a:close/>
                  </a:path>
                </a:pathLst>
              </a:custGeom>
              <a:solidFill>
                <a:schemeClr val="accent1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grpSp>
            <p:nvGrpSpPr>
              <p:cNvPr id="13" name="Ábra 6">
                <a:extLst>
                  <a:ext uri="{FF2B5EF4-FFF2-40B4-BE49-F238E27FC236}">
                    <a16:creationId xmlns:a16="http://schemas.microsoft.com/office/drawing/2014/main" id="{58CE8B57-BEE8-484D-B24E-12AEE80D5918}"/>
                  </a:ext>
                </a:extLst>
              </p:cNvPr>
              <p:cNvGrpSpPr/>
              <p:nvPr/>
            </p:nvGrpSpPr>
            <p:grpSpPr>
              <a:xfrm>
                <a:off x="6386284" y="773567"/>
                <a:ext cx="831484" cy="1660032"/>
                <a:chOff x="6386284" y="773567"/>
                <a:chExt cx="831484" cy="1660032"/>
              </a:xfrm>
            </p:grpSpPr>
            <p:sp>
              <p:nvSpPr>
                <p:cNvPr id="16" name="Szabadkézi sokszög: alakzat 15">
                  <a:extLst>
                    <a:ext uri="{FF2B5EF4-FFF2-40B4-BE49-F238E27FC236}">
                      <a16:creationId xmlns:a16="http://schemas.microsoft.com/office/drawing/2014/main" id="{BF3D65CA-7826-4CA0-AD97-F4CEF11F2753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1660032"/>
                </a:xfrm>
                <a:custGeom>
                  <a:avLst/>
                  <a:gdLst>
                    <a:gd name="connsiteX0" fmla="*/ 830017 w 831484"/>
                    <a:gd name="connsiteY0" fmla="*/ 1486888 h 1660032"/>
                    <a:gd name="connsiteX1" fmla="*/ 173144 w 831484"/>
                    <a:gd name="connsiteY1" fmla="*/ 830016 h 1660032"/>
                    <a:gd name="connsiteX2" fmla="*/ 830017 w 831484"/>
                    <a:gd name="connsiteY2" fmla="*/ 173144 h 1660032"/>
                    <a:gd name="connsiteX3" fmla="*/ 831484 w 831484"/>
                    <a:gd name="connsiteY3" fmla="*/ 173144 h 1660032"/>
                    <a:gd name="connsiteX4" fmla="*/ 831484 w 831484"/>
                    <a:gd name="connsiteY4" fmla="*/ 0 h 1660032"/>
                    <a:gd name="connsiteX5" fmla="*/ 830017 w 831484"/>
                    <a:gd name="connsiteY5" fmla="*/ 0 h 1660032"/>
                    <a:gd name="connsiteX6" fmla="*/ 0 w 831484"/>
                    <a:gd name="connsiteY6" fmla="*/ 830016 h 1660032"/>
                    <a:gd name="connsiteX7" fmla="*/ 830017 w 831484"/>
                    <a:gd name="connsiteY7" fmla="*/ 1660032 h 1660032"/>
                    <a:gd name="connsiteX8" fmla="*/ 831484 w 831484"/>
                    <a:gd name="connsiteY8" fmla="*/ 1660032 h 1660032"/>
                    <a:gd name="connsiteX9" fmla="*/ 831484 w 831484"/>
                    <a:gd name="connsiteY9" fmla="*/ 1486888 h 1660032"/>
                    <a:gd name="connsiteX10" fmla="*/ 830017 w 831484"/>
                    <a:gd name="connsiteY10" fmla="*/ 1486888 h 16600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831484" h="1660032">
                      <a:moveTo>
                        <a:pt x="830017" y="1486888"/>
                      </a:moveTo>
                      <a:cubicBezTo>
                        <a:pt x="467098" y="1486888"/>
                        <a:pt x="173144" y="1192934"/>
                        <a:pt x="173144" y="830016"/>
                      </a:cubicBezTo>
                      <a:cubicBezTo>
                        <a:pt x="173144" y="467098"/>
                        <a:pt x="467098" y="173144"/>
                        <a:pt x="830017" y="173144"/>
                      </a:cubicBez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cubicBezTo>
                        <a:pt x="0" y="1288310"/>
                        <a:pt x="371722" y="1660032"/>
                        <a:pt x="830017" y="1660032"/>
                      </a:cubicBezTo>
                      <a:cubicBezTo>
                        <a:pt x="830506" y="1660032"/>
                        <a:pt x="830995" y="1660032"/>
                        <a:pt x="831484" y="1660032"/>
                      </a:cubicBezTo>
                      <a:lnTo>
                        <a:pt x="831484" y="1486888"/>
                      </a:lnTo>
                      <a:cubicBezTo>
                        <a:pt x="830995" y="1486888"/>
                        <a:pt x="830506" y="1486888"/>
                        <a:pt x="830017" y="1486888"/>
                      </a:cubicBezTo>
                      <a:close/>
                    </a:path>
                  </a:pathLst>
                </a:custGeom>
                <a:solidFill>
                  <a:schemeClr val="accent1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>
                    <a:solidFill>
                      <a:schemeClr val="accent1"/>
                    </a:solidFill>
                  </a:endParaRPr>
                </a:p>
              </p:txBody>
            </p:sp>
            <p:sp>
              <p:nvSpPr>
                <p:cNvPr id="18" name="Szabadkézi sokszög: alakzat 17">
                  <a:extLst>
                    <a:ext uri="{FF2B5EF4-FFF2-40B4-BE49-F238E27FC236}">
                      <a16:creationId xmlns:a16="http://schemas.microsoft.com/office/drawing/2014/main" id="{E9AF8435-CD85-4AC2-B0AE-D8EC3EDC155D}"/>
                    </a:ext>
                  </a:extLst>
                </p:cNvPr>
                <p:cNvSpPr/>
                <p:nvPr/>
              </p:nvSpPr>
              <p:spPr>
                <a:xfrm>
                  <a:off x="6386284" y="773567"/>
                  <a:ext cx="831484" cy="830016"/>
                </a:xfrm>
                <a:custGeom>
                  <a:avLst/>
                  <a:gdLst>
                    <a:gd name="connsiteX0" fmla="*/ 830017 w 831484"/>
                    <a:gd name="connsiteY0" fmla="*/ 173144 h 830016"/>
                    <a:gd name="connsiteX1" fmla="*/ 831484 w 831484"/>
                    <a:gd name="connsiteY1" fmla="*/ 173144 h 830016"/>
                    <a:gd name="connsiteX2" fmla="*/ 831484 w 831484"/>
                    <a:gd name="connsiteY2" fmla="*/ 0 h 830016"/>
                    <a:gd name="connsiteX3" fmla="*/ 830017 w 831484"/>
                    <a:gd name="connsiteY3" fmla="*/ 0 h 830016"/>
                    <a:gd name="connsiteX4" fmla="*/ 0 w 831484"/>
                    <a:gd name="connsiteY4" fmla="*/ 830016 h 830016"/>
                    <a:gd name="connsiteX5" fmla="*/ 173144 w 831484"/>
                    <a:gd name="connsiteY5" fmla="*/ 830016 h 830016"/>
                    <a:gd name="connsiteX6" fmla="*/ 830017 w 831484"/>
                    <a:gd name="connsiteY6" fmla="*/ 173144 h 8300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31484" h="830016">
                      <a:moveTo>
                        <a:pt x="830017" y="173144"/>
                      </a:moveTo>
                      <a:cubicBezTo>
                        <a:pt x="830506" y="173144"/>
                        <a:pt x="830995" y="173144"/>
                        <a:pt x="831484" y="173144"/>
                      </a:cubicBezTo>
                      <a:lnTo>
                        <a:pt x="831484" y="0"/>
                      </a:lnTo>
                      <a:cubicBezTo>
                        <a:pt x="830995" y="0"/>
                        <a:pt x="830506" y="0"/>
                        <a:pt x="830017" y="0"/>
                      </a:cubicBezTo>
                      <a:cubicBezTo>
                        <a:pt x="371722" y="0"/>
                        <a:pt x="0" y="371722"/>
                        <a:pt x="0" y="830016"/>
                      </a:cubicBezTo>
                      <a:lnTo>
                        <a:pt x="173144" y="830016"/>
                      </a:lnTo>
                      <a:cubicBezTo>
                        <a:pt x="173144" y="467098"/>
                        <a:pt x="467098" y="173144"/>
                        <a:pt x="830017" y="173144"/>
                      </a:cubicBezTo>
                      <a:close/>
                    </a:path>
                  </a:pathLst>
                </a:custGeom>
                <a:solidFill>
                  <a:schemeClr val="accent3">
                    <a:alpha val="70000"/>
                  </a:schemeClr>
                </a:solidFill>
                <a:ln w="48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0" name="Szabadkézi sokszög: alakzat 19">
                <a:extLst>
                  <a:ext uri="{FF2B5EF4-FFF2-40B4-BE49-F238E27FC236}">
                    <a16:creationId xmlns:a16="http://schemas.microsoft.com/office/drawing/2014/main" id="{85656890-A1D3-4C81-8540-6D39C3EEB9FF}"/>
                  </a:ext>
                </a:extLst>
              </p:cNvPr>
              <p:cNvSpPr/>
              <p:nvPr/>
            </p:nvSpPr>
            <p:spPr>
              <a:xfrm rot="-271851">
                <a:off x="6643568" y="1030836"/>
                <a:ext cx="1145520" cy="1145519"/>
              </a:xfrm>
              <a:custGeom>
                <a:avLst/>
                <a:gdLst>
                  <a:gd name="connsiteX0" fmla="*/ 1145521 w 1145520"/>
                  <a:gd name="connsiteY0" fmla="*/ 572760 h 1145519"/>
                  <a:gd name="connsiteX1" fmla="*/ 572760 w 1145520"/>
                  <a:gd name="connsiteY1" fmla="*/ 1145520 h 1145519"/>
                  <a:gd name="connsiteX2" fmla="*/ 0 w 1145520"/>
                  <a:gd name="connsiteY2" fmla="*/ 572760 h 1145519"/>
                  <a:gd name="connsiteX3" fmla="*/ 572760 w 1145520"/>
                  <a:gd name="connsiteY3" fmla="*/ 0 h 1145519"/>
                  <a:gd name="connsiteX4" fmla="*/ 1145521 w 1145520"/>
                  <a:gd name="connsiteY4" fmla="*/ 572760 h 1145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5520" h="1145519">
                    <a:moveTo>
                      <a:pt x="1145521" y="572760"/>
                    </a:moveTo>
                    <a:cubicBezTo>
                      <a:pt x="1145521" y="889086"/>
                      <a:pt x="889087" y="1145520"/>
                      <a:pt x="572760" y="1145520"/>
                    </a:cubicBezTo>
                    <a:cubicBezTo>
                      <a:pt x="256433" y="1145520"/>
                      <a:pt x="0" y="889086"/>
                      <a:pt x="0" y="572760"/>
                    </a:cubicBezTo>
                    <a:cubicBezTo>
                      <a:pt x="0" y="256433"/>
                      <a:pt x="256433" y="0"/>
                      <a:pt x="572760" y="0"/>
                    </a:cubicBezTo>
                    <a:cubicBezTo>
                      <a:pt x="889087" y="0"/>
                      <a:pt x="1145521" y="256433"/>
                      <a:pt x="1145521" y="572760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488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6" name="Google Shape;19;p2">
              <a:extLst>
                <a:ext uri="{FF2B5EF4-FFF2-40B4-BE49-F238E27FC236}">
                  <a16:creationId xmlns:a16="http://schemas.microsoft.com/office/drawing/2014/main" id="{86EC5D37-77A4-4B4F-8FF8-9B8C34A2EF7B}"/>
                </a:ext>
              </a:extLst>
            </p:cNvPr>
            <p:cNvSpPr txBox="1">
              <a:spLocks/>
            </p:cNvSpPr>
            <p:nvPr/>
          </p:nvSpPr>
          <p:spPr>
            <a:xfrm>
              <a:off x="7043649" y="1196017"/>
              <a:ext cx="775894" cy="81513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dirty="0">
                  <a:solidFill>
                    <a:schemeClr val="accent1"/>
                  </a:solidFill>
                </a:rPr>
                <a:t>3.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  <p:sp>
          <p:nvSpPr>
            <p:cNvPr id="24" name="Google Shape;19;p2">
              <a:extLst>
                <a:ext uri="{FF2B5EF4-FFF2-40B4-BE49-F238E27FC236}">
                  <a16:creationId xmlns:a16="http://schemas.microsoft.com/office/drawing/2014/main" id="{C450243A-3204-4DBC-B58B-19FFF9C6B10C}"/>
                </a:ext>
              </a:extLst>
            </p:cNvPr>
            <p:cNvSpPr txBox="1">
              <a:spLocks/>
            </p:cNvSpPr>
            <p:nvPr/>
          </p:nvSpPr>
          <p:spPr>
            <a:xfrm>
              <a:off x="7979145" y="1260840"/>
              <a:ext cx="3989826" cy="863469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l"/>
              <a:r>
                <a:rPr lang="hu-HU" sz="4000" dirty="0">
                  <a:solidFill>
                    <a:schemeClr val="bg1"/>
                  </a:solidFill>
                </a:rPr>
                <a:t>NYOMÓGOMB</a:t>
              </a:r>
              <a:endParaRPr lang="hu-HU" sz="4000" dirty="0">
                <a:solidFill>
                  <a:schemeClr val="accent1"/>
                </a:solidFill>
              </a:endParaRPr>
            </a:p>
          </p:txBody>
        </p:sp>
      </p:grp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9172C9C-30DC-43E0-B52B-F8D5931EB87F}"/>
              </a:ext>
            </a:extLst>
          </p:cNvPr>
          <p:cNvGraphicFramePr>
            <a:graphicFrameLocks/>
          </p:cNvGraphicFramePr>
          <p:nvPr/>
        </p:nvGraphicFramePr>
        <p:xfrm>
          <a:off x="145143" y="2425305"/>
          <a:ext cx="11823829" cy="39229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AB16533B-F5CA-49B8-ACE2-1AB7829B2EC8}"/>
              </a:ext>
            </a:extLst>
          </p:cNvPr>
          <p:cNvSpPr txBox="1">
            <a:spLocks/>
          </p:cNvSpPr>
          <p:nvPr/>
        </p:nvSpPr>
        <p:spPr>
          <a:xfrm>
            <a:off x="478198" y="224974"/>
            <a:ext cx="9996532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Lakáshitel</a:t>
            </a:r>
            <a:r>
              <a:rPr lang="hu-HU" sz="4000" dirty="0">
                <a:solidFill>
                  <a:schemeClr val="bg1"/>
                </a:solidFill>
              </a:rPr>
              <a:t> </a:t>
            </a:r>
            <a:br>
              <a:rPr lang="hu-HU" sz="4000" dirty="0">
                <a:solidFill>
                  <a:schemeClr val="bg1"/>
                </a:solidFill>
              </a:rPr>
            </a:br>
            <a:r>
              <a:rPr lang="hu-HU" sz="4000" dirty="0">
                <a:solidFill>
                  <a:schemeClr val="bg1"/>
                </a:solidFill>
              </a:rPr>
              <a:t>törlesztő példa</a:t>
            </a:r>
            <a:endParaRPr lang="hu-HU" sz="4000" dirty="0">
              <a:solidFill>
                <a:schemeClr val="accent1"/>
              </a:solidFill>
            </a:endParaRPr>
          </a:p>
        </p:txBody>
      </p:sp>
      <p:sp>
        <p:nvSpPr>
          <p:cNvPr id="4" name="Google Shape;280;p28">
            <a:extLst>
              <a:ext uri="{FF2B5EF4-FFF2-40B4-BE49-F238E27FC236}">
                <a16:creationId xmlns:a16="http://schemas.microsoft.com/office/drawing/2014/main" id="{4BFC830F-44A3-479A-821D-6DA6A1CDC7B5}"/>
              </a:ext>
            </a:extLst>
          </p:cNvPr>
          <p:cNvSpPr txBox="1">
            <a:spLocks/>
          </p:cNvSpPr>
          <p:nvPr/>
        </p:nvSpPr>
        <p:spPr>
          <a:xfrm>
            <a:off x="455174" y="1772592"/>
            <a:ext cx="3218691" cy="6293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Font typeface="Chivo"/>
              <a:buNone/>
            </a:pPr>
            <a:r>
              <a:rPr lang="hu-HU" sz="2000" dirty="0">
                <a:solidFill>
                  <a:schemeClr val="accent3"/>
                </a:solidFill>
                <a:latin typeface="+mn-lt"/>
              </a:rPr>
              <a:t>20 éves futamidő</a:t>
            </a:r>
          </a:p>
        </p:txBody>
      </p:sp>
      <p:grpSp>
        <p:nvGrpSpPr>
          <p:cNvPr id="41" name="Csoportba foglalás 40">
            <a:extLst>
              <a:ext uri="{FF2B5EF4-FFF2-40B4-BE49-F238E27FC236}">
                <a16:creationId xmlns:a16="http://schemas.microsoft.com/office/drawing/2014/main" id="{6A0B332F-90D9-4DCD-979A-EF92FF25B24B}"/>
              </a:ext>
            </a:extLst>
          </p:cNvPr>
          <p:cNvGrpSpPr/>
          <p:nvPr/>
        </p:nvGrpSpPr>
        <p:grpSpPr>
          <a:xfrm>
            <a:off x="8875643" y="1977321"/>
            <a:ext cx="2276061" cy="2216992"/>
            <a:chOff x="-4192947" y="927589"/>
            <a:chExt cx="2572740" cy="2572732"/>
          </a:xfrm>
        </p:grpSpPr>
        <p:sp>
          <p:nvSpPr>
            <p:cNvPr id="42" name="Szabadkézi sokszög: alakzat 41">
              <a:extLst>
                <a:ext uri="{FF2B5EF4-FFF2-40B4-BE49-F238E27FC236}">
                  <a16:creationId xmlns:a16="http://schemas.microsoft.com/office/drawing/2014/main" id="{8B4C3169-5EC6-48D8-A6FA-1EAE2DE0818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-4192947" y="927589"/>
              <a:ext cx="2572740" cy="2572732"/>
            </a:xfrm>
            <a:custGeom>
              <a:avLst/>
              <a:gdLst>
                <a:gd name="connsiteX0" fmla="*/ 3313640 w 3313639"/>
                <a:gd name="connsiteY0" fmla="*/ 1656816 h 3313631"/>
                <a:gd name="connsiteX1" fmla="*/ 1656820 w 3313639"/>
                <a:gd name="connsiteY1" fmla="*/ 3313632 h 3313631"/>
                <a:gd name="connsiteX2" fmla="*/ 0 w 3313639"/>
                <a:gd name="connsiteY2" fmla="*/ 1656816 h 3313631"/>
                <a:gd name="connsiteX3" fmla="*/ 1656820 w 3313639"/>
                <a:gd name="connsiteY3" fmla="*/ 0 h 3313631"/>
                <a:gd name="connsiteX4" fmla="*/ 3313640 w 3313639"/>
                <a:gd name="connsiteY4" fmla="*/ 1656816 h 331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13639" h="3313631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chemeClr val="accent2"/>
            </a:solidFill>
            <a:ln w="490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43" name="Google Shape;19;p2">
              <a:extLst>
                <a:ext uri="{FF2B5EF4-FFF2-40B4-BE49-F238E27FC236}">
                  <a16:creationId xmlns:a16="http://schemas.microsoft.com/office/drawing/2014/main" id="{F80565EE-96CA-47A4-BB36-F1EBD3C245C5}"/>
                </a:ext>
              </a:extLst>
            </p:cNvPr>
            <p:cNvSpPr txBox="1">
              <a:spLocks/>
            </p:cNvSpPr>
            <p:nvPr/>
          </p:nvSpPr>
          <p:spPr>
            <a:xfrm>
              <a:off x="-4128571" y="1388068"/>
              <a:ext cx="2443987" cy="1445120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2200"/>
                </a:lnSpc>
              </a:pPr>
              <a:r>
                <a:rPr lang="hu-HU" sz="14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Utolsó 6 évben nem kell feltölteni a pénztári számlát, mert rendelkezésre áll akkora tőke, ami fedezi a továbbiakban a törlesztő részleteket</a:t>
              </a:r>
            </a:p>
          </p:txBody>
        </p:sp>
      </p:grpSp>
      <p:cxnSp>
        <p:nvCxnSpPr>
          <p:cNvPr id="45" name="Egyenes összekötő nyíllal 44">
            <a:extLst>
              <a:ext uri="{FF2B5EF4-FFF2-40B4-BE49-F238E27FC236}">
                <a16:creationId xmlns:a16="http://schemas.microsoft.com/office/drawing/2014/main" id="{EE59E8E1-2C17-4C91-9DE7-C88619818398}"/>
              </a:ext>
            </a:extLst>
          </p:cNvPr>
          <p:cNvCxnSpPr>
            <a:cxnSpLocks/>
            <a:stCxn id="42" idx="1"/>
          </p:cNvCxnSpPr>
          <p:nvPr/>
        </p:nvCxnSpPr>
        <p:spPr>
          <a:xfrm>
            <a:off x="10013674" y="4194314"/>
            <a:ext cx="124239" cy="874643"/>
          </a:xfrm>
          <a:prstGeom prst="straightConnector1">
            <a:avLst/>
          </a:prstGeom>
          <a:ln w="22225">
            <a:solidFill>
              <a:schemeClr val="accent2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74781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6056824" y="-1045029"/>
            <a:ext cx="8936638" cy="8936628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3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34</a:t>
            </a:fld>
            <a:endParaRPr lang="en" dirty="0">
              <a:solidFill>
                <a:schemeClr val="bg2"/>
              </a:solidFill>
            </a:endParaRPr>
          </a:p>
        </p:txBody>
      </p:sp>
      <p:pic>
        <p:nvPicPr>
          <p:cNvPr id="33" name="Kép helye 5">
            <a:extLst>
              <a:ext uri="{FF2B5EF4-FFF2-40B4-BE49-F238E27FC236}">
                <a16:creationId xmlns:a16="http://schemas.microsoft.com/office/drawing/2014/main" id="{EAB3E4D2-BE36-4A49-ACCB-81A9B38BEF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68" r="16568"/>
          <a:stretch/>
        </p:blipFill>
        <p:spPr>
          <a:xfrm>
            <a:off x="6631917" y="-458514"/>
            <a:ext cx="7786450" cy="7786450"/>
          </a:xfrm>
          <a:prstGeom prst="ellipse">
            <a:avLst/>
          </a:prstGeom>
        </p:spPr>
      </p:pic>
      <p:sp>
        <p:nvSpPr>
          <p:cNvPr id="15" name="Google Shape;19;p2">
            <a:extLst>
              <a:ext uri="{FF2B5EF4-FFF2-40B4-BE49-F238E27FC236}">
                <a16:creationId xmlns:a16="http://schemas.microsoft.com/office/drawing/2014/main" id="{37BAF2C4-59F4-484A-A854-0B4CE7714A9F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/>
              <a:t>Lakáshitel törlesztés</a:t>
            </a:r>
          </a:p>
        </p:txBody>
      </p:sp>
      <p:sp>
        <p:nvSpPr>
          <p:cNvPr id="19" name="Google Shape;19;p2">
            <a:extLst>
              <a:ext uri="{FF2B5EF4-FFF2-40B4-BE49-F238E27FC236}">
                <a16:creationId xmlns:a16="http://schemas.microsoft.com/office/drawing/2014/main" id="{433708AB-03B0-4EF5-B93E-5ED8C6F27AF7}"/>
              </a:ext>
            </a:extLst>
          </p:cNvPr>
          <p:cNvSpPr txBox="1">
            <a:spLocks/>
          </p:cNvSpPr>
          <p:nvPr/>
        </p:nvSpPr>
        <p:spPr>
          <a:xfrm>
            <a:off x="329875" y="1281976"/>
            <a:ext cx="5718302" cy="233892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2 havi visszajár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14%-kal alacsonyabb törlesztő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Futamidő csökkentés</a:t>
            </a:r>
          </a:p>
        </p:txBody>
      </p:sp>
      <p:sp>
        <p:nvSpPr>
          <p:cNvPr id="20" name="Google Shape;19;p2">
            <a:extLst>
              <a:ext uri="{FF2B5EF4-FFF2-40B4-BE49-F238E27FC236}">
                <a16:creationId xmlns:a16="http://schemas.microsoft.com/office/drawing/2014/main" id="{3479B632-234E-4976-A0D6-119C5E848FB5}"/>
              </a:ext>
            </a:extLst>
          </p:cNvPr>
          <p:cNvSpPr txBox="1">
            <a:spLocks/>
          </p:cNvSpPr>
          <p:nvPr/>
        </p:nvSpPr>
        <p:spPr>
          <a:xfrm>
            <a:off x="366820" y="3091941"/>
            <a:ext cx="5533087" cy="197791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4000"/>
              </a:lnSpc>
            </a:pPr>
            <a:r>
              <a:rPr lang="hu-HU" sz="2600" dirty="0"/>
              <a:t>Ügyfél eldöntheti, hogy a fentiek közül mire akarja használni!</a:t>
            </a:r>
          </a:p>
          <a:p>
            <a:pPr algn="l">
              <a:lnSpc>
                <a:spcPts val="4000"/>
              </a:lnSpc>
            </a:pPr>
            <a:r>
              <a:rPr lang="hu-HU" sz="2600" dirty="0"/>
              <a:t>Akár kombinálhatja is!</a:t>
            </a:r>
          </a:p>
        </p:txBody>
      </p:sp>
      <p:sp>
        <p:nvSpPr>
          <p:cNvPr id="2" name="Téglalap 1">
            <a:extLst>
              <a:ext uri="{FF2B5EF4-FFF2-40B4-BE49-F238E27FC236}">
                <a16:creationId xmlns:a16="http://schemas.microsoft.com/office/drawing/2014/main" id="{B7FE1CEA-95B8-DCAC-5744-F4CFEDCB5C9E}"/>
              </a:ext>
            </a:extLst>
          </p:cNvPr>
          <p:cNvSpPr/>
          <p:nvPr/>
        </p:nvSpPr>
        <p:spPr>
          <a:xfrm>
            <a:off x="0" y="5184063"/>
            <a:ext cx="64630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hu-HU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Őrangyal szolgáltatás!</a:t>
            </a:r>
          </a:p>
        </p:txBody>
      </p:sp>
    </p:spTree>
    <p:extLst>
      <p:ext uri="{BB962C8B-B14F-4D97-AF65-F5344CB8AC3E}">
        <p14:creationId xmlns:p14="http://schemas.microsoft.com/office/powerpoint/2010/main" val="37832690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250"/>
                            </p:stCondLst>
                            <p:childTnLst>
                              <p:par>
                                <p:cTn id="3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uiExpand="1" build="p"/>
      <p:bldP spid="20" grpId="0"/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5" descr="A képen személy, modellt állás, csoport, személyek látható&#10;&#10;Automatikusan generált leírás">
            <a:extLst>
              <a:ext uri="{FF2B5EF4-FFF2-40B4-BE49-F238E27FC236}">
                <a16:creationId xmlns:a16="http://schemas.microsoft.com/office/drawing/2014/main" id="{999A411D-1007-42B0-9AD5-D6B2C13304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 r="12894"/>
          <a:stretch/>
        </p:blipFill>
        <p:spPr>
          <a:xfrm>
            <a:off x="6540802" y="-478564"/>
            <a:ext cx="8593412" cy="7851817"/>
          </a:xfrm>
          <a:prstGeom prst="flowChartConnector">
            <a:avLst/>
          </a:prstGeom>
        </p:spPr>
      </p:pic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6056824" y="-1045029"/>
            <a:ext cx="8936638" cy="8936628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3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35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5" name="Google Shape;19;p2">
            <a:extLst>
              <a:ext uri="{FF2B5EF4-FFF2-40B4-BE49-F238E27FC236}">
                <a16:creationId xmlns:a16="http://schemas.microsoft.com/office/drawing/2014/main" id="{37BAF2C4-59F4-484A-A854-0B4CE7714A9F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/>
              <a:t>Többszörözés</a:t>
            </a:r>
          </a:p>
        </p:txBody>
      </p:sp>
      <p:sp>
        <p:nvSpPr>
          <p:cNvPr id="19" name="Google Shape;19;p2">
            <a:extLst>
              <a:ext uri="{FF2B5EF4-FFF2-40B4-BE49-F238E27FC236}">
                <a16:creationId xmlns:a16="http://schemas.microsoft.com/office/drawing/2014/main" id="{433708AB-03B0-4EF5-B93E-5ED8C6F27AF7}"/>
              </a:ext>
            </a:extLst>
          </p:cNvPr>
          <p:cNvSpPr txBox="1">
            <a:spLocks/>
          </p:cNvSpPr>
          <p:nvPr/>
        </p:nvSpPr>
        <p:spPr>
          <a:xfrm>
            <a:off x="348348" y="1919285"/>
            <a:ext cx="5718302" cy="233892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Férj/feleség esetén egyszerűen igénybe vehetik mindketten</a:t>
            </a:r>
          </a:p>
          <a:p>
            <a:pPr marL="342900" indent="-342900" algn="l">
              <a:lnSpc>
                <a:spcPct val="150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Egyéb esetben az adósnak és minden adóstársnak igazolnia kell, hogy törlesztett az adott hónapban</a:t>
            </a:r>
          </a:p>
        </p:txBody>
      </p:sp>
      <p:sp>
        <p:nvSpPr>
          <p:cNvPr id="20" name="Google Shape;19;p2">
            <a:extLst>
              <a:ext uri="{FF2B5EF4-FFF2-40B4-BE49-F238E27FC236}">
                <a16:creationId xmlns:a16="http://schemas.microsoft.com/office/drawing/2014/main" id="{3479B632-234E-4976-A0D6-119C5E848FB5}"/>
              </a:ext>
            </a:extLst>
          </p:cNvPr>
          <p:cNvSpPr txBox="1">
            <a:spLocks/>
          </p:cNvSpPr>
          <p:nvPr/>
        </p:nvSpPr>
        <p:spPr>
          <a:xfrm>
            <a:off x="288525" y="5016385"/>
            <a:ext cx="6445559" cy="139809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4000"/>
              </a:lnSpc>
            </a:pPr>
            <a:r>
              <a:rPr lang="hu-HU" sz="2600" dirty="0"/>
              <a:t>A többszörözés révén a családok még</a:t>
            </a:r>
            <a:br>
              <a:rPr lang="hu-HU" sz="2600" dirty="0"/>
            </a:br>
            <a:r>
              <a:rPr lang="hu-HU" sz="2600" dirty="0"/>
              <a:t>nagyobb (dupla-tripla) haszonra tehetnek szert.</a:t>
            </a:r>
          </a:p>
        </p:txBody>
      </p:sp>
    </p:spTree>
    <p:extLst>
      <p:ext uri="{BB962C8B-B14F-4D97-AF65-F5344CB8AC3E}">
        <p14:creationId xmlns:p14="http://schemas.microsoft.com/office/powerpoint/2010/main" val="3291621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uiExpand="1" build="p"/>
      <p:bldP spid="20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06_1596083776">
            <a:hlinkClick r:id="" action="ppaction://media"/>
            <a:extLst>
              <a:ext uri="{FF2B5EF4-FFF2-40B4-BE49-F238E27FC236}">
                <a16:creationId xmlns:a16="http://schemas.microsoft.com/office/drawing/2014/main" id="{41EBE514-782A-4CF1-B522-138E6918D0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Szabadkézi sokszög: alakzat 4">
            <a:extLst>
              <a:ext uri="{FF2B5EF4-FFF2-40B4-BE49-F238E27FC236}">
                <a16:creationId xmlns:a16="http://schemas.microsoft.com/office/drawing/2014/main" id="{026A263C-9BA0-41C6-8AD9-4B057036990E}"/>
              </a:ext>
            </a:extLst>
          </p:cNvPr>
          <p:cNvSpPr/>
          <p:nvPr/>
        </p:nvSpPr>
        <p:spPr>
          <a:xfrm>
            <a:off x="6109371" y="-64620"/>
            <a:ext cx="1939206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4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6" name="Ábra 2">
            <a:extLst>
              <a:ext uri="{FF2B5EF4-FFF2-40B4-BE49-F238E27FC236}">
                <a16:creationId xmlns:a16="http://schemas.microsoft.com/office/drawing/2014/main" id="{5D12AA4A-0C2E-49ED-938B-4CE6AB65102F}"/>
              </a:ext>
            </a:extLst>
          </p:cNvPr>
          <p:cNvSpPr/>
          <p:nvPr/>
        </p:nvSpPr>
        <p:spPr>
          <a:xfrm>
            <a:off x="6536096" y="-35592"/>
            <a:ext cx="11683262" cy="6905358"/>
          </a:xfrm>
          <a:custGeom>
            <a:avLst/>
            <a:gdLst>
              <a:gd name="connsiteX0" fmla="*/ 1977448 w 9145594"/>
              <a:gd name="connsiteY0" fmla="*/ 0 h 6866030"/>
              <a:gd name="connsiteX1" fmla="*/ 28 w 9145594"/>
              <a:gd name="connsiteY1" fmla="*/ 3444001 h 6866030"/>
              <a:gd name="connsiteX2" fmla="*/ 1977448 w 9145594"/>
              <a:gd name="connsiteY2" fmla="*/ 6866030 h 6866030"/>
              <a:gd name="connsiteX3" fmla="*/ 9145594 w 9145594"/>
              <a:gd name="connsiteY3" fmla="*/ 6866030 h 6866030"/>
              <a:gd name="connsiteX4" fmla="*/ 9145594 w 9145594"/>
              <a:gd name="connsiteY4" fmla="*/ 0 h 6866030"/>
              <a:gd name="connsiteX5" fmla="*/ 1977448 w 9145594"/>
              <a:gd name="connsiteY5" fmla="*/ 0 h 6866030"/>
              <a:gd name="connsiteX0" fmla="*/ 1977448 w 10020665"/>
              <a:gd name="connsiteY0" fmla="*/ 0 h 6866030"/>
              <a:gd name="connsiteX1" fmla="*/ 28 w 10020665"/>
              <a:gd name="connsiteY1" fmla="*/ 3444001 h 6866030"/>
              <a:gd name="connsiteX2" fmla="*/ 1977448 w 10020665"/>
              <a:gd name="connsiteY2" fmla="*/ 6866030 h 6866030"/>
              <a:gd name="connsiteX3" fmla="*/ 10020665 w 10020665"/>
              <a:gd name="connsiteY3" fmla="*/ 6856198 h 6866030"/>
              <a:gd name="connsiteX4" fmla="*/ 9145594 w 10020665"/>
              <a:gd name="connsiteY4" fmla="*/ 0 h 6866030"/>
              <a:gd name="connsiteX5" fmla="*/ 1977448 w 10020665"/>
              <a:gd name="connsiteY5" fmla="*/ 0 h 6866030"/>
              <a:gd name="connsiteX0" fmla="*/ 1977448 w 10030497"/>
              <a:gd name="connsiteY0" fmla="*/ 9832 h 6875862"/>
              <a:gd name="connsiteX1" fmla="*/ 28 w 10030497"/>
              <a:gd name="connsiteY1" fmla="*/ 3453833 h 6875862"/>
              <a:gd name="connsiteX2" fmla="*/ 1977448 w 10030497"/>
              <a:gd name="connsiteY2" fmla="*/ 6875862 h 6875862"/>
              <a:gd name="connsiteX3" fmla="*/ 10020665 w 10030497"/>
              <a:gd name="connsiteY3" fmla="*/ 6866030 h 6875862"/>
              <a:gd name="connsiteX4" fmla="*/ 10030497 w 10030497"/>
              <a:gd name="connsiteY4" fmla="*/ 0 h 6875862"/>
              <a:gd name="connsiteX5" fmla="*/ 1977448 w 10030497"/>
              <a:gd name="connsiteY5" fmla="*/ 9832 h 6875862"/>
              <a:gd name="connsiteX0" fmla="*/ 1977448 w 10020949"/>
              <a:gd name="connsiteY0" fmla="*/ 0 h 6866030"/>
              <a:gd name="connsiteX1" fmla="*/ 28 w 10020949"/>
              <a:gd name="connsiteY1" fmla="*/ 3444001 h 6866030"/>
              <a:gd name="connsiteX2" fmla="*/ 1977448 w 10020949"/>
              <a:gd name="connsiteY2" fmla="*/ 6866030 h 6866030"/>
              <a:gd name="connsiteX3" fmla="*/ 10020665 w 10020949"/>
              <a:gd name="connsiteY3" fmla="*/ 6856198 h 6866030"/>
              <a:gd name="connsiteX4" fmla="*/ 10001001 w 10020949"/>
              <a:gd name="connsiteY4" fmla="*/ 19665 h 6866030"/>
              <a:gd name="connsiteX5" fmla="*/ 1977448 w 10020949"/>
              <a:gd name="connsiteY5" fmla="*/ 0 h 6866030"/>
              <a:gd name="connsiteX0" fmla="*/ 1977448 w 11682317"/>
              <a:gd name="connsiteY0" fmla="*/ 0 h 6866030"/>
              <a:gd name="connsiteX1" fmla="*/ 28 w 11682317"/>
              <a:gd name="connsiteY1" fmla="*/ 3444001 h 6866030"/>
              <a:gd name="connsiteX2" fmla="*/ 1977448 w 11682317"/>
              <a:gd name="connsiteY2" fmla="*/ 6866030 h 6866030"/>
              <a:gd name="connsiteX3" fmla="*/ 10020665 w 11682317"/>
              <a:gd name="connsiteY3" fmla="*/ 6856198 h 6866030"/>
              <a:gd name="connsiteX4" fmla="*/ 11682317 w 11682317"/>
              <a:gd name="connsiteY4" fmla="*/ 9833 h 6866030"/>
              <a:gd name="connsiteX5" fmla="*/ 1977448 w 11682317"/>
              <a:gd name="connsiteY5" fmla="*/ 0 h 6866030"/>
              <a:gd name="connsiteX0" fmla="*/ 1977448 w 11683262"/>
              <a:gd name="connsiteY0" fmla="*/ 0 h 6875862"/>
              <a:gd name="connsiteX1" fmla="*/ 28 w 11683262"/>
              <a:gd name="connsiteY1" fmla="*/ 3444001 h 6875862"/>
              <a:gd name="connsiteX2" fmla="*/ 1977448 w 11683262"/>
              <a:gd name="connsiteY2" fmla="*/ 6866030 h 6875862"/>
              <a:gd name="connsiteX3" fmla="*/ 11682316 w 11683262"/>
              <a:gd name="connsiteY3" fmla="*/ 6875862 h 6875862"/>
              <a:gd name="connsiteX4" fmla="*/ 11682317 w 11683262"/>
              <a:gd name="connsiteY4" fmla="*/ 9833 h 6875862"/>
              <a:gd name="connsiteX5" fmla="*/ 1977448 w 11683262"/>
              <a:gd name="connsiteY5" fmla="*/ 0 h 6875862"/>
              <a:gd name="connsiteX0" fmla="*/ 1977448 w 11683262"/>
              <a:gd name="connsiteY0" fmla="*/ 29496 h 6905358"/>
              <a:gd name="connsiteX1" fmla="*/ 28 w 11683262"/>
              <a:gd name="connsiteY1" fmla="*/ 3473497 h 6905358"/>
              <a:gd name="connsiteX2" fmla="*/ 1977448 w 11683262"/>
              <a:gd name="connsiteY2" fmla="*/ 6895526 h 6905358"/>
              <a:gd name="connsiteX3" fmla="*/ 11682316 w 11683262"/>
              <a:gd name="connsiteY3" fmla="*/ 6905358 h 6905358"/>
              <a:gd name="connsiteX4" fmla="*/ 11682317 w 11683262"/>
              <a:gd name="connsiteY4" fmla="*/ 0 h 6905358"/>
              <a:gd name="connsiteX5" fmla="*/ 1977448 w 11683262"/>
              <a:gd name="connsiteY5" fmla="*/ 29496 h 6905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83262" h="6905358">
                <a:moveTo>
                  <a:pt x="1977448" y="29496"/>
                </a:moveTo>
                <a:cubicBezTo>
                  <a:pt x="790996" y="721592"/>
                  <a:pt x="-5465" y="2001420"/>
                  <a:pt x="28" y="3473497"/>
                </a:cubicBezTo>
                <a:cubicBezTo>
                  <a:pt x="5521" y="4934588"/>
                  <a:pt x="796489" y="6208923"/>
                  <a:pt x="1977448" y="6895526"/>
                </a:cubicBezTo>
                <a:lnTo>
                  <a:pt x="11682316" y="6905358"/>
                </a:lnTo>
                <a:cubicBezTo>
                  <a:pt x="11685593" y="4616681"/>
                  <a:pt x="11679040" y="2288677"/>
                  <a:pt x="11682317" y="0"/>
                </a:cubicBezTo>
                <a:lnTo>
                  <a:pt x="1977448" y="29496"/>
                </a:lnTo>
                <a:close/>
              </a:path>
            </a:pathLst>
          </a:custGeom>
          <a:solidFill>
            <a:schemeClr val="accent3">
              <a:alpha val="70000"/>
            </a:schemeClr>
          </a:solidFill>
          <a:ln w="54926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8" name="Ellipszis 7">
            <a:extLst>
              <a:ext uri="{FF2B5EF4-FFF2-40B4-BE49-F238E27FC236}">
                <a16:creationId xmlns:a16="http://schemas.microsoft.com/office/drawing/2014/main" id="{CCBA0632-4E15-4AF8-BF74-80CAF6D81B8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0" name="Picture 1">
            <a:extLst>
              <a:ext uri="{FF2B5EF4-FFF2-40B4-BE49-F238E27FC236}">
                <a16:creationId xmlns:a16="http://schemas.microsoft.com/office/drawing/2014/main" id="{814B066F-C47D-4528-A9CE-78E4BEE0EA34}"/>
              </a:ext>
            </a:extLst>
          </p:cNvPr>
          <p:cNvPicPr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2" name="Szövegdoboz 11">
            <a:extLst>
              <a:ext uri="{FF2B5EF4-FFF2-40B4-BE49-F238E27FC236}">
                <a16:creationId xmlns:a16="http://schemas.microsoft.com/office/drawing/2014/main" id="{213D9433-7071-4133-B2FF-0E4A407210B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accent6"/>
                </a:solidFill>
              </a:rPr>
              <a:t>www.izys.hu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99079412-06B6-43E2-B5EA-7DDE5452098C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accent6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16" name="Google Shape;105;p9">
            <a:extLst>
              <a:ext uri="{FF2B5EF4-FFF2-40B4-BE49-F238E27FC236}">
                <a16:creationId xmlns:a16="http://schemas.microsoft.com/office/drawing/2014/main" id="{749F015D-119F-47E1-A6D2-DFCCBBC3D0C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accent6"/>
                </a:solidFill>
              </a:rPr>
              <a:pPr/>
              <a:t>36</a:t>
            </a:fld>
            <a:endParaRPr lang="en" dirty="0">
              <a:solidFill>
                <a:schemeClr val="accent6"/>
              </a:solidFill>
            </a:endParaRPr>
          </a:p>
        </p:txBody>
      </p:sp>
      <p:sp>
        <p:nvSpPr>
          <p:cNvPr id="4" name="Google Shape;19;p2">
            <a:extLst>
              <a:ext uri="{FF2B5EF4-FFF2-40B4-BE49-F238E27FC236}">
                <a16:creationId xmlns:a16="http://schemas.microsoft.com/office/drawing/2014/main" id="{F89095EF-DD3F-4331-AFE5-54F71B1421CB}"/>
              </a:ext>
            </a:extLst>
          </p:cNvPr>
          <p:cNvSpPr txBox="1">
            <a:spLocks/>
          </p:cNvSpPr>
          <p:nvPr/>
        </p:nvSpPr>
        <p:spPr>
          <a:xfrm>
            <a:off x="6096000" y="370104"/>
            <a:ext cx="5500914" cy="1734467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hu-HU" sz="3600" dirty="0">
                <a:solidFill>
                  <a:schemeClr val="accent1"/>
                </a:solidFill>
              </a:rPr>
              <a:t>Online</a:t>
            </a:r>
            <a:r>
              <a:rPr lang="hu-HU" sz="3600" dirty="0">
                <a:solidFill>
                  <a:schemeClr val="bg1"/>
                </a:solidFill>
              </a:rPr>
              <a:t> </a:t>
            </a:r>
          </a:p>
          <a:p>
            <a:r>
              <a:rPr lang="hu-HU" sz="3600" dirty="0">
                <a:solidFill>
                  <a:schemeClr val="bg1"/>
                </a:solidFill>
              </a:rPr>
              <a:t>lehetőségek</a:t>
            </a:r>
            <a:endParaRPr lang="hu-HU" sz="3600" dirty="0">
              <a:solidFill>
                <a:schemeClr val="accent1"/>
              </a:solidFill>
            </a:endParaRPr>
          </a:p>
        </p:txBody>
      </p:sp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703FECD4-A6AD-4AD9-BFB3-5C8EB883A5D2}"/>
              </a:ext>
            </a:extLst>
          </p:cNvPr>
          <p:cNvSpPr txBox="1">
            <a:spLocks/>
          </p:cNvSpPr>
          <p:nvPr/>
        </p:nvSpPr>
        <p:spPr>
          <a:xfrm>
            <a:off x="7932832" y="2104571"/>
            <a:ext cx="4512734" cy="44746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E-számlanyitás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E-befizetés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E-kiküldés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E-pénztár</a:t>
            </a:r>
          </a:p>
        </p:txBody>
      </p:sp>
    </p:spTree>
    <p:extLst>
      <p:ext uri="{BB962C8B-B14F-4D97-AF65-F5344CB8AC3E}">
        <p14:creationId xmlns:p14="http://schemas.microsoft.com/office/powerpoint/2010/main" val="3731314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2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9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4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4" grpId="0"/>
      <p:bldP spid="17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>
            <a:extLst>
              <a:ext uri="{FF2B5EF4-FFF2-40B4-BE49-F238E27FC236}">
                <a16:creationId xmlns:a16="http://schemas.microsoft.com/office/drawing/2014/main" id="{2096970E-8EE8-4C61-B26D-2DD7EB78B3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47" t="5714" r="22354" b="7928"/>
          <a:stretch/>
        </p:blipFill>
        <p:spPr>
          <a:xfrm>
            <a:off x="5106730" y="0"/>
            <a:ext cx="7085270" cy="6853400"/>
          </a:xfrm>
          <a:prstGeom prst="rect">
            <a:avLst/>
          </a:prstGeom>
        </p:spPr>
      </p:pic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0" y="0"/>
            <a:ext cx="5399324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45634" y="645884"/>
            <a:ext cx="4269910" cy="116114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E</a:t>
            </a:r>
            <a:r>
              <a:rPr lang="hu-HU" sz="4000" dirty="0">
                <a:solidFill>
                  <a:schemeClr val="bg1"/>
                </a:solidFill>
              </a:rPr>
              <a:t>-számlanyitás</a:t>
            </a: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37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36" name="Google Shape;19;p2">
            <a:extLst>
              <a:ext uri="{FF2B5EF4-FFF2-40B4-BE49-F238E27FC236}">
                <a16:creationId xmlns:a16="http://schemas.microsoft.com/office/drawing/2014/main" id="{631E78B9-9335-4DEE-B717-25627114B8F4}"/>
              </a:ext>
            </a:extLst>
          </p:cNvPr>
          <p:cNvSpPr txBox="1">
            <a:spLocks/>
          </p:cNvSpPr>
          <p:nvPr/>
        </p:nvSpPr>
        <p:spPr>
          <a:xfrm>
            <a:off x="244035" y="1465943"/>
            <a:ext cx="5082709" cy="554342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100" dirty="0">
                <a:solidFill>
                  <a:schemeClr val="bg1"/>
                </a:solidFill>
              </a:rPr>
              <a:t>Miért jó Nektek?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100" dirty="0">
                <a:solidFill>
                  <a:schemeClr val="bg1"/>
                </a:solidFill>
              </a:rPr>
              <a:t>Miért jó az ügyfélnek?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100" dirty="0">
                <a:solidFill>
                  <a:schemeClr val="bg1"/>
                </a:solidFill>
              </a:rPr>
              <a:t>Mely adatokat érdemes kitölteni?</a:t>
            </a:r>
          </a:p>
          <a:p>
            <a:pPr marL="800100" lvl="1" indent="-342900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Személyes adatok – minden cella!</a:t>
            </a:r>
          </a:p>
          <a:p>
            <a:pPr marL="800100" lvl="1" indent="-342900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Munkáltató adatai – csak ha ő fizet</a:t>
            </a:r>
          </a:p>
          <a:p>
            <a:pPr marL="800100" lvl="1" indent="-342900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Tagdíjvállalás </a:t>
            </a:r>
          </a:p>
          <a:p>
            <a:pPr marL="800100" lvl="1" indent="-342900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Kedvezményezett</a:t>
            </a:r>
          </a:p>
          <a:p>
            <a:pPr marL="800100" lvl="1" indent="-342900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Üzletkötő (név + munkatársi szám + email cím) </a:t>
            </a:r>
          </a:p>
          <a:p>
            <a:pPr marL="800100" lvl="1" indent="-342900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E-kiküldés</a:t>
            </a:r>
          </a:p>
        </p:txBody>
      </p:sp>
      <p:sp>
        <p:nvSpPr>
          <p:cNvPr id="4" name="Ellipszis 3">
            <a:extLst>
              <a:ext uri="{FF2B5EF4-FFF2-40B4-BE49-F238E27FC236}">
                <a16:creationId xmlns:a16="http://schemas.microsoft.com/office/drawing/2014/main" id="{3FECD803-BDFD-420E-AC9C-0239AC23CB31}"/>
              </a:ext>
            </a:extLst>
          </p:cNvPr>
          <p:cNvSpPr/>
          <p:nvPr/>
        </p:nvSpPr>
        <p:spPr>
          <a:xfrm>
            <a:off x="10087429" y="1226455"/>
            <a:ext cx="1378857" cy="580571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grpSp>
        <p:nvGrpSpPr>
          <p:cNvPr id="40" name="Csoportba foglalás 39">
            <a:extLst>
              <a:ext uri="{FF2B5EF4-FFF2-40B4-BE49-F238E27FC236}">
                <a16:creationId xmlns:a16="http://schemas.microsoft.com/office/drawing/2014/main" id="{751521E8-92AE-4A75-9F37-6F8633FF0B42}"/>
              </a:ext>
            </a:extLst>
          </p:cNvPr>
          <p:cNvGrpSpPr/>
          <p:nvPr/>
        </p:nvGrpSpPr>
        <p:grpSpPr>
          <a:xfrm>
            <a:off x="8433997" y="3121193"/>
            <a:ext cx="3195090" cy="3195078"/>
            <a:chOff x="3920283" y="1786716"/>
            <a:chExt cx="4457675" cy="4457660"/>
          </a:xfrm>
        </p:grpSpPr>
        <p:sp>
          <p:nvSpPr>
            <p:cNvPr id="41" name="Szabadkézi sokszög: alakzat 40">
              <a:extLst>
                <a:ext uri="{FF2B5EF4-FFF2-40B4-BE49-F238E27FC236}">
                  <a16:creationId xmlns:a16="http://schemas.microsoft.com/office/drawing/2014/main" id="{3CD2F065-E126-489E-9240-6E10197F1BA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920283" y="1786716"/>
              <a:ext cx="4457675" cy="4457660"/>
            </a:xfrm>
            <a:custGeom>
              <a:avLst/>
              <a:gdLst>
                <a:gd name="connsiteX0" fmla="*/ 3313640 w 3313639"/>
                <a:gd name="connsiteY0" fmla="*/ 1656816 h 3313631"/>
                <a:gd name="connsiteX1" fmla="*/ 1656820 w 3313639"/>
                <a:gd name="connsiteY1" fmla="*/ 3313632 h 3313631"/>
                <a:gd name="connsiteX2" fmla="*/ 0 w 3313639"/>
                <a:gd name="connsiteY2" fmla="*/ 1656816 h 3313631"/>
                <a:gd name="connsiteX3" fmla="*/ 1656820 w 3313639"/>
                <a:gd name="connsiteY3" fmla="*/ 0 h 3313631"/>
                <a:gd name="connsiteX4" fmla="*/ 3313640 w 3313639"/>
                <a:gd name="connsiteY4" fmla="*/ 1656816 h 331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13639" h="3313631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chemeClr val="accent2"/>
            </a:solidFill>
            <a:ln w="490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42" name="Google Shape;19;p2">
              <a:extLst>
                <a:ext uri="{FF2B5EF4-FFF2-40B4-BE49-F238E27FC236}">
                  <a16:creationId xmlns:a16="http://schemas.microsoft.com/office/drawing/2014/main" id="{711EEBB4-CD6F-4CB8-A070-0AF8D59B833F}"/>
                </a:ext>
              </a:extLst>
            </p:cNvPr>
            <p:cNvSpPr txBox="1">
              <a:spLocks/>
            </p:cNvSpPr>
            <p:nvPr/>
          </p:nvSpPr>
          <p:spPr>
            <a:xfrm>
              <a:off x="4339297" y="2173141"/>
              <a:ext cx="3580853" cy="2983245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3000"/>
                </a:lnSpc>
              </a:pPr>
              <a:r>
                <a:rPr lang="hu-HU" sz="2400" dirty="0">
                  <a:solidFill>
                    <a:schemeClr val="bg1"/>
                  </a:solidFill>
                  <a:ea typeface="A little sunshine" panose="02000603000000000000" pitchFamily="2" charset="0"/>
                </a:rPr>
                <a:t>TIPP:</a:t>
              </a:r>
              <a:br>
                <a:rPr lang="hu-HU" sz="2400" dirty="0">
                  <a:solidFill>
                    <a:schemeClr val="bg1"/>
                  </a:solidFill>
                  <a:ea typeface="A little sunshine" panose="02000603000000000000" pitchFamily="2" charset="0"/>
                </a:rPr>
              </a:br>
              <a:r>
                <a:rPr lang="hu-HU" sz="22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Kérhetsz egyedi linket, amit el tudsz küldeni ismerősöknek, barátoknak, címlistára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8889479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750" fill="hold"/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750" fill="hold"/>
                                        <p:tgtEl>
                                          <p:spTgt spid="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750" fill="hold"/>
                                        <p:tgtEl>
                                          <p:spTgt spid="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250"/>
                            </p:stCondLst>
                            <p:childTnLst>
                              <p:par>
                                <p:cTn id="5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uiExpand="1" build="p"/>
      <p:bldP spid="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>
            <a:extLst>
              <a:ext uri="{FF2B5EF4-FFF2-40B4-BE49-F238E27FC236}">
                <a16:creationId xmlns:a16="http://schemas.microsoft.com/office/drawing/2014/main" id="{2096970E-8EE8-4C61-B26D-2DD7EB78B3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47" t="5714" r="22354" b="7928"/>
          <a:stretch/>
        </p:blipFill>
        <p:spPr>
          <a:xfrm>
            <a:off x="5106730" y="0"/>
            <a:ext cx="7085270" cy="6853400"/>
          </a:xfrm>
          <a:prstGeom prst="rect">
            <a:avLst/>
          </a:prstGeom>
        </p:spPr>
      </p:pic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0" y="0"/>
            <a:ext cx="5399324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45634" y="645884"/>
            <a:ext cx="4269910" cy="116114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E</a:t>
            </a:r>
            <a:r>
              <a:rPr lang="hu-HU" sz="4000" dirty="0">
                <a:solidFill>
                  <a:schemeClr val="bg1"/>
                </a:solidFill>
              </a:rPr>
              <a:t>-feltöltés</a:t>
            </a: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38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36" name="Google Shape;19;p2">
            <a:extLst>
              <a:ext uri="{FF2B5EF4-FFF2-40B4-BE49-F238E27FC236}">
                <a16:creationId xmlns:a16="http://schemas.microsoft.com/office/drawing/2014/main" id="{631E78B9-9335-4DEE-B717-25627114B8F4}"/>
              </a:ext>
            </a:extLst>
          </p:cNvPr>
          <p:cNvSpPr txBox="1">
            <a:spLocks/>
          </p:cNvSpPr>
          <p:nvPr/>
        </p:nvSpPr>
        <p:spPr>
          <a:xfrm>
            <a:off x="244035" y="1465943"/>
            <a:ext cx="4862695" cy="554342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100" dirty="0">
                <a:solidFill>
                  <a:schemeClr val="bg1"/>
                </a:solidFill>
              </a:rPr>
              <a:t>Honlapunkon 4 adat megadásával indítható 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100" dirty="0">
                <a:solidFill>
                  <a:schemeClr val="bg1"/>
                </a:solidFill>
              </a:rPr>
              <a:t>CIB felületére irányít</a:t>
            </a:r>
          </a:p>
          <a:p>
            <a:pPr marL="800100" lvl="1" indent="-342900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Kártyaadatok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100" dirty="0">
                <a:solidFill>
                  <a:schemeClr val="bg1"/>
                </a:solidFill>
              </a:rPr>
              <a:t>Visszaigazolás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100" dirty="0">
                <a:solidFill>
                  <a:schemeClr val="bg1"/>
                </a:solidFill>
              </a:rPr>
              <a:t>Első befizetés: min. 7.000 Ft</a:t>
            </a:r>
          </a:p>
          <a:p>
            <a:pPr marL="342900" indent="-342900" algn="l">
              <a:lnSpc>
                <a:spcPct val="15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100" dirty="0">
                <a:solidFill>
                  <a:schemeClr val="bg1"/>
                </a:solidFill>
              </a:rPr>
              <a:t>Netpénztáron keresztül is</a:t>
            </a:r>
            <a:endParaRPr lang="hu-HU" sz="19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Ellipszis 3">
            <a:extLst>
              <a:ext uri="{FF2B5EF4-FFF2-40B4-BE49-F238E27FC236}">
                <a16:creationId xmlns:a16="http://schemas.microsoft.com/office/drawing/2014/main" id="{3FECD803-BDFD-420E-AC9C-0239AC23CB31}"/>
              </a:ext>
            </a:extLst>
          </p:cNvPr>
          <p:cNvSpPr/>
          <p:nvPr/>
        </p:nvSpPr>
        <p:spPr>
          <a:xfrm>
            <a:off x="10087429" y="1538515"/>
            <a:ext cx="1860536" cy="449943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561900924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75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uiExpand="1" build="p"/>
      <p:bldP spid="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0" name="Szabadkézi sokszög: alakzat 9">
            <a:extLst>
              <a:ext uri="{FF2B5EF4-FFF2-40B4-BE49-F238E27FC236}">
                <a16:creationId xmlns:a16="http://schemas.microsoft.com/office/drawing/2014/main" id="{51BF3466-B8B2-4C5A-8E4A-7E7AD59F9E55}"/>
              </a:ext>
            </a:extLst>
          </p:cNvPr>
          <p:cNvSpPr/>
          <p:nvPr/>
        </p:nvSpPr>
        <p:spPr>
          <a:xfrm>
            <a:off x="9784122" y="-32310"/>
            <a:ext cx="8013691" cy="6922620"/>
          </a:xfrm>
          <a:custGeom>
            <a:avLst/>
            <a:gdLst>
              <a:gd name="connsiteX0" fmla="*/ 1035372 w 1378277"/>
              <a:gd name="connsiteY0" fmla="*/ 0 h 1190625"/>
              <a:gd name="connsiteX1" fmla="*/ 342905 w 1378277"/>
              <a:gd name="connsiteY1" fmla="*/ 0 h 1190625"/>
              <a:gd name="connsiteX2" fmla="*/ 5 w 1378277"/>
              <a:gd name="connsiteY2" fmla="*/ 597218 h 1190625"/>
              <a:gd name="connsiteX3" fmla="*/ 342905 w 1378277"/>
              <a:gd name="connsiteY3" fmla="*/ 1190625 h 1190625"/>
              <a:gd name="connsiteX4" fmla="*/ 1035372 w 1378277"/>
              <a:gd name="connsiteY4" fmla="*/ 1190625 h 1190625"/>
              <a:gd name="connsiteX5" fmla="*/ 1378273 w 1378277"/>
              <a:gd name="connsiteY5" fmla="*/ 593408 h 1190625"/>
              <a:gd name="connsiteX6" fmla="*/ 1035372 w 1378277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8277" h="1190625">
                <a:moveTo>
                  <a:pt x="1035372" y="0"/>
                </a:moveTo>
                <a:lnTo>
                  <a:pt x="342905" y="0"/>
                </a:lnTo>
                <a:cubicBezTo>
                  <a:pt x="137165" y="120015"/>
                  <a:pt x="-948" y="341948"/>
                  <a:pt x="5" y="597218"/>
                </a:cubicBezTo>
                <a:cubicBezTo>
                  <a:pt x="957" y="850583"/>
                  <a:pt x="138117" y="1071563"/>
                  <a:pt x="342905" y="1190625"/>
                </a:cubicBezTo>
                <a:lnTo>
                  <a:pt x="1035372" y="1190625"/>
                </a:lnTo>
                <a:cubicBezTo>
                  <a:pt x="1241112" y="1070610"/>
                  <a:pt x="1379225" y="848678"/>
                  <a:pt x="1378273" y="593408"/>
                </a:cubicBezTo>
                <a:cubicBezTo>
                  <a:pt x="1377320" y="340043"/>
                  <a:pt x="1239207" y="119063"/>
                  <a:pt x="1035372" y="0"/>
                </a:cubicBezTo>
                <a:close/>
              </a:path>
            </a:pathLst>
          </a:custGeom>
          <a:solidFill>
            <a:srgbClr val="E2E2E2">
              <a:alpha val="29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3" name="Szabadkézi sokszög: alakzat 12">
            <a:extLst>
              <a:ext uri="{FF2B5EF4-FFF2-40B4-BE49-F238E27FC236}">
                <a16:creationId xmlns:a16="http://schemas.microsoft.com/office/drawing/2014/main" id="{7BAE4451-7881-4E15-9698-619B7D082361}"/>
              </a:ext>
            </a:extLst>
          </p:cNvPr>
          <p:cNvSpPr/>
          <p:nvPr/>
        </p:nvSpPr>
        <p:spPr>
          <a:xfrm>
            <a:off x="9235841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4" y="3294743"/>
            <a:ext cx="12192002" cy="3611721"/>
          </a:xfrm>
          <a:prstGeom prst="rect">
            <a:avLst/>
          </a:prstGeom>
          <a:solidFill>
            <a:srgbClr val="E8ED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39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37" name="Google Shape;19;p2">
            <a:extLst>
              <a:ext uri="{FF2B5EF4-FFF2-40B4-BE49-F238E27FC236}">
                <a16:creationId xmlns:a16="http://schemas.microsoft.com/office/drawing/2014/main" id="{FAD08BBC-F496-4E50-AD69-747AC247DC17}"/>
              </a:ext>
            </a:extLst>
          </p:cNvPr>
          <p:cNvSpPr txBox="1">
            <a:spLocks/>
          </p:cNvSpPr>
          <p:nvPr/>
        </p:nvSpPr>
        <p:spPr>
          <a:xfrm>
            <a:off x="478199" y="1611084"/>
            <a:ext cx="8914830" cy="16748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35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300" dirty="0">
                <a:solidFill>
                  <a:schemeClr val="accent1"/>
                </a:solidFill>
              </a:rPr>
              <a:t>VISA, VISA </a:t>
            </a:r>
            <a:r>
              <a:rPr lang="hu-HU" sz="2300" dirty="0" err="1">
                <a:solidFill>
                  <a:schemeClr val="accent1"/>
                </a:solidFill>
              </a:rPr>
              <a:t>Electron</a:t>
            </a:r>
            <a:r>
              <a:rPr lang="hu-HU" sz="2300" dirty="0">
                <a:solidFill>
                  <a:schemeClr val="accent1"/>
                </a:solidFill>
              </a:rPr>
              <a:t>, </a:t>
            </a:r>
            <a:r>
              <a:rPr lang="hu-HU" sz="2300" dirty="0" err="1">
                <a:solidFill>
                  <a:schemeClr val="accent1"/>
                </a:solidFill>
              </a:rPr>
              <a:t>Mastercard</a:t>
            </a:r>
            <a:r>
              <a:rPr lang="hu-HU" sz="2300" dirty="0">
                <a:solidFill>
                  <a:schemeClr val="bg1"/>
                </a:solidFill>
              </a:rPr>
              <a:t> és </a:t>
            </a:r>
            <a:r>
              <a:rPr lang="hu-HU" sz="2300" dirty="0">
                <a:solidFill>
                  <a:schemeClr val="accent1"/>
                </a:solidFill>
              </a:rPr>
              <a:t>Maestro</a:t>
            </a:r>
            <a:r>
              <a:rPr lang="hu-HU" sz="2300" dirty="0">
                <a:solidFill>
                  <a:schemeClr val="bg1"/>
                </a:solidFill>
              </a:rPr>
              <a:t> bankkártyákat is elfogadunk</a:t>
            </a:r>
          </a:p>
          <a:p>
            <a:pPr marL="342900" indent="-342900" algn="l">
              <a:lnSpc>
                <a:spcPts val="35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300" dirty="0">
                <a:solidFill>
                  <a:schemeClr val="bg1"/>
                </a:solidFill>
              </a:rPr>
              <a:t>Hitelkártyás tagdíjfizetés – kártyás vásárlásnak minősül</a:t>
            </a:r>
          </a:p>
        </p:txBody>
      </p:sp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C0AFF1BB-6227-47CB-BF68-BFF76010EF4A}"/>
              </a:ext>
            </a:extLst>
          </p:cNvPr>
          <p:cNvSpPr txBox="1">
            <a:spLocks/>
          </p:cNvSpPr>
          <p:nvPr/>
        </p:nvSpPr>
        <p:spPr>
          <a:xfrm>
            <a:off x="345634" y="645884"/>
            <a:ext cx="4269910" cy="116114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E</a:t>
            </a:r>
            <a:r>
              <a:rPr lang="hu-HU" sz="4000" dirty="0">
                <a:solidFill>
                  <a:schemeClr val="bg1"/>
                </a:solidFill>
              </a:rPr>
              <a:t>-feltöltés</a:t>
            </a:r>
          </a:p>
        </p:txBody>
      </p:sp>
      <p:grpSp>
        <p:nvGrpSpPr>
          <p:cNvPr id="6" name="Csoportba foglalás 5">
            <a:extLst>
              <a:ext uri="{FF2B5EF4-FFF2-40B4-BE49-F238E27FC236}">
                <a16:creationId xmlns:a16="http://schemas.microsoft.com/office/drawing/2014/main" id="{AF68ACBE-4B61-4B1E-97EA-A5C6254144F8}"/>
              </a:ext>
            </a:extLst>
          </p:cNvPr>
          <p:cNvGrpSpPr/>
          <p:nvPr/>
        </p:nvGrpSpPr>
        <p:grpSpPr>
          <a:xfrm>
            <a:off x="535754" y="3954966"/>
            <a:ext cx="11108843" cy="1682870"/>
            <a:chOff x="535754" y="3954966"/>
            <a:chExt cx="11108843" cy="1682870"/>
          </a:xfrm>
        </p:grpSpPr>
        <p:pic>
          <p:nvPicPr>
            <p:cNvPr id="4" name="Picture 2" descr="http://www.souktnine.com/wp-content/uploads/2015/02/visa-mastercard-logo-png-5h6zv68l.png">
              <a:extLst>
                <a:ext uri="{FF2B5EF4-FFF2-40B4-BE49-F238E27FC236}">
                  <a16:creationId xmlns:a16="http://schemas.microsoft.com/office/drawing/2014/main" id="{6CA5C36C-C61A-4742-B6DF-96F1DAE4FB7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/>
            <a:srcRect r="42840"/>
            <a:stretch/>
          </p:blipFill>
          <p:spPr bwMode="auto">
            <a:xfrm>
              <a:off x="535754" y="4111518"/>
              <a:ext cx="2918646" cy="1317434"/>
            </a:xfrm>
            <a:prstGeom prst="rect">
              <a:avLst/>
            </a:prstGeom>
            <a:noFill/>
          </p:spPr>
        </p:pic>
        <p:pic>
          <p:nvPicPr>
            <p:cNvPr id="7" name="Picture 6" descr="http://www.praktikerwebshop.hu/media/utalvany/visa_electron_logo.gif">
              <a:extLst>
                <a:ext uri="{FF2B5EF4-FFF2-40B4-BE49-F238E27FC236}">
                  <a16:creationId xmlns:a16="http://schemas.microsoft.com/office/drawing/2014/main" id="{690F1009-0706-4A96-8359-98BE653E6E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667635" y="4030238"/>
              <a:ext cx="2451722" cy="1532326"/>
            </a:xfrm>
            <a:prstGeom prst="rect">
              <a:avLst/>
            </a:prstGeom>
            <a:noFill/>
          </p:spPr>
        </p:pic>
        <p:pic>
          <p:nvPicPr>
            <p:cNvPr id="9" name="Kép 8">
              <a:extLst>
                <a:ext uri="{FF2B5EF4-FFF2-40B4-BE49-F238E27FC236}">
                  <a16:creationId xmlns:a16="http://schemas.microsoft.com/office/drawing/2014/main" id="{CC8D98F2-76F1-49A3-A183-6498EA7120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83153" y="4216164"/>
              <a:ext cx="1861444" cy="1108142"/>
            </a:xfrm>
            <a:prstGeom prst="rect">
              <a:avLst/>
            </a:prstGeom>
          </p:spPr>
        </p:pic>
        <p:pic>
          <p:nvPicPr>
            <p:cNvPr id="16" name="Kép 15">
              <a:extLst>
                <a:ext uri="{FF2B5EF4-FFF2-40B4-BE49-F238E27FC236}">
                  <a16:creationId xmlns:a16="http://schemas.microsoft.com/office/drawing/2014/main" id="{958CDD39-066A-404A-86A0-9AE0D27AB60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69668" y="3954966"/>
              <a:ext cx="2249686" cy="16828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34284414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1" r="24891"/>
          <a:stretch/>
        </p:blipFill>
        <p:spPr>
          <a:xfrm>
            <a:off x="-1872339" y="-141516"/>
            <a:ext cx="7141032" cy="7141032"/>
          </a:xfrm>
        </p:spPr>
      </p:pic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-2394862" y="-664034"/>
            <a:ext cx="8195883" cy="8195873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rgbClr val="88C79A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6" name="Ábra 6">
            <a:extLst>
              <a:ext uri="{FF2B5EF4-FFF2-40B4-BE49-F238E27FC236}">
                <a16:creationId xmlns:a16="http://schemas.microsoft.com/office/drawing/2014/main" id="{B73E8C48-42A0-4C9A-86C3-0E31059A6836}"/>
              </a:ext>
            </a:extLst>
          </p:cNvPr>
          <p:cNvSpPr/>
          <p:nvPr/>
        </p:nvSpPr>
        <p:spPr>
          <a:xfrm flipH="1">
            <a:off x="2607858" y="971375"/>
            <a:ext cx="701398" cy="701398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1"/>
          </a:solidFill>
          <a:ln w="98425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6197610" y="2404426"/>
            <a:ext cx="5357335" cy="351470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hu-HU" dirty="0">
                <a:solidFill>
                  <a:schemeClr val="bg1"/>
                </a:solidFill>
              </a:rPr>
              <a:t>Önnek ki sem </a:t>
            </a:r>
            <a:br>
              <a:rPr lang="hu-HU" dirty="0">
                <a:solidFill>
                  <a:schemeClr val="bg1"/>
                </a:solidFill>
              </a:rPr>
            </a:br>
            <a:r>
              <a:rPr lang="hu-HU" dirty="0">
                <a:solidFill>
                  <a:schemeClr val="bg1"/>
                </a:solidFill>
              </a:rPr>
              <a:t>kell találnia,</a:t>
            </a:r>
          </a:p>
          <a:p>
            <a:r>
              <a:rPr lang="hu-HU" dirty="0">
                <a:solidFill>
                  <a:schemeClr val="accent1"/>
                </a:solidFill>
              </a:rPr>
              <a:t>mi már meg is alkottuk</a:t>
            </a:r>
          </a:p>
        </p:txBody>
      </p:sp>
      <p:grpSp>
        <p:nvGrpSpPr>
          <p:cNvPr id="29" name="Csoportba foglalás 28">
            <a:extLst>
              <a:ext uri="{FF2B5EF4-FFF2-40B4-BE49-F238E27FC236}">
                <a16:creationId xmlns:a16="http://schemas.microsoft.com/office/drawing/2014/main" id="{2B630396-4979-4BBC-AD79-D8D5148DD5D9}"/>
              </a:ext>
            </a:extLst>
          </p:cNvPr>
          <p:cNvGrpSpPr/>
          <p:nvPr/>
        </p:nvGrpSpPr>
        <p:grpSpPr>
          <a:xfrm>
            <a:off x="3329660" y="524328"/>
            <a:ext cx="3490947" cy="3431126"/>
            <a:chOff x="3329660" y="524328"/>
            <a:chExt cx="3490947" cy="3431126"/>
          </a:xfrm>
        </p:grpSpPr>
        <p:grpSp>
          <p:nvGrpSpPr>
            <p:cNvPr id="9" name="Ábra 7">
              <a:extLst>
                <a:ext uri="{FF2B5EF4-FFF2-40B4-BE49-F238E27FC236}">
                  <a16:creationId xmlns:a16="http://schemas.microsoft.com/office/drawing/2014/main" id="{11E86B9F-D5B6-413E-B12A-6AB878BF9B25}"/>
                </a:ext>
              </a:extLst>
            </p:cNvPr>
            <p:cNvGrpSpPr/>
            <p:nvPr/>
          </p:nvGrpSpPr>
          <p:grpSpPr>
            <a:xfrm>
              <a:off x="3389471" y="524328"/>
              <a:ext cx="3431136" cy="3431126"/>
              <a:chOff x="4439112" y="727087"/>
              <a:chExt cx="4068522" cy="4068512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B6DBC871-237D-4256-9FCA-314A65BBFE98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11" name="Szabadkézi sokszög: alakzat 10">
                <a:extLst>
                  <a:ext uri="{FF2B5EF4-FFF2-40B4-BE49-F238E27FC236}">
                    <a16:creationId xmlns:a16="http://schemas.microsoft.com/office/drawing/2014/main" id="{2EA9FECD-42FB-4380-9F87-8D7FD292966A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18" name="Google Shape;19;p2">
              <a:extLst>
                <a:ext uri="{FF2B5EF4-FFF2-40B4-BE49-F238E27FC236}">
                  <a16:creationId xmlns:a16="http://schemas.microsoft.com/office/drawing/2014/main" id="{DDCEF83B-3DA4-4F07-94A7-77156648717D}"/>
                </a:ext>
              </a:extLst>
            </p:cNvPr>
            <p:cNvSpPr txBox="1">
              <a:spLocks/>
            </p:cNvSpPr>
            <p:nvPr/>
          </p:nvSpPr>
          <p:spPr>
            <a:xfrm>
              <a:off x="3329660" y="1706409"/>
              <a:ext cx="2954123" cy="1645006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r>
                <a:rPr lang="hu-HU" sz="3200" b="1" dirty="0">
                  <a:solidFill>
                    <a:schemeClr val="tx2"/>
                  </a:solidFill>
                  <a:latin typeface="+mn-lt"/>
                  <a:ea typeface="A little sunshine" panose="02000603000000000000" pitchFamily="2" charset="0"/>
                </a:rPr>
                <a:t>De jó lenne </a:t>
              </a:r>
            </a:p>
            <a:p>
              <a:r>
                <a:rPr lang="hu-HU" sz="3200" b="1" dirty="0">
                  <a:solidFill>
                    <a:schemeClr val="tx2"/>
                  </a:solidFill>
                  <a:latin typeface="+mn-lt"/>
                  <a:ea typeface="A little sunshine" panose="02000603000000000000" pitchFamily="2" charset="0"/>
                </a:rPr>
                <a:t>egy olyan…</a:t>
              </a:r>
            </a:p>
          </p:txBody>
        </p:sp>
      </p:grpSp>
      <p:sp>
        <p:nvSpPr>
          <p:cNvPr id="20" name="Ellipszis 19">
            <a:extLst>
              <a:ext uri="{FF2B5EF4-FFF2-40B4-BE49-F238E27FC236}">
                <a16:creationId xmlns:a16="http://schemas.microsoft.com/office/drawing/2014/main" id="{E414A0E9-C9CA-4264-878E-A4C46E79AA53}"/>
              </a:ext>
            </a:extLst>
          </p:cNvPr>
          <p:cNvSpPr/>
          <p:nvPr/>
        </p:nvSpPr>
        <p:spPr>
          <a:xfrm>
            <a:off x="10447145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22" name="Picture 1">
            <a:extLst>
              <a:ext uri="{FF2B5EF4-FFF2-40B4-BE49-F238E27FC236}">
                <a16:creationId xmlns:a16="http://schemas.microsoft.com/office/drawing/2014/main" id="{01384D02-7387-4142-AEB5-F7139020A15B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01980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4" name="Szövegdoboz 23">
            <a:extLst>
              <a:ext uri="{FF2B5EF4-FFF2-40B4-BE49-F238E27FC236}">
                <a16:creationId xmlns:a16="http://schemas.microsoft.com/office/drawing/2014/main" id="{29A3A768-BE99-40CD-9FD8-ADE18FF47663}"/>
              </a:ext>
            </a:extLst>
          </p:cNvPr>
          <p:cNvSpPr txBox="1"/>
          <p:nvPr/>
        </p:nvSpPr>
        <p:spPr>
          <a:xfrm>
            <a:off x="8028079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C495EC56-4A47-42AB-9020-4113D88A9603}"/>
              </a:ext>
            </a:extLst>
          </p:cNvPr>
          <p:cNvSpPr>
            <a:spLocks/>
          </p:cNvSpPr>
          <p:nvPr/>
        </p:nvSpPr>
        <p:spPr bwMode="auto">
          <a:xfrm>
            <a:off x="9212221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8" name="Google Shape;105;p9">
            <a:extLst>
              <a:ext uri="{FF2B5EF4-FFF2-40B4-BE49-F238E27FC236}">
                <a16:creationId xmlns:a16="http://schemas.microsoft.com/office/drawing/2014/main" id="{F4529D76-E4E0-4426-9307-233CF80D6CC8}"/>
              </a:ext>
            </a:extLst>
          </p:cNvPr>
          <p:cNvSpPr txBox="1">
            <a:spLocks/>
          </p:cNvSpPr>
          <p:nvPr/>
        </p:nvSpPr>
        <p:spPr>
          <a:xfrm>
            <a:off x="11739351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40</a:t>
            </a:fld>
            <a:endParaRPr lang="en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01597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3">
            <a:extLst>
              <a:ext uri="{FF2B5EF4-FFF2-40B4-BE49-F238E27FC236}">
                <a16:creationId xmlns:a16="http://schemas.microsoft.com/office/drawing/2014/main" id="{CFFCD5B8-3CFD-47FB-8626-B99B3D750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90634" y="-1067514"/>
            <a:ext cx="12816464" cy="8544308"/>
          </a:xfrm>
          <a:prstGeom prst="rect">
            <a:avLst/>
          </a:prstGeom>
        </p:spPr>
      </p:pic>
      <p:grpSp>
        <p:nvGrpSpPr>
          <p:cNvPr id="54" name="Csoportba foglalás 53">
            <a:extLst>
              <a:ext uri="{FF2B5EF4-FFF2-40B4-BE49-F238E27FC236}">
                <a16:creationId xmlns:a16="http://schemas.microsoft.com/office/drawing/2014/main" id="{6323A488-354A-4DFD-B9C2-901EEAF03809}"/>
              </a:ext>
            </a:extLst>
          </p:cNvPr>
          <p:cNvGrpSpPr/>
          <p:nvPr/>
        </p:nvGrpSpPr>
        <p:grpSpPr>
          <a:xfrm>
            <a:off x="0" y="-1066189"/>
            <a:ext cx="12235199" cy="4086969"/>
            <a:chOff x="0" y="-1066189"/>
            <a:chExt cx="12235199" cy="4086969"/>
          </a:xfrm>
        </p:grpSpPr>
        <p:grpSp>
          <p:nvGrpSpPr>
            <p:cNvPr id="30" name="Csoportba foglalás 29">
              <a:extLst>
                <a:ext uri="{FF2B5EF4-FFF2-40B4-BE49-F238E27FC236}">
                  <a16:creationId xmlns:a16="http://schemas.microsoft.com/office/drawing/2014/main" id="{69B1572F-761C-4149-B13C-4E0149A33D31}"/>
                </a:ext>
              </a:extLst>
            </p:cNvPr>
            <p:cNvGrpSpPr/>
            <p:nvPr/>
          </p:nvGrpSpPr>
          <p:grpSpPr>
            <a:xfrm flipV="1">
              <a:off x="0" y="-1066189"/>
              <a:ext cx="12235199" cy="4086969"/>
              <a:chOff x="0" y="2185061"/>
              <a:chExt cx="12235199" cy="5242955"/>
            </a:xfrm>
          </p:grpSpPr>
          <p:grpSp>
            <p:nvGrpSpPr>
              <p:cNvPr id="6" name="Ábra 2">
                <a:extLst>
                  <a:ext uri="{FF2B5EF4-FFF2-40B4-BE49-F238E27FC236}">
                    <a16:creationId xmlns:a16="http://schemas.microsoft.com/office/drawing/2014/main" id="{092301E4-3658-4395-BE30-703BAA2CBA8B}"/>
                  </a:ext>
                </a:extLst>
              </p:cNvPr>
              <p:cNvGrpSpPr/>
              <p:nvPr/>
            </p:nvGrpSpPr>
            <p:grpSpPr>
              <a:xfrm>
                <a:off x="0" y="2185061"/>
                <a:ext cx="12235199" cy="5242955"/>
                <a:chOff x="0" y="2185061"/>
                <a:chExt cx="12235199" cy="5242955"/>
              </a:xfrm>
            </p:grpSpPr>
            <p:sp>
              <p:nvSpPr>
                <p:cNvPr id="7" name="Szabadkézi sokszög: alakzat 6">
                  <a:extLst>
                    <a:ext uri="{FF2B5EF4-FFF2-40B4-BE49-F238E27FC236}">
                      <a16:creationId xmlns:a16="http://schemas.microsoft.com/office/drawing/2014/main" id="{C77854D1-1ACD-44B0-9521-75DAD8581F3C}"/>
                    </a:ext>
                  </a:extLst>
                </p:cNvPr>
                <p:cNvSpPr/>
                <p:nvPr/>
              </p:nvSpPr>
              <p:spPr>
                <a:xfrm>
                  <a:off x="0" y="2185061"/>
                  <a:ext cx="12235199" cy="5242955"/>
                </a:xfrm>
                <a:custGeom>
                  <a:avLst/>
                  <a:gdLst>
                    <a:gd name="connsiteX0" fmla="*/ 12235200 w 12235199"/>
                    <a:gd name="connsiteY0" fmla="*/ 4382065 h 4382065"/>
                    <a:gd name="connsiteX1" fmla="*/ 12235200 w 12235199"/>
                    <a:gd name="connsiteY1" fmla="*/ 3309613 h 4382065"/>
                    <a:gd name="connsiteX2" fmla="*/ 10055696 w 12235199"/>
                    <a:gd name="connsiteY2" fmla="*/ 1147409 h 4382065"/>
                    <a:gd name="connsiteX3" fmla="*/ 6117600 w 12235199"/>
                    <a:gd name="connsiteY3" fmla="*/ 0 h 4382065"/>
                    <a:gd name="connsiteX4" fmla="*/ 2179503 w 12235199"/>
                    <a:gd name="connsiteY4" fmla="*/ 1153175 h 4382065"/>
                    <a:gd name="connsiteX5" fmla="*/ 0 w 12235199"/>
                    <a:gd name="connsiteY5" fmla="*/ 3309613 h 4382065"/>
                    <a:gd name="connsiteX6" fmla="*/ 0 w 12235199"/>
                    <a:gd name="connsiteY6" fmla="*/ 4382065 h 4382065"/>
                    <a:gd name="connsiteX7" fmla="*/ 12235200 w 12235199"/>
                    <a:gd name="connsiteY7" fmla="*/ 4382065 h 43820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2235199" h="4382065">
                      <a:moveTo>
                        <a:pt x="12235200" y="4382065"/>
                      </a:moveTo>
                      <a:lnTo>
                        <a:pt x="12235200" y="3309613"/>
                      </a:lnTo>
                      <a:cubicBezTo>
                        <a:pt x="11670143" y="2450497"/>
                        <a:pt x="10932111" y="1712465"/>
                        <a:pt x="10055696" y="1147409"/>
                      </a:cubicBezTo>
                      <a:cubicBezTo>
                        <a:pt x="8879457" y="397845"/>
                        <a:pt x="7518709" y="0"/>
                        <a:pt x="6117600" y="0"/>
                      </a:cubicBezTo>
                      <a:cubicBezTo>
                        <a:pt x="4716491" y="0"/>
                        <a:pt x="3355743" y="397845"/>
                        <a:pt x="2179503" y="1153175"/>
                      </a:cubicBezTo>
                      <a:cubicBezTo>
                        <a:pt x="1303089" y="1712465"/>
                        <a:pt x="565056" y="2450497"/>
                        <a:pt x="0" y="3309613"/>
                      </a:cubicBezTo>
                      <a:lnTo>
                        <a:pt x="0" y="4382065"/>
                      </a:lnTo>
                      <a:lnTo>
                        <a:pt x="12235200" y="4382065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  <p:sp>
              <p:nvSpPr>
                <p:cNvPr id="8" name="Szabadkézi sokszög: alakzat 7">
                  <a:extLst>
                    <a:ext uri="{FF2B5EF4-FFF2-40B4-BE49-F238E27FC236}">
                      <a16:creationId xmlns:a16="http://schemas.microsoft.com/office/drawing/2014/main" id="{E118D9C4-53C1-4284-9D89-4845CA63DFF9}"/>
                    </a:ext>
                  </a:extLst>
                </p:cNvPr>
                <p:cNvSpPr/>
                <p:nvPr/>
              </p:nvSpPr>
              <p:spPr>
                <a:xfrm>
                  <a:off x="0" y="2805938"/>
                  <a:ext cx="12235199" cy="4622078"/>
                </a:xfrm>
                <a:custGeom>
                  <a:avLst/>
                  <a:gdLst>
                    <a:gd name="connsiteX0" fmla="*/ 12235200 w 12235199"/>
                    <a:gd name="connsiteY0" fmla="*/ 3863137 h 3863136"/>
                    <a:gd name="connsiteX1" fmla="*/ 12235200 w 12235199"/>
                    <a:gd name="connsiteY1" fmla="*/ 3840073 h 3863136"/>
                    <a:gd name="connsiteX2" fmla="*/ 6117600 w 12235199"/>
                    <a:gd name="connsiteY2" fmla="*/ 0 h 3863136"/>
                    <a:gd name="connsiteX3" fmla="*/ 0 w 12235199"/>
                    <a:gd name="connsiteY3" fmla="*/ 3840073 h 3863136"/>
                    <a:gd name="connsiteX4" fmla="*/ 0 w 12235199"/>
                    <a:gd name="connsiteY4" fmla="*/ 3863137 h 3863136"/>
                    <a:gd name="connsiteX5" fmla="*/ 12235200 w 12235199"/>
                    <a:gd name="connsiteY5" fmla="*/ 3863137 h 38631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2235199" h="3863136">
                      <a:moveTo>
                        <a:pt x="12235200" y="3863137"/>
                      </a:moveTo>
                      <a:lnTo>
                        <a:pt x="12235200" y="3840073"/>
                      </a:lnTo>
                      <a:cubicBezTo>
                        <a:pt x="11139682" y="1568318"/>
                        <a:pt x="8810267" y="0"/>
                        <a:pt x="6117600" y="0"/>
                      </a:cubicBezTo>
                      <a:cubicBezTo>
                        <a:pt x="3424934" y="0"/>
                        <a:pt x="1095517" y="1568318"/>
                        <a:pt x="0" y="3840073"/>
                      </a:cubicBezTo>
                      <a:lnTo>
                        <a:pt x="0" y="3863137"/>
                      </a:lnTo>
                      <a:lnTo>
                        <a:pt x="12235200" y="3863137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5" name="Téglalap 24">
                <a:extLst>
                  <a:ext uri="{FF2B5EF4-FFF2-40B4-BE49-F238E27FC236}">
                    <a16:creationId xmlns:a16="http://schemas.microsoft.com/office/drawing/2014/main" id="{7C434850-37A3-4179-BD06-A0D6BFC0D9F7}"/>
                  </a:ext>
                </a:extLst>
              </p:cNvPr>
              <p:cNvSpPr/>
              <p:nvPr/>
            </p:nvSpPr>
            <p:spPr>
              <a:xfrm>
                <a:off x="3962227" y="5783722"/>
                <a:ext cx="4310743" cy="1074277"/>
              </a:xfrm>
              <a:prstGeom prst="rect">
                <a:avLst/>
              </a:prstGeom>
              <a:solidFill>
                <a:srgbClr val="E2E2E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hu-HU"/>
              </a:p>
            </p:txBody>
          </p:sp>
        </p:grpSp>
        <p:sp>
          <p:nvSpPr>
            <p:cNvPr id="2" name="Google Shape;19;p2">
              <a:extLst>
                <a:ext uri="{FF2B5EF4-FFF2-40B4-BE49-F238E27FC236}">
                  <a16:creationId xmlns:a16="http://schemas.microsoft.com/office/drawing/2014/main" id="{72BFF9A5-E749-4CFA-B4FF-04EFCA478822}"/>
                </a:ext>
              </a:extLst>
            </p:cNvPr>
            <p:cNvSpPr txBox="1">
              <a:spLocks/>
            </p:cNvSpPr>
            <p:nvPr/>
          </p:nvSpPr>
          <p:spPr>
            <a:xfrm>
              <a:off x="1938551" y="535203"/>
              <a:ext cx="8329402" cy="110459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hu-HU" sz="6000" dirty="0"/>
                <a:t>MOST kártya</a:t>
              </a:r>
            </a:p>
          </p:txBody>
        </p:sp>
      </p:grpSp>
      <p:sp>
        <p:nvSpPr>
          <p:cNvPr id="43" name="Ellipszis 42">
            <a:extLst>
              <a:ext uri="{FF2B5EF4-FFF2-40B4-BE49-F238E27FC236}">
                <a16:creationId xmlns:a16="http://schemas.microsoft.com/office/drawing/2014/main" id="{70C33794-8472-418B-87C8-9DA141F72D2B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5" name="Picture 1">
            <a:extLst>
              <a:ext uri="{FF2B5EF4-FFF2-40B4-BE49-F238E27FC236}">
                <a16:creationId xmlns:a16="http://schemas.microsoft.com/office/drawing/2014/main" id="{655784C3-4B25-406E-B2AA-63C3908F3E10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7" name="Szövegdoboz 46">
            <a:extLst>
              <a:ext uri="{FF2B5EF4-FFF2-40B4-BE49-F238E27FC236}">
                <a16:creationId xmlns:a16="http://schemas.microsoft.com/office/drawing/2014/main" id="{41C84D59-CF09-4743-9F2D-AC196ABF9EFA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49" name="Rectangle 6">
            <a:extLst>
              <a:ext uri="{FF2B5EF4-FFF2-40B4-BE49-F238E27FC236}">
                <a16:creationId xmlns:a16="http://schemas.microsoft.com/office/drawing/2014/main" id="{B24A0F14-E877-48D8-9D65-D6D2BF55A8BB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51" name="Google Shape;105;p9">
            <a:extLst>
              <a:ext uri="{FF2B5EF4-FFF2-40B4-BE49-F238E27FC236}">
                <a16:creationId xmlns:a16="http://schemas.microsoft.com/office/drawing/2014/main" id="{00055868-512D-4592-8BBB-10BF4AA074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41</a:t>
            </a:fld>
            <a:endParaRPr lang="en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0185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4" y="3294743"/>
            <a:ext cx="12192002" cy="3611721"/>
          </a:xfrm>
          <a:prstGeom prst="rect">
            <a:avLst/>
          </a:prstGeom>
          <a:solidFill>
            <a:srgbClr val="E8ED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42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37" name="Google Shape;19;p2">
            <a:extLst>
              <a:ext uri="{FF2B5EF4-FFF2-40B4-BE49-F238E27FC236}">
                <a16:creationId xmlns:a16="http://schemas.microsoft.com/office/drawing/2014/main" id="{FAD08BBC-F496-4E50-AD69-747AC247DC17}"/>
              </a:ext>
            </a:extLst>
          </p:cNvPr>
          <p:cNvSpPr txBox="1">
            <a:spLocks/>
          </p:cNvSpPr>
          <p:nvPr/>
        </p:nvSpPr>
        <p:spPr>
          <a:xfrm>
            <a:off x="422120" y="1861038"/>
            <a:ext cx="7372051" cy="16748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500"/>
              </a:lnSpc>
              <a:buClr>
                <a:schemeClr val="accent1"/>
              </a:buClr>
              <a:buSzPct val="100000"/>
            </a:pPr>
            <a:r>
              <a:rPr lang="hu-HU" sz="2300" dirty="0">
                <a:solidFill>
                  <a:schemeClr val="bg1"/>
                </a:solidFill>
              </a:rPr>
              <a:t>Bármennyi kártyával összekapcsolható, de egyidejűleg egy lehet aktív közülük</a:t>
            </a:r>
          </a:p>
        </p:txBody>
      </p:sp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C0AFF1BB-6227-47CB-BF68-BFF76010EF4A}"/>
              </a:ext>
            </a:extLst>
          </p:cNvPr>
          <p:cNvSpPr txBox="1">
            <a:spLocks/>
          </p:cNvSpPr>
          <p:nvPr/>
        </p:nvSpPr>
        <p:spPr>
          <a:xfrm>
            <a:off x="403690" y="645884"/>
            <a:ext cx="8499114" cy="109583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IZYS MOST </a:t>
            </a:r>
            <a:r>
              <a:rPr lang="hu-HU" sz="4000" dirty="0">
                <a:solidFill>
                  <a:schemeClr val="bg1"/>
                </a:solidFill>
              </a:rPr>
              <a:t>pénztári kártya</a:t>
            </a:r>
          </a:p>
        </p:txBody>
      </p:sp>
      <p:sp>
        <p:nvSpPr>
          <p:cNvPr id="26" name="Ellipszis 25">
            <a:extLst>
              <a:ext uri="{FF2B5EF4-FFF2-40B4-BE49-F238E27FC236}">
                <a16:creationId xmlns:a16="http://schemas.microsoft.com/office/drawing/2014/main" id="{987A5170-C7F2-40AE-944E-477C7A586282}"/>
              </a:ext>
            </a:extLst>
          </p:cNvPr>
          <p:cNvSpPr>
            <a:spLocks noChangeAspect="1"/>
          </p:cNvSpPr>
          <p:nvPr/>
        </p:nvSpPr>
        <p:spPr>
          <a:xfrm>
            <a:off x="7735262" y="-376208"/>
            <a:ext cx="3780000" cy="378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28" name="Ábra 6">
            <a:extLst>
              <a:ext uri="{FF2B5EF4-FFF2-40B4-BE49-F238E27FC236}">
                <a16:creationId xmlns:a16="http://schemas.microsoft.com/office/drawing/2014/main" id="{CC877C83-72E3-42EB-947E-9BB0F00ED6D9}"/>
              </a:ext>
            </a:extLst>
          </p:cNvPr>
          <p:cNvSpPr>
            <a:spLocks noChangeAspect="1"/>
          </p:cNvSpPr>
          <p:nvPr/>
        </p:nvSpPr>
        <p:spPr>
          <a:xfrm>
            <a:off x="7457381" y="-639572"/>
            <a:ext cx="4272162" cy="4272156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rgbClr val="88C79A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pic>
        <p:nvPicPr>
          <p:cNvPr id="11" name="Kép 10">
            <a:extLst>
              <a:ext uri="{FF2B5EF4-FFF2-40B4-BE49-F238E27FC236}">
                <a16:creationId xmlns:a16="http://schemas.microsoft.com/office/drawing/2014/main" id="{F7ECA7F2-25A8-44FE-B847-F30FD21F601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1840" y="1062426"/>
            <a:ext cx="2227580" cy="1447800"/>
          </a:xfrm>
          <a:prstGeom prst="rect">
            <a:avLst/>
          </a:prstGeom>
          <a:noFill/>
          <a:ln>
            <a:noFill/>
          </a:ln>
          <a:effectLst>
            <a:outerShdw blurRad="76200" dist="38100" dir="13500000" algn="br" rotWithShape="0">
              <a:prstClr val="black">
                <a:alpha val="27000"/>
              </a:prstClr>
            </a:outerShdw>
          </a:effectLst>
        </p:spPr>
      </p:pic>
      <p:grpSp>
        <p:nvGrpSpPr>
          <p:cNvPr id="4" name="Csoportba foglalás 3">
            <a:extLst>
              <a:ext uri="{FF2B5EF4-FFF2-40B4-BE49-F238E27FC236}">
                <a16:creationId xmlns:a16="http://schemas.microsoft.com/office/drawing/2014/main" id="{CB0ABA5A-4BE8-4635-B00A-2F6EE19391B9}"/>
              </a:ext>
            </a:extLst>
          </p:cNvPr>
          <p:cNvGrpSpPr/>
          <p:nvPr/>
        </p:nvGrpSpPr>
        <p:grpSpPr>
          <a:xfrm>
            <a:off x="485866" y="4379871"/>
            <a:ext cx="10931181" cy="1362531"/>
            <a:chOff x="485866" y="4379871"/>
            <a:chExt cx="10931181" cy="1362531"/>
          </a:xfrm>
        </p:grpSpPr>
        <p:pic>
          <p:nvPicPr>
            <p:cNvPr id="12" name="Kép 11">
              <a:extLst>
                <a:ext uri="{FF2B5EF4-FFF2-40B4-BE49-F238E27FC236}">
                  <a16:creationId xmlns:a16="http://schemas.microsoft.com/office/drawing/2014/main" id="{94804C4C-3C13-4277-8740-0C92FD46EA3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85866" y="4379871"/>
              <a:ext cx="2193859" cy="1325513"/>
            </a:xfrm>
            <a:prstGeom prst="rect">
              <a:avLst/>
            </a:prstGeom>
          </p:spPr>
        </p:pic>
        <p:pic>
          <p:nvPicPr>
            <p:cNvPr id="14" name="Kép 13">
              <a:extLst>
                <a:ext uri="{FF2B5EF4-FFF2-40B4-BE49-F238E27FC236}">
                  <a16:creationId xmlns:a16="http://schemas.microsoft.com/office/drawing/2014/main" id="{CBB00D74-F202-48E7-AE58-5018AF376D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395172" y="4391415"/>
              <a:ext cx="2193860" cy="1350987"/>
            </a:xfrm>
            <a:prstGeom prst="rect">
              <a:avLst/>
            </a:prstGeom>
          </p:spPr>
        </p:pic>
        <p:pic>
          <p:nvPicPr>
            <p:cNvPr id="15" name="Kép 14">
              <a:extLst>
                <a:ext uri="{FF2B5EF4-FFF2-40B4-BE49-F238E27FC236}">
                  <a16:creationId xmlns:a16="http://schemas.microsoft.com/office/drawing/2014/main" id="{CCAEF3AA-E2DB-4C1D-88AC-3298DBDEB2F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304479" y="4387545"/>
              <a:ext cx="2193861" cy="1354857"/>
            </a:xfrm>
            <a:prstGeom prst="rect">
              <a:avLst/>
            </a:prstGeom>
          </p:spPr>
        </p:pic>
        <p:pic>
          <p:nvPicPr>
            <p:cNvPr id="32" name="Kép 31">
              <a:extLst>
                <a:ext uri="{FF2B5EF4-FFF2-40B4-BE49-F238E27FC236}">
                  <a16:creationId xmlns:a16="http://schemas.microsoft.com/office/drawing/2014/main" id="{4E9AE397-5765-4BC8-B41C-A26092B42EC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223186" y="4379871"/>
              <a:ext cx="2193861" cy="1362531"/>
            </a:xfrm>
            <a:prstGeom prst="rect">
              <a:avLst/>
            </a:prstGeom>
          </p:spPr>
        </p:pic>
      </p:grpSp>
      <p:pic>
        <p:nvPicPr>
          <p:cNvPr id="34" name="Ábra 33">
            <a:extLst>
              <a:ext uri="{FF2B5EF4-FFF2-40B4-BE49-F238E27FC236}">
                <a16:creationId xmlns:a16="http://schemas.microsoft.com/office/drawing/2014/main" id="{281CDC20-AA08-42FB-B892-438A052980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334691" y="3570514"/>
            <a:ext cx="496208" cy="496208"/>
          </a:xfrm>
          <a:prstGeom prst="rect">
            <a:avLst/>
          </a:prstGeom>
        </p:spPr>
      </p:pic>
      <p:pic>
        <p:nvPicPr>
          <p:cNvPr id="35" name="Ábra 34">
            <a:extLst>
              <a:ext uri="{FF2B5EF4-FFF2-40B4-BE49-F238E27FC236}">
                <a16:creationId xmlns:a16="http://schemas.microsoft.com/office/drawing/2014/main" id="{B6815C40-7CEC-4950-93C0-B77EDB1F4F6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243998" y="3630863"/>
            <a:ext cx="496208" cy="496208"/>
          </a:xfrm>
          <a:prstGeom prst="rect">
            <a:avLst/>
          </a:prstGeom>
        </p:spPr>
      </p:pic>
      <p:pic>
        <p:nvPicPr>
          <p:cNvPr id="39" name="Ábra 38">
            <a:extLst>
              <a:ext uri="{FF2B5EF4-FFF2-40B4-BE49-F238E27FC236}">
                <a16:creationId xmlns:a16="http://schemas.microsoft.com/office/drawing/2014/main" id="{A4B2ABF9-FF35-4A64-955A-859B383E2BF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035050" y="3657909"/>
            <a:ext cx="496208" cy="496208"/>
          </a:xfrm>
          <a:prstGeom prst="rect">
            <a:avLst/>
          </a:prstGeom>
        </p:spPr>
      </p:pic>
      <p:pic>
        <p:nvPicPr>
          <p:cNvPr id="40" name="Ábra 39">
            <a:extLst>
              <a:ext uri="{FF2B5EF4-FFF2-40B4-BE49-F238E27FC236}">
                <a16:creationId xmlns:a16="http://schemas.microsoft.com/office/drawing/2014/main" id="{2F32C428-86BB-4B8A-8C60-8B98EE8C63D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968429" y="3578802"/>
            <a:ext cx="783772" cy="615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344685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7" grpId="0"/>
      <p:bldP spid="28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43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C0AFF1BB-6227-47CB-BF68-BFF76010EF4A}"/>
              </a:ext>
            </a:extLst>
          </p:cNvPr>
          <p:cNvSpPr txBox="1">
            <a:spLocks/>
          </p:cNvSpPr>
          <p:nvPr/>
        </p:nvSpPr>
        <p:spPr>
          <a:xfrm>
            <a:off x="403689" y="645884"/>
            <a:ext cx="11149681" cy="97562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IZYS MOST </a:t>
            </a:r>
            <a:r>
              <a:rPr lang="hu-HU" sz="4000" dirty="0">
                <a:solidFill>
                  <a:schemeClr val="bg1"/>
                </a:solidFill>
              </a:rPr>
              <a:t>pénztári kártya működése</a:t>
            </a:r>
          </a:p>
        </p:txBody>
      </p:sp>
      <p:grpSp>
        <p:nvGrpSpPr>
          <p:cNvPr id="2" name="Csoportba foglalás 1">
            <a:extLst>
              <a:ext uri="{FF2B5EF4-FFF2-40B4-BE49-F238E27FC236}">
                <a16:creationId xmlns:a16="http://schemas.microsoft.com/office/drawing/2014/main" id="{83EF7B42-8971-496C-840C-E6DC39D20F39}"/>
              </a:ext>
            </a:extLst>
          </p:cNvPr>
          <p:cNvGrpSpPr/>
          <p:nvPr/>
        </p:nvGrpSpPr>
        <p:grpSpPr>
          <a:xfrm>
            <a:off x="840340" y="2288293"/>
            <a:ext cx="2734431" cy="2734432"/>
            <a:chOff x="840340" y="2288293"/>
            <a:chExt cx="2734431" cy="2734432"/>
          </a:xfrm>
        </p:grpSpPr>
        <p:grpSp>
          <p:nvGrpSpPr>
            <p:cNvPr id="9" name="Ábra 6">
              <a:extLst>
                <a:ext uri="{FF2B5EF4-FFF2-40B4-BE49-F238E27FC236}">
                  <a16:creationId xmlns:a16="http://schemas.microsoft.com/office/drawing/2014/main" id="{046C91F0-019A-41A6-9B5C-776236B83FCD}"/>
                </a:ext>
              </a:extLst>
            </p:cNvPr>
            <p:cNvGrpSpPr/>
            <p:nvPr/>
          </p:nvGrpSpPr>
          <p:grpSpPr>
            <a:xfrm>
              <a:off x="840340" y="2288293"/>
              <a:ext cx="2734431" cy="2734432"/>
              <a:chOff x="840340" y="2288293"/>
              <a:chExt cx="2734431" cy="2734432"/>
            </a:xfrm>
          </p:grpSpPr>
          <p:sp>
            <p:nvSpPr>
              <p:cNvPr id="10" name="Szabadkézi sokszög: alakzat 9">
                <a:extLst>
                  <a:ext uri="{FF2B5EF4-FFF2-40B4-BE49-F238E27FC236}">
                    <a16:creationId xmlns:a16="http://schemas.microsoft.com/office/drawing/2014/main" id="{FB0B4C8B-7CE3-492D-93C4-FE881F502F1A}"/>
                  </a:ext>
                </a:extLst>
              </p:cNvPr>
              <p:cNvSpPr/>
              <p:nvPr/>
            </p:nvSpPr>
            <p:spPr>
              <a:xfrm>
                <a:off x="901256" y="2345825"/>
                <a:ext cx="2612600" cy="2612600"/>
              </a:xfrm>
              <a:custGeom>
                <a:avLst/>
                <a:gdLst>
                  <a:gd name="connsiteX0" fmla="*/ 2612601 w 2612600"/>
                  <a:gd name="connsiteY0" fmla="*/ 1306300 h 2612600"/>
                  <a:gd name="connsiteX1" fmla="*/ 1306300 w 2612600"/>
                  <a:gd name="connsiteY1" fmla="*/ 2612601 h 2612600"/>
                  <a:gd name="connsiteX2" fmla="*/ 0 w 2612600"/>
                  <a:gd name="connsiteY2" fmla="*/ 1306301 h 2612600"/>
                  <a:gd name="connsiteX3" fmla="*/ 1306300 w 2612600"/>
                  <a:gd name="connsiteY3" fmla="*/ 0 h 2612600"/>
                  <a:gd name="connsiteX4" fmla="*/ 2612601 w 2612600"/>
                  <a:gd name="connsiteY4" fmla="*/ 1306300 h 2612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12600" h="2612600">
                    <a:moveTo>
                      <a:pt x="2612601" y="1306300"/>
                    </a:moveTo>
                    <a:cubicBezTo>
                      <a:pt x="2612601" y="2027750"/>
                      <a:pt x="2027750" y="2612601"/>
                      <a:pt x="1306300" y="2612601"/>
                    </a:cubicBezTo>
                    <a:cubicBezTo>
                      <a:pt x="584851" y="2612601"/>
                      <a:pt x="0" y="2027750"/>
                      <a:pt x="0" y="1306301"/>
                    </a:cubicBezTo>
                    <a:cubicBezTo>
                      <a:pt x="0" y="584851"/>
                      <a:pt x="584851" y="0"/>
                      <a:pt x="1306300" y="0"/>
                    </a:cubicBezTo>
                    <a:cubicBezTo>
                      <a:pt x="2027750" y="0"/>
                      <a:pt x="2612601" y="584851"/>
                      <a:pt x="2612601" y="1306300"/>
                    </a:cubicBezTo>
                    <a:close/>
                  </a:path>
                </a:pathLst>
              </a:custGeom>
              <a:solidFill>
                <a:srgbClr val="DEDEDE"/>
              </a:solidFill>
              <a:ln w="3383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12" name="Szabadkézi sokszög: alakzat 11">
                <a:extLst>
                  <a:ext uri="{FF2B5EF4-FFF2-40B4-BE49-F238E27FC236}">
                    <a16:creationId xmlns:a16="http://schemas.microsoft.com/office/drawing/2014/main" id="{BAA60680-411E-44CE-9535-743E6EF35BF3}"/>
                  </a:ext>
                </a:extLst>
              </p:cNvPr>
              <p:cNvSpPr/>
              <p:nvPr/>
            </p:nvSpPr>
            <p:spPr>
              <a:xfrm>
                <a:off x="840340" y="2288293"/>
                <a:ext cx="2734431" cy="2734432"/>
              </a:xfrm>
              <a:custGeom>
                <a:avLst/>
                <a:gdLst>
                  <a:gd name="connsiteX0" fmla="*/ 1367216 w 2734431"/>
                  <a:gd name="connsiteY0" fmla="*/ 2734432 h 2734432"/>
                  <a:gd name="connsiteX1" fmla="*/ 0 w 2734431"/>
                  <a:gd name="connsiteY1" fmla="*/ 1367216 h 2734432"/>
                  <a:gd name="connsiteX2" fmla="*/ 1367216 w 2734431"/>
                  <a:gd name="connsiteY2" fmla="*/ 0 h 2734432"/>
                  <a:gd name="connsiteX3" fmla="*/ 2734432 w 2734431"/>
                  <a:gd name="connsiteY3" fmla="*/ 1367216 h 2734432"/>
                  <a:gd name="connsiteX4" fmla="*/ 1367216 w 2734431"/>
                  <a:gd name="connsiteY4" fmla="*/ 2734432 h 2734432"/>
                  <a:gd name="connsiteX5" fmla="*/ 1367216 w 2734431"/>
                  <a:gd name="connsiteY5" fmla="*/ 121831 h 2734432"/>
                  <a:gd name="connsiteX6" fmla="*/ 125215 w 2734431"/>
                  <a:gd name="connsiteY6" fmla="*/ 1363832 h 2734432"/>
                  <a:gd name="connsiteX7" fmla="*/ 1367216 w 2734431"/>
                  <a:gd name="connsiteY7" fmla="*/ 2605833 h 2734432"/>
                  <a:gd name="connsiteX8" fmla="*/ 2609217 w 2734431"/>
                  <a:gd name="connsiteY8" fmla="*/ 1363832 h 2734432"/>
                  <a:gd name="connsiteX9" fmla="*/ 1367216 w 2734431"/>
                  <a:gd name="connsiteY9" fmla="*/ 121831 h 27344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34431" h="2734432">
                    <a:moveTo>
                      <a:pt x="1367216" y="2734432"/>
                    </a:moveTo>
                    <a:cubicBezTo>
                      <a:pt x="612540" y="2734432"/>
                      <a:pt x="0" y="2121892"/>
                      <a:pt x="0" y="1367216"/>
                    </a:cubicBezTo>
                    <a:cubicBezTo>
                      <a:pt x="0" y="612540"/>
                      <a:pt x="612540" y="0"/>
                      <a:pt x="1367216" y="0"/>
                    </a:cubicBezTo>
                    <a:cubicBezTo>
                      <a:pt x="2121892" y="0"/>
                      <a:pt x="2734432" y="612540"/>
                      <a:pt x="2734432" y="1367216"/>
                    </a:cubicBezTo>
                    <a:cubicBezTo>
                      <a:pt x="2734432" y="2118508"/>
                      <a:pt x="2121892" y="2734432"/>
                      <a:pt x="1367216" y="2734432"/>
                    </a:cubicBezTo>
                    <a:close/>
                    <a:moveTo>
                      <a:pt x="1367216" y="121831"/>
                    </a:moveTo>
                    <a:cubicBezTo>
                      <a:pt x="680224" y="121831"/>
                      <a:pt x="125215" y="680224"/>
                      <a:pt x="125215" y="1363832"/>
                    </a:cubicBezTo>
                    <a:cubicBezTo>
                      <a:pt x="125215" y="2047440"/>
                      <a:pt x="683608" y="2605833"/>
                      <a:pt x="1367216" y="2605833"/>
                    </a:cubicBezTo>
                    <a:cubicBezTo>
                      <a:pt x="2050824" y="2605833"/>
                      <a:pt x="2609217" y="2047440"/>
                      <a:pt x="2609217" y="1363832"/>
                    </a:cubicBezTo>
                    <a:cubicBezTo>
                      <a:pt x="2609217" y="680224"/>
                      <a:pt x="2054208" y="121831"/>
                      <a:pt x="1367216" y="121831"/>
                    </a:cubicBezTo>
                    <a:close/>
                  </a:path>
                </a:pathLst>
              </a:custGeom>
              <a:solidFill>
                <a:srgbClr val="FFFFFF"/>
              </a:solidFill>
              <a:ln w="3383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pic>
          <p:nvPicPr>
            <p:cNvPr id="30" name="Kép 29">
              <a:extLst>
                <a:ext uri="{FF2B5EF4-FFF2-40B4-BE49-F238E27FC236}">
                  <a16:creationId xmlns:a16="http://schemas.microsoft.com/office/drawing/2014/main" id="{B40496A9-2A30-4F4F-BEDD-B1A2A2E550A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99319" y="3020471"/>
              <a:ext cx="1807234" cy="1263308"/>
            </a:xfrm>
            <a:prstGeom prst="rect">
              <a:avLst/>
            </a:prstGeom>
          </p:spPr>
        </p:pic>
      </p:grpSp>
      <p:grpSp>
        <p:nvGrpSpPr>
          <p:cNvPr id="7" name="Csoportba foglalás 6">
            <a:extLst>
              <a:ext uri="{FF2B5EF4-FFF2-40B4-BE49-F238E27FC236}">
                <a16:creationId xmlns:a16="http://schemas.microsoft.com/office/drawing/2014/main" id="{24047F48-2E1B-41B1-8C32-425C32CD9B8F}"/>
              </a:ext>
            </a:extLst>
          </p:cNvPr>
          <p:cNvGrpSpPr/>
          <p:nvPr/>
        </p:nvGrpSpPr>
        <p:grpSpPr>
          <a:xfrm>
            <a:off x="4725399" y="2548877"/>
            <a:ext cx="2734431" cy="2734431"/>
            <a:chOff x="4725399" y="2548877"/>
            <a:chExt cx="2734431" cy="2734431"/>
          </a:xfrm>
        </p:grpSpPr>
        <p:grpSp>
          <p:nvGrpSpPr>
            <p:cNvPr id="14" name="Ábra 6">
              <a:extLst>
                <a:ext uri="{FF2B5EF4-FFF2-40B4-BE49-F238E27FC236}">
                  <a16:creationId xmlns:a16="http://schemas.microsoft.com/office/drawing/2014/main" id="{046C91F0-019A-41A6-9B5C-776236B83FCD}"/>
                </a:ext>
              </a:extLst>
            </p:cNvPr>
            <p:cNvGrpSpPr/>
            <p:nvPr/>
          </p:nvGrpSpPr>
          <p:grpSpPr>
            <a:xfrm>
              <a:off x="4725399" y="2548877"/>
              <a:ext cx="2734431" cy="2734431"/>
              <a:chOff x="4725399" y="2548877"/>
              <a:chExt cx="2734431" cy="2734431"/>
            </a:xfrm>
          </p:grpSpPr>
          <p:sp>
            <p:nvSpPr>
              <p:cNvPr id="15" name="Szabadkézi sokszög: alakzat 14">
                <a:extLst>
                  <a:ext uri="{FF2B5EF4-FFF2-40B4-BE49-F238E27FC236}">
                    <a16:creationId xmlns:a16="http://schemas.microsoft.com/office/drawing/2014/main" id="{91A8B263-F602-4A39-84BA-B96D39309410}"/>
                  </a:ext>
                </a:extLst>
              </p:cNvPr>
              <p:cNvSpPr/>
              <p:nvPr/>
            </p:nvSpPr>
            <p:spPr>
              <a:xfrm>
                <a:off x="4786315" y="2609792"/>
                <a:ext cx="2612600" cy="2612600"/>
              </a:xfrm>
              <a:custGeom>
                <a:avLst/>
                <a:gdLst>
                  <a:gd name="connsiteX0" fmla="*/ 2612601 w 2612600"/>
                  <a:gd name="connsiteY0" fmla="*/ 1306300 h 2612600"/>
                  <a:gd name="connsiteX1" fmla="*/ 1306300 w 2612600"/>
                  <a:gd name="connsiteY1" fmla="*/ 2612601 h 2612600"/>
                  <a:gd name="connsiteX2" fmla="*/ 0 w 2612600"/>
                  <a:gd name="connsiteY2" fmla="*/ 1306300 h 2612600"/>
                  <a:gd name="connsiteX3" fmla="*/ 1306300 w 2612600"/>
                  <a:gd name="connsiteY3" fmla="*/ 0 h 2612600"/>
                  <a:gd name="connsiteX4" fmla="*/ 2612601 w 2612600"/>
                  <a:gd name="connsiteY4" fmla="*/ 1306300 h 2612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12600" h="2612600">
                    <a:moveTo>
                      <a:pt x="2612601" y="1306300"/>
                    </a:moveTo>
                    <a:cubicBezTo>
                      <a:pt x="2612601" y="2027750"/>
                      <a:pt x="2027750" y="2612601"/>
                      <a:pt x="1306300" y="2612601"/>
                    </a:cubicBezTo>
                    <a:cubicBezTo>
                      <a:pt x="584850" y="2612601"/>
                      <a:pt x="0" y="2027750"/>
                      <a:pt x="0" y="1306300"/>
                    </a:cubicBezTo>
                    <a:cubicBezTo>
                      <a:pt x="0" y="584851"/>
                      <a:pt x="584850" y="0"/>
                      <a:pt x="1306300" y="0"/>
                    </a:cubicBezTo>
                    <a:cubicBezTo>
                      <a:pt x="2027750" y="0"/>
                      <a:pt x="2612601" y="584851"/>
                      <a:pt x="2612601" y="1306300"/>
                    </a:cubicBezTo>
                    <a:close/>
                  </a:path>
                </a:pathLst>
              </a:custGeom>
              <a:solidFill>
                <a:schemeClr val="bg1"/>
              </a:solidFill>
              <a:ln w="3383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16" name="Szabadkézi sokszög: alakzat 15">
                <a:extLst>
                  <a:ext uri="{FF2B5EF4-FFF2-40B4-BE49-F238E27FC236}">
                    <a16:creationId xmlns:a16="http://schemas.microsoft.com/office/drawing/2014/main" id="{F5EEA317-CCD6-44C2-806F-7686BF060F17}"/>
                  </a:ext>
                </a:extLst>
              </p:cNvPr>
              <p:cNvSpPr/>
              <p:nvPr/>
            </p:nvSpPr>
            <p:spPr>
              <a:xfrm>
                <a:off x="4725399" y="2548877"/>
                <a:ext cx="2734431" cy="2734431"/>
              </a:xfrm>
              <a:custGeom>
                <a:avLst/>
                <a:gdLst>
                  <a:gd name="connsiteX0" fmla="*/ 1367216 w 2734431"/>
                  <a:gd name="connsiteY0" fmla="*/ 2734432 h 2734431"/>
                  <a:gd name="connsiteX1" fmla="*/ 0 w 2734431"/>
                  <a:gd name="connsiteY1" fmla="*/ 1367216 h 2734431"/>
                  <a:gd name="connsiteX2" fmla="*/ 1367216 w 2734431"/>
                  <a:gd name="connsiteY2" fmla="*/ 0 h 2734431"/>
                  <a:gd name="connsiteX3" fmla="*/ 2734432 w 2734431"/>
                  <a:gd name="connsiteY3" fmla="*/ 1367216 h 2734431"/>
                  <a:gd name="connsiteX4" fmla="*/ 1367216 w 2734431"/>
                  <a:gd name="connsiteY4" fmla="*/ 2734432 h 2734431"/>
                  <a:gd name="connsiteX5" fmla="*/ 1367216 w 2734431"/>
                  <a:gd name="connsiteY5" fmla="*/ 121831 h 2734431"/>
                  <a:gd name="connsiteX6" fmla="*/ 125215 w 2734431"/>
                  <a:gd name="connsiteY6" fmla="*/ 1363832 h 2734431"/>
                  <a:gd name="connsiteX7" fmla="*/ 1367216 w 2734431"/>
                  <a:gd name="connsiteY7" fmla="*/ 2605832 h 2734431"/>
                  <a:gd name="connsiteX8" fmla="*/ 2609217 w 2734431"/>
                  <a:gd name="connsiteY8" fmla="*/ 1363832 h 2734431"/>
                  <a:gd name="connsiteX9" fmla="*/ 1367216 w 2734431"/>
                  <a:gd name="connsiteY9" fmla="*/ 121831 h 27344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34431" h="2734431">
                    <a:moveTo>
                      <a:pt x="1367216" y="2734432"/>
                    </a:moveTo>
                    <a:cubicBezTo>
                      <a:pt x="612540" y="2734432"/>
                      <a:pt x="0" y="2121892"/>
                      <a:pt x="0" y="1367216"/>
                    </a:cubicBezTo>
                    <a:cubicBezTo>
                      <a:pt x="0" y="612540"/>
                      <a:pt x="612540" y="0"/>
                      <a:pt x="1367216" y="0"/>
                    </a:cubicBezTo>
                    <a:cubicBezTo>
                      <a:pt x="2121892" y="0"/>
                      <a:pt x="2734432" y="612540"/>
                      <a:pt x="2734432" y="1367216"/>
                    </a:cubicBezTo>
                    <a:cubicBezTo>
                      <a:pt x="2734432" y="2121892"/>
                      <a:pt x="2121892" y="2734432"/>
                      <a:pt x="1367216" y="2734432"/>
                    </a:cubicBezTo>
                    <a:close/>
                    <a:moveTo>
                      <a:pt x="1367216" y="121831"/>
                    </a:moveTo>
                    <a:cubicBezTo>
                      <a:pt x="680224" y="121831"/>
                      <a:pt x="125215" y="680224"/>
                      <a:pt x="125215" y="1363832"/>
                    </a:cubicBezTo>
                    <a:cubicBezTo>
                      <a:pt x="125215" y="2050824"/>
                      <a:pt x="683608" y="2605832"/>
                      <a:pt x="1367216" y="2605832"/>
                    </a:cubicBezTo>
                    <a:cubicBezTo>
                      <a:pt x="2050824" y="2605832"/>
                      <a:pt x="2609217" y="2047440"/>
                      <a:pt x="2609217" y="1363832"/>
                    </a:cubicBezTo>
                    <a:cubicBezTo>
                      <a:pt x="2609217" y="680224"/>
                      <a:pt x="2050824" y="121831"/>
                      <a:pt x="1367216" y="121831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383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pic>
          <p:nvPicPr>
            <p:cNvPr id="32" name="Kép 31">
              <a:extLst>
                <a:ext uri="{FF2B5EF4-FFF2-40B4-BE49-F238E27FC236}">
                  <a16:creationId xmlns:a16="http://schemas.microsoft.com/office/drawing/2014/main" id="{49CD0C81-4B0C-4D53-B67B-504C8ED5BAE9}"/>
                </a:ext>
              </a:extLst>
            </p:cNvPr>
            <p:cNvPicPr/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5310" y="3322942"/>
              <a:ext cx="1838660" cy="1195024"/>
            </a:xfrm>
            <a:prstGeom prst="rect">
              <a:avLst/>
            </a:prstGeom>
            <a:noFill/>
            <a:ln>
              <a:noFill/>
            </a:ln>
            <a:effectLst>
              <a:outerShdw blurRad="76200" dist="38100" dir="13500000" algn="br" rotWithShape="0">
                <a:prstClr val="black">
                  <a:alpha val="27000"/>
                </a:prstClr>
              </a:outerShdw>
            </a:effectLst>
          </p:spPr>
        </p:pic>
      </p:grpSp>
      <p:grpSp>
        <p:nvGrpSpPr>
          <p:cNvPr id="11" name="Csoportba foglalás 10">
            <a:extLst>
              <a:ext uri="{FF2B5EF4-FFF2-40B4-BE49-F238E27FC236}">
                <a16:creationId xmlns:a16="http://schemas.microsoft.com/office/drawing/2014/main" id="{08308ADF-B6AC-4DDA-90CD-5A7C183A1D31}"/>
              </a:ext>
            </a:extLst>
          </p:cNvPr>
          <p:cNvGrpSpPr/>
          <p:nvPr/>
        </p:nvGrpSpPr>
        <p:grpSpPr>
          <a:xfrm>
            <a:off x="8586769" y="2288293"/>
            <a:ext cx="2734431" cy="2734432"/>
            <a:chOff x="8586769" y="2288293"/>
            <a:chExt cx="2734431" cy="2734432"/>
          </a:xfrm>
        </p:grpSpPr>
        <p:grpSp>
          <p:nvGrpSpPr>
            <p:cNvPr id="20" name="Ábra 6">
              <a:extLst>
                <a:ext uri="{FF2B5EF4-FFF2-40B4-BE49-F238E27FC236}">
                  <a16:creationId xmlns:a16="http://schemas.microsoft.com/office/drawing/2014/main" id="{046C91F0-019A-41A6-9B5C-776236B83FCD}"/>
                </a:ext>
              </a:extLst>
            </p:cNvPr>
            <p:cNvGrpSpPr/>
            <p:nvPr/>
          </p:nvGrpSpPr>
          <p:grpSpPr>
            <a:xfrm>
              <a:off x="8586769" y="2288293"/>
              <a:ext cx="2734431" cy="2734432"/>
              <a:chOff x="8586769" y="2288293"/>
              <a:chExt cx="2734431" cy="2734432"/>
            </a:xfrm>
          </p:grpSpPr>
          <p:sp>
            <p:nvSpPr>
              <p:cNvPr id="22" name="Szabadkézi sokszög: alakzat 21">
                <a:extLst>
                  <a:ext uri="{FF2B5EF4-FFF2-40B4-BE49-F238E27FC236}">
                    <a16:creationId xmlns:a16="http://schemas.microsoft.com/office/drawing/2014/main" id="{33E56A47-9785-472D-8B91-61244BB5DB6A}"/>
                  </a:ext>
                </a:extLst>
              </p:cNvPr>
              <p:cNvSpPr/>
              <p:nvPr/>
            </p:nvSpPr>
            <p:spPr>
              <a:xfrm>
                <a:off x="8647685" y="2345825"/>
                <a:ext cx="2612600" cy="2612600"/>
              </a:xfrm>
              <a:custGeom>
                <a:avLst/>
                <a:gdLst>
                  <a:gd name="connsiteX0" fmla="*/ 2612601 w 2612600"/>
                  <a:gd name="connsiteY0" fmla="*/ 1306300 h 2612600"/>
                  <a:gd name="connsiteX1" fmla="*/ 1306300 w 2612600"/>
                  <a:gd name="connsiteY1" fmla="*/ 2612601 h 2612600"/>
                  <a:gd name="connsiteX2" fmla="*/ 0 w 2612600"/>
                  <a:gd name="connsiteY2" fmla="*/ 1306301 h 2612600"/>
                  <a:gd name="connsiteX3" fmla="*/ 1306300 w 2612600"/>
                  <a:gd name="connsiteY3" fmla="*/ 0 h 2612600"/>
                  <a:gd name="connsiteX4" fmla="*/ 2612601 w 2612600"/>
                  <a:gd name="connsiteY4" fmla="*/ 1306300 h 2612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12600" h="2612600">
                    <a:moveTo>
                      <a:pt x="2612601" y="1306300"/>
                    </a:moveTo>
                    <a:cubicBezTo>
                      <a:pt x="2612601" y="2027750"/>
                      <a:pt x="2027751" y="2612601"/>
                      <a:pt x="1306300" y="2612601"/>
                    </a:cubicBezTo>
                    <a:cubicBezTo>
                      <a:pt x="584851" y="2612601"/>
                      <a:pt x="0" y="2027750"/>
                      <a:pt x="0" y="1306301"/>
                    </a:cubicBezTo>
                    <a:cubicBezTo>
                      <a:pt x="0" y="584851"/>
                      <a:pt x="584850" y="0"/>
                      <a:pt x="1306300" y="0"/>
                    </a:cubicBezTo>
                    <a:cubicBezTo>
                      <a:pt x="2027750" y="0"/>
                      <a:pt x="2612601" y="584851"/>
                      <a:pt x="2612601" y="1306300"/>
                    </a:cubicBezTo>
                    <a:close/>
                  </a:path>
                </a:pathLst>
              </a:custGeom>
              <a:solidFill>
                <a:srgbClr val="DEDEDE"/>
              </a:solidFill>
              <a:ln w="3383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24" name="Szabadkézi sokszög: alakzat 23">
                <a:extLst>
                  <a:ext uri="{FF2B5EF4-FFF2-40B4-BE49-F238E27FC236}">
                    <a16:creationId xmlns:a16="http://schemas.microsoft.com/office/drawing/2014/main" id="{7FD235D6-DCE8-485D-8550-D42DE699C5E7}"/>
                  </a:ext>
                </a:extLst>
              </p:cNvPr>
              <p:cNvSpPr/>
              <p:nvPr/>
            </p:nvSpPr>
            <p:spPr>
              <a:xfrm>
                <a:off x="8586769" y="2288293"/>
                <a:ext cx="2734431" cy="2734432"/>
              </a:xfrm>
              <a:custGeom>
                <a:avLst/>
                <a:gdLst>
                  <a:gd name="connsiteX0" fmla="*/ 1367216 w 2734431"/>
                  <a:gd name="connsiteY0" fmla="*/ 2734432 h 2734432"/>
                  <a:gd name="connsiteX1" fmla="*/ 0 w 2734431"/>
                  <a:gd name="connsiteY1" fmla="*/ 1367216 h 2734432"/>
                  <a:gd name="connsiteX2" fmla="*/ 1367216 w 2734431"/>
                  <a:gd name="connsiteY2" fmla="*/ 0 h 2734432"/>
                  <a:gd name="connsiteX3" fmla="*/ 2734432 w 2734431"/>
                  <a:gd name="connsiteY3" fmla="*/ 1367216 h 2734432"/>
                  <a:gd name="connsiteX4" fmla="*/ 1367216 w 2734431"/>
                  <a:gd name="connsiteY4" fmla="*/ 2734432 h 2734432"/>
                  <a:gd name="connsiteX5" fmla="*/ 1367216 w 2734431"/>
                  <a:gd name="connsiteY5" fmla="*/ 121831 h 2734432"/>
                  <a:gd name="connsiteX6" fmla="*/ 125215 w 2734431"/>
                  <a:gd name="connsiteY6" fmla="*/ 1363832 h 2734432"/>
                  <a:gd name="connsiteX7" fmla="*/ 1367216 w 2734431"/>
                  <a:gd name="connsiteY7" fmla="*/ 2605833 h 2734432"/>
                  <a:gd name="connsiteX8" fmla="*/ 2609217 w 2734431"/>
                  <a:gd name="connsiteY8" fmla="*/ 1363832 h 2734432"/>
                  <a:gd name="connsiteX9" fmla="*/ 1367216 w 2734431"/>
                  <a:gd name="connsiteY9" fmla="*/ 121831 h 27344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34431" h="2734432">
                    <a:moveTo>
                      <a:pt x="1367216" y="2734432"/>
                    </a:moveTo>
                    <a:cubicBezTo>
                      <a:pt x="612540" y="2734432"/>
                      <a:pt x="0" y="2121892"/>
                      <a:pt x="0" y="1367216"/>
                    </a:cubicBezTo>
                    <a:cubicBezTo>
                      <a:pt x="0" y="612540"/>
                      <a:pt x="612540" y="0"/>
                      <a:pt x="1367216" y="0"/>
                    </a:cubicBezTo>
                    <a:cubicBezTo>
                      <a:pt x="2121892" y="0"/>
                      <a:pt x="2734432" y="612540"/>
                      <a:pt x="2734432" y="1367216"/>
                    </a:cubicBezTo>
                    <a:cubicBezTo>
                      <a:pt x="2734432" y="2118508"/>
                      <a:pt x="2121892" y="2734432"/>
                      <a:pt x="1367216" y="2734432"/>
                    </a:cubicBezTo>
                    <a:close/>
                    <a:moveTo>
                      <a:pt x="1367216" y="121831"/>
                    </a:moveTo>
                    <a:cubicBezTo>
                      <a:pt x="680224" y="121831"/>
                      <a:pt x="125215" y="680224"/>
                      <a:pt x="125215" y="1363832"/>
                    </a:cubicBezTo>
                    <a:cubicBezTo>
                      <a:pt x="125215" y="2047440"/>
                      <a:pt x="683607" y="2605833"/>
                      <a:pt x="1367216" y="2605833"/>
                    </a:cubicBezTo>
                    <a:cubicBezTo>
                      <a:pt x="2054208" y="2605833"/>
                      <a:pt x="2609217" y="2047440"/>
                      <a:pt x="2609217" y="1363832"/>
                    </a:cubicBezTo>
                    <a:cubicBezTo>
                      <a:pt x="2609217" y="680224"/>
                      <a:pt x="2050824" y="121831"/>
                      <a:pt x="1367216" y="121831"/>
                    </a:cubicBezTo>
                    <a:close/>
                  </a:path>
                </a:pathLst>
              </a:custGeom>
              <a:solidFill>
                <a:srgbClr val="FFFFFF"/>
              </a:solidFill>
              <a:ln w="3383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pic>
          <p:nvPicPr>
            <p:cNvPr id="34" name="Kép 33">
              <a:extLst>
                <a:ext uri="{FF2B5EF4-FFF2-40B4-BE49-F238E27FC236}">
                  <a16:creationId xmlns:a16="http://schemas.microsoft.com/office/drawing/2014/main" id="{F883F2DC-C916-47EF-8F07-2D977277A02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026624" y="3076174"/>
              <a:ext cx="1854720" cy="1151902"/>
            </a:xfrm>
            <a:prstGeom prst="rect">
              <a:avLst/>
            </a:prstGeom>
          </p:spPr>
        </p:pic>
      </p:grp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grpSp>
        <p:nvGrpSpPr>
          <p:cNvPr id="13" name="Csoportba foglalás 12">
            <a:extLst>
              <a:ext uri="{FF2B5EF4-FFF2-40B4-BE49-F238E27FC236}">
                <a16:creationId xmlns:a16="http://schemas.microsoft.com/office/drawing/2014/main" id="{06E87737-2052-4852-9E72-44BE133C8C87}"/>
              </a:ext>
            </a:extLst>
          </p:cNvPr>
          <p:cNvGrpSpPr/>
          <p:nvPr/>
        </p:nvGrpSpPr>
        <p:grpSpPr>
          <a:xfrm>
            <a:off x="7504987" y="2119084"/>
            <a:ext cx="4750252" cy="1994252"/>
            <a:chOff x="7504987" y="2119084"/>
            <a:chExt cx="4750252" cy="1994252"/>
          </a:xfrm>
        </p:grpSpPr>
        <p:pic>
          <p:nvPicPr>
            <p:cNvPr id="38" name="Ábra 37" descr="Vonalas nyíl: egyenes">
              <a:extLst>
                <a:ext uri="{FF2B5EF4-FFF2-40B4-BE49-F238E27FC236}">
                  <a16:creationId xmlns:a16="http://schemas.microsoft.com/office/drawing/2014/main" id="{3CA6A387-62FB-4375-AA99-63578C91B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504987" y="3198936"/>
              <a:ext cx="914400" cy="914400"/>
            </a:xfrm>
            <a:prstGeom prst="rect">
              <a:avLst/>
            </a:prstGeom>
          </p:spPr>
        </p:pic>
        <p:sp>
          <p:nvSpPr>
            <p:cNvPr id="27" name="Szabadkézi sokszög: alakzat 26">
              <a:extLst>
                <a:ext uri="{FF2B5EF4-FFF2-40B4-BE49-F238E27FC236}">
                  <a16:creationId xmlns:a16="http://schemas.microsoft.com/office/drawing/2014/main" id="{BB8DE30E-5118-43D6-900D-882247B25C08}"/>
                </a:ext>
              </a:extLst>
            </p:cNvPr>
            <p:cNvSpPr/>
            <p:nvPr/>
          </p:nvSpPr>
          <p:spPr>
            <a:xfrm>
              <a:off x="7683188" y="2119084"/>
              <a:ext cx="4572051" cy="1546578"/>
            </a:xfrm>
            <a:custGeom>
              <a:avLst/>
              <a:gdLst>
                <a:gd name="connsiteX0" fmla="*/ 4572052 w 4572051"/>
                <a:gd name="connsiteY0" fmla="*/ 1546579 h 1546578"/>
                <a:gd name="connsiteX1" fmla="*/ 3783534 w 4572051"/>
                <a:gd name="connsiteY1" fmla="*/ 1546579 h 1546578"/>
                <a:gd name="connsiteX2" fmla="*/ 3783534 w 4572051"/>
                <a:gd name="connsiteY2" fmla="*/ 1536426 h 1546578"/>
                <a:gd name="connsiteX3" fmla="*/ 2270797 w 4572051"/>
                <a:gd name="connsiteY3" fmla="*/ 23689 h 1546578"/>
                <a:gd name="connsiteX4" fmla="*/ 758061 w 4572051"/>
                <a:gd name="connsiteY4" fmla="*/ 1536426 h 1546578"/>
                <a:gd name="connsiteX5" fmla="*/ 758061 w 4572051"/>
                <a:gd name="connsiteY5" fmla="*/ 1546579 h 1546578"/>
                <a:gd name="connsiteX6" fmla="*/ 0 w 4572051"/>
                <a:gd name="connsiteY6" fmla="*/ 1546579 h 1546578"/>
                <a:gd name="connsiteX7" fmla="*/ 0 w 4572051"/>
                <a:gd name="connsiteY7" fmla="*/ 1522889 h 1546578"/>
                <a:gd name="connsiteX8" fmla="*/ 737755 w 4572051"/>
                <a:gd name="connsiteY8" fmla="*/ 1522889 h 1546578"/>
                <a:gd name="connsiteX9" fmla="*/ 2270797 w 4572051"/>
                <a:gd name="connsiteY9" fmla="*/ 0 h 1546578"/>
                <a:gd name="connsiteX10" fmla="*/ 3803838 w 4572051"/>
                <a:gd name="connsiteY10" fmla="*/ 1522889 h 1546578"/>
                <a:gd name="connsiteX11" fmla="*/ 4572052 w 4572051"/>
                <a:gd name="connsiteY11" fmla="*/ 1522889 h 1546578"/>
                <a:gd name="connsiteX12" fmla="*/ 4572052 w 4572051"/>
                <a:gd name="connsiteY12" fmla="*/ 1546579 h 1546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72051" h="1546578">
                  <a:moveTo>
                    <a:pt x="4572052" y="1546579"/>
                  </a:moveTo>
                  <a:lnTo>
                    <a:pt x="3783534" y="1546579"/>
                  </a:lnTo>
                  <a:lnTo>
                    <a:pt x="3783534" y="1536426"/>
                  </a:lnTo>
                  <a:cubicBezTo>
                    <a:pt x="3783534" y="700529"/>
                    <a:pt x="3103310" y="23689"/>
                    <a:pt x="2270797" y="23689"/>
                  </a:cubicBezTo>
                  <a:cubicBezTo>
                    <a:pt x="1434900" y="23689"/>
                    <a:pt x="758061" y="703913"/>
                    <a:pt x="758061" y="1536426"/>
                  </a:cubicBezTo>
                  <a:lnTo>
                    <a:pt x="758061" y="1546579"/>
                  </a:lnTo>
                  <a:lnTo>
                    <a:pt x="0" y="1546579"/>
                  </a:lnTo>
                  <a:lnTo>
                    <a:pt x="0" y="1522889"/>
                  </a:lnTo>
                  <a:lnTo>
                    <a:pt x="737755" y="1522889"/>
                  </a:lnTo>
                  <a:cubicBezTo>
                    <a:pt x="744524" y="680224"/>
                    <a:pt x="1428132" y="0"/>
                    <a:pt x="2270797" y="0"/>
                  </a:cubicBezTo>
                  <a:cubicBezTo>
                    <a:pt x="3113462" y="0"/>
                    <a:pt x="3800455" y="683608"/>
                    <a:pt x="3803838" y="1522889"/>
                  </a:cubicBezTo>
                  <a:lnTo>
                    <a:pt x="4572052" y="1522889"/>
                  </a:lnTo>
                  <a:lnTo>
                    <a:pt x="4572052" y="1546579"/>
                  </a:lnTo>
                  <a:close/>
                </a:path>
              </a:pathLst>
            </a:custGeom>
            <a:solidFill>
              <a:schemeClr val="accent1"/>
            </a:solidFill>
            <a:ln w="33835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</p:grpSp>
      <p:grpSp>
        <p:nvGrpSpPr>
          <p:cNvPr id="26" name="Csoportba foglalás 25">
            <a:extLst>
              <a:ext uri="{FF2B5EF4-FFF2-40B4-BE49-F238E27FC236}">
                <a16:creationId xmlns:a16="http://schemas.microsoft.com/office/drawing/2014/main" id="{79598484-A2B4-4B52-997E-568559926237}"/>
              </a:ext>
            </a:extLst>
          </p:cNvPr>
          <p:cNvGrpSpPr/>
          <p:nvPr/>
        </p:nvGrpSpPr>
        <p:grpSpPr>
          <a:xfrm>
            <a:off x="3691450" y="3466089"/>
            <a:ext cx="4780306" cy="1983045"/>
            <a:chOff x="3691450" y="3466089"/>
            <a:chExt cx="4780306" cy="1983045"/>
          </a:xfrm>
        </p:grpSpPr>
        <p:sp>
          <p:nvSpPr>
            <p:cNvPr id="18" name="Szabadkézi sokszög: alakzat 17">
              <a:extLst>
                <a:ext uri="{FF2B5EF4-FFF2-40B4-BE49-F238E27FC236}">
                  <a16:creationId xmlns:a16="http://schemas.microsoft.com/office/drawing/2014/main" id="{11FC04EF-5AE1-4419-AD80-7C2E0C203251}"/>
                </a:ext>
              </a:extLst>
            </p:cNvPr>
            <p:cNvSpPr/>
            <p:nvPr/>
          </p:nvSpPr>
          <p:spPr>
            <a:xfrm>
              <a:off x="3791361" y="3905940"/>
              <a:ext cx="4572051" cy="1543194"/>
            </a:xfrm>
            <a:custGeom>
              <a:avLst/>
              <a:gdLst>
                <a:gd name="connsiteX0" fmla="*/ 2301254 w 4572051"/>
                <a:gd name="connsiteY0" fmla="*/ 1543194 h 1543194"/>
                <a:gd name="connsiteX1" fmla="*/ 768213 w 4572051"/>
                <a:gd name="connsiteY1" fmla="*/ 20305 h 1543194"/>
                <a:gd name="connsiteX2" fmla="*/ 0 w 4572051"/>
                <a:gd name="connsiteY2" fmla="*/ 20305 h 1543194"/>
                <a:gd name="connsiteX3" fmla="*/ 0 w 4572051"/>
                <a:gd name="connsiteY3" fmla="*/ 0 h 1543194"/>
                <a:gd name="connsiteX4" fmla="*/ 788518 w 4572051"/>
                <a:gd name="connsiteY4" fmla="*/ 0 h 1543194"/>
                <a:gd name="connsiteX5" fmla="*/ 788518 w 4572051"/>
                <a:gd name="connsiteY5" fmla="*/ 10153 h 1543194"/>
                <a:gd name="connsiteX6" fmla="*/ 2301254 w 4572051"/>
                <a:gd name="connsiteY6" fmla="*/ 1522889 h 1543194"/>
                <a:gd name="connsiteX7" fmla="*/ 3813991 w 4572051"/>
                <a:gd name="connsiteY7" fmla="*/ 10153 h 1543194"/>
                <a:gd name="connsiteX8" fmla="*/ 3813991 w 4572051"/>
                <a:gd name="connsiteY8" fmla="*/ 0 h 1543194"/>
                <a:gd name="connsiteX9" fmla="*/ 4572051 w 4572051"/>
                <a:gd name="connsiteY9" fmla="*/ 0 h 1543194"/>
                <a:gd name="connsiteX10" fmla="*/ 4572051 w 4572051"/>
                <a:gd name="connsiteY10" fmla="*/ 20305 h 1543194"/>
                <a:gd name="connsiteX11" fmla="*/ 3834296 w 4572051"/>
                <a:gd name="connsiteY11" fmla="*/ 20305 h 1543194"/>
                <a:gd name="connsiteX12" fmla="*/ 2301254 w 4572051"/>
                <a:gd name="connsiteY12" fmla="*/ 1543194 h 1543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72051" h="1543194">
                  <a:moveTo>
                    <a:pt x="2301254" y="1543194"/>
                  </a:moveTo>
                  <a:cubicBezTo>
                    <a:pt x="1458589" y="1543194"/>
                    <a:pt x="771597" y="859586"/>
                    <a:pt x="768213" y="20305"/>
                  </a:cubicBezTo>
                  <a:lnTo>
                    <a:pt x="0" y="20305"/>
                  </a:lnTo>
                  <a:lnTo>
                    <a:pt x="0" y="0"/>
                  </a:lnTo>
                  <a:lnTo>
                    <a:pt x="788518" y="0"/>
                  </a:lnTo>
                  <a:lnTo>
                    <a:pt x="788518" y="10153"/>
                  </a:lnTo>
                  <a:cubicBezTo>
                    <a:pt x="788518" y="846050"/>
                    <a:pt x="1468742" y="1522889"/>
                    <a:pt x="2301254" y="1522889"/>
                  </a:cubicBezTo>
                  <a:cubicBezTo>
                    <a:pt x="3133767" y="1522889"/>
                    <a:pt x="3813991" y="842665"/>
                    <a:pt x="3813991" y="10153"/>
                  </a:cubicBezTo>
                  <a:lnTo>
                    <a:pt x="3813991" y="0"/>
                  </a:lnTo>
                  <a:lnTo>
                    <a:pt x="4572051" y="0"/>
                  </a:lnTo>
                  <a:lnTo>
                    <a:pt x="4572051" y="20305"/>
                  </a:lnTo>
                  <a:lnTo>
                    <a:pt x="3834296" y="20305"/>
                  </a:lnTo>
                  <a:cubicBezTo>
                    <a:pt x="3830912" y="859586"/>
                    <a:pt x="3143920" y="1543194"/>
                    <a:pt x="2301254" y="1543194"/>
                  </a:cubicBezTo>
                  <a:close/>
                </a:path>
              </a:pathLst>
            </a:custGeom>
            <a:solidFill>
              <a:schemeClr val="bg1"/>
            </a:solidFill>
            <a:ln w="33835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pic>
          <p:nvPicPr>
            <p:cNvPr id="40" name="Ábra 39" descr="Vonalas nyíl: egyenes">
              <a:extLst>
                <a:ext uri="{FF2B5EF4-FFF2-40B4-BE49-F238E27FC236}">
                  <a16:creationId xmlns:a16="http://schemas.microsoft.com/office/drawing/2014/main" id="{40D8DC53-F517-4E74-902A-D930200A440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3691450" y="3466089"/>
              <a:ext cx="914400" cy="914400"/>
            </a:xfrm>
            <a:prstGeom prst="rect">
              <a:avLst/>
            </a:prstGeom>
          </p:spPr>
        </p:pic>
        <p:pic>
          <p:nvPicPr>
            <p:cNvPr id="42" name="Ábra 41" descr="Vonalas nyíl: egyenes">
              <a:extLst>
                <a:ext uri="{FF2B5EF4-FFF2-40B4-BE49-F238E27FC236}">
                  <a16:creationId xmlns:a16="http://schemas.microsoft.com/office/drawing/2014/main" id="{FC3B580A-F4AD-43AD-99D0-C1F4D1DDAD3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rot="10800000">
              <a:off x="7557356" y="3466089"/>
              <a:ext cx="914400" cy="914400"/>
            </a:xfrm>
            <a:prstGeom prst="rect">
              <a:avLst/>
            </a:prstGeom>
          </p:spPr>
        </p:pic>
      </p:grpSp>
      <p:grpSp>
        <p:nvGrpSpPr>
          <p:cNvPr id="45" name="Csoportba foglalás 44">
            <a:extLst>
              <a:ext uri="{FF2B5EF4-FFF2-40B4-BE49-F238E27FC236}">
                <a16:creationId xmlns:a16="http://schemas.microsoft.com/office/drawing/2014/main" id="{D012A1DD-9C91-4476-9E63-B6DB076A1890}"/>
              </a:ext>
            </a:extLst>
          </p:cNvPr>
          <p:cNvGrpSpPr/>
          <p:nvPr/>
        </p:nvGrpSpPr>
        <p:grpSpPr>
          <a:xfrm>
            <a:off x="-78471" y="2119084"/>
            <a:ext cx="4684321" cy="1990241"/>
            <a:chOff x="-78471" y="2119084"/>
            <a:chExt cx="4684321" cy="1990241"/>
          </a:xfrm>
        </p:grpSpPr>
        <p:sp>
          <p:nvSpPr>
            <p:cNvPr id="36" name="Szabadkézi sokszög: alakzat 35">
              <a:extLst>
                <a:ext uri="{FF2B5EF4-FFF2-40B4-BE49-F238E27FC236}">
                  <a16:creationId xmlns:a16="http://schemas.microsoft.com/office/drawing/2014/main" id="{7C030F12-CD43-426B-A89C-C4DE85D7027B}"/>
                </a:ext>
              </a:extLst>
            </p:cNvPr>
            <p:cNvSpPr/>
            <p:nvPr/>
          </p:nvSpPr>
          <p:spPr>
            <a:xfrm>
              <a:off x="-78471" y="2119084"/>
              <a:ext cx="4572051" cy="1546578"/>
            </a:xfrm>
            <a:custGeom>
              <a:avLst/>
              <a:gdLst>
                <a:gd name="connsiteX0" fmla="*/ 4572052 w 4572051"/>
                <a:gd name="connsiteY0" fmla="*/ 1546579 h 1546578"/>
                <a:gd name="connsiteX1" fmla="*/ 3783534 w 4572051"/>
                <a:gd name="connsiteY1" fmla="*/ 1546579 h 1546578"/>
                <a:gd name="connsiteX2" fmla="*/ 3783534 w 4572051"/>
                <a:gd name="connsiteY2" fmla="*/ 1536426 h 1546578"/>
                <a:gd name="connsiteX3" fmla="*/ 2270797 w 4572051"/>
                <a:gd name="connsiteY3" fmla="*/ 23689 h 1546578"/>
                <a:gd name="connsiteX4" fmla="*/ 758061 w 4572051"/>
                <a:gd name="connsiteY4" fmla="*/ 1536426 h 1546578"/>
                <a:gd name="connsiteX5" fmla="*/ 758061 w 4572051"/>
                <a:gd name="connsiteY5" fmla="*/ 1546579 h 1546578"/>
                <a:gd name="connsiteX6" fmla="*/ 0 w 4572051"/>
                <a:gd name="connsiteY6" fmla="*/ 1546579 h 1546578"/>
                <a:gd name="connsiteX7" fmla="*/ 0 w 4572051"/>
                <a:gd name="connsiteY7" fmla="*/ 1522889 h 1546578"/>
                <a:gd name="connsiteX8" fmla="*/ 737755 w 4572051"/>
                <a:gd name="connsiteY8" fmla="*/ 1522889 h 1546578"/>
                <a:gd name="connsiteX9" fmla="*/ 2270797 w 4572051"/>
                <a:gd name="connsiteY9" fmla="*/ 0 h 1546578"/>
                <a:gd name="connsiteX10" fmla="*/ 3803838 w 4572051"/>
                <a:gd name="connsiteY10" fmla="*/ 1522889 h 1546578"/>
                <a:gd name="connsiteX11" fmla="*/ 4572052 w 4572051"/>
                <a:gd name="connsiteY11" fmla="*/ 1522889 h 1546578"/>
                <a:gd name="connsiteX12" fmla="*/ 4572052 w 4572051"/>
                <a:gd name="connsiteY12" fmla="*/ 1546579 h 1546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72051" h="1546578">
                  <a:moveTo>
                    <a:pt x="4572052" y="1546579"/>
                  </a:moveTo>
                  <a:lnTo>
                    <a:pt x="3783534" y="1546579"/>
                  </a:lnTo>
                  <a:lnTo>
                    <a:pt x="3783534" y="1536426"/>
                  </a:lnTo>
                  <a:cubicBezTo>
                    <a:pt x="3783534" y="700529"/>
                    <a:pt x="3103310" y="23689"/>
                    <a:pt x="2270797" y="23689"/>
                  </a:cubicBezTo>
                  <a:cubicBezTo>
                    <a:pt x="1434900" y="23689"/>
                    <a:pt x="758061" y="703913"/>
                    <a:pt x="758061" y="1536426"/>
                  </a:cubicBezTo>
                  <a:lnTo>
                    <a:pt x="758061" y="1546579"/>
                  </a:lnTo>
                  <a:lnTo>
                    <a:pt x="0" y="1546579"/>
                  </a:lnTo>
                  <a:lnTo>
                    <a:pt x="0" y="1522889"/>
                  </a:lnTo>
                  <a:lnTo>
                    <a:pt x="737755" y="1522889"/>
                  </a:lnTo>
                  <a:cubicBezTo>
                    <a:pt x="744524" y="680224"/>
                    <a:pt x="1428132" y="0"/>
                    <a:pt x="2270797" y="0"/>
                  </a:cubicBezTo>
                  <a:cubicBezTo>
                    <a:pt x="3113462" y="0"/>
                    <a:pt x="3800455" y="683608"/>
                    <a:pt x="3803838" y="1522889"/>
                  </a:cubicBezTo>
                  <a:lnTo>
                    <a:pt x="4572052" y="1522889"/>
                  </a:lnTo>
                  <a:lnTo>
                    <a:pt x="4572052" y="1546579"/>
                  </a:lnTo>
                  <a:close/>
                </a:path>
              </a:pathLst>
            </a:custGeom>
            <a:solidFill>
              <a:schemeClr val="accent1"/>
            </a:solidFill>
            <a:ln w="33835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pic>
          <p:nvPicPr>
            <p:cNvPr id="44" name="Ábra 43" descr="Vonalas nyíl: egyenes">
              <a:extLst>
                <a:ext uri="{FF2B5EF4-FFF2-40B4-BE49-F238E27FC236}">
                  <a16:creationId xmlns:a16="http://schemas.microsoft.com/office/drawing/2014/main" id="{F7B69369-41AA-44FC-9A22-6CC3CDC64B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rot="10800000">
              <a:off x="3691450" y="3194925"/>
              <a:ext cx="914400" cy="914400"/>
            </a:xfrm>
            <a:prstGeom prst="rect">
              <a:avLst/>
            </a:prstGeom>
          </p:spPr>
        </p:pic>
      </p:grpSp>
      <p:grpSp>
        <p:nvGrpSpPr>
          <p:cNvPr id="8" name="Csoportba foglalás 7">
            <a:extLst>
              <a:ext uri="{FF2B5EF4-FFF2-40B4-BE49-F238E27FC236}">
                <a16:creationId xmlns:a16="http://schemas.microsoft.com/office/drawing/2014/main" id="{5CE7A229-5D7F-142D-D8C6-F9D283270531}"/>
              </a:ext>
            </a:extLst>
          </p:cNvPr>
          <p:cNvGrpSpPr/>
          <p:nvPr/>
        </p:nvGrpSpPr>
        <p:grpSpPr>
          <a:xfrm rot="19941011">
            <a:off x="9182910" y="1314640"/>
            <a:ext cx="2693819" cy="2718755"/>
            <a:chOff x="8195600" y="2040841"/>
            <a:chExt cx="2776326" cy="2776318"/>
          </a:xfrm>
        </p:grpSpPr>
        <p:grpSp>
          <p:nvGrpSpPr>
            <p:cNvPr id="28" name="Ábra 7">
              <a:extLst>
                <a:ext uri="{FF2B5EF4-FFF2-40B4-BE49-F238E27FC236}">
                  <a16:creationId xmlns:a16="http://schemas.microsoft.com/office/drawing/2014/main" id="{C034BBC5-40AD-FCD7-AA1D-1A21383508D0}"/>
                </a:ext>
              </a:extLst>
            </p:cNvPr>
            <p:cNvGrpSpPr/>
            <p:nvPr/>
          </p:nvGrpSpPr>
          <p:grpSpPr>
            <a:xfrm>
              <a:off x="8195600" y="2040841"/>
              <a:ext cx="2776326" cy="2776318"/>
              <a:chOff x="4439112" y="727087"/>
              <a:chExt cx="4068522" cy="4068512"/>
            </a:xfrm>
          </p:grpSpPr>
          <p:sp>
            <p:nvSpPr>
              <p:cNvPr id="31" name="Szabadkézi sokszög: alakzat 30">
                <a:extLst>
                  <a:ext uri="{FF2B5EF4-FFF2-40B4-BE49-F238E27FC236}">
                    <a16:creationId xmlns:a16="http://schemas.microsoft.com/office/drawing/2014/main" id="{629FFA0F-FDD4-8B92-578B-5A8F3F1BE443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33" name="Szabadkézi sokszög: alakzat 32">
                <a:extLst>
                  <a:ext uri="{FF2B5EF4-FFF2-40B4-BE49-F238E27FC236}">
                    <a16:creationId xmlns:a16="http://schemas.microsoft.com/office/drawing/2014/main" id="{FC27FD21-D0B3-3220-8538-EF3E49323A81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9" name="Google Shape;279;p28">
              <a:extLst>
                <a:ext uri="{FF2B5EF4-FFF2-40B4-BE49-F238E27FC236}">
                  <a16:creationId xmlns:a16="http://schemas.microsoft.com/office/drawing/2014/main" id="{F772E46A-99E3-AC30-56FC-4C924B764C68}"/>
                </a:ext>
              </a:extLst>
            </p:cNvPr>
            <p:cNvSpPr txBox="1">
              <a:spLocks/>
            </p:cNvSpPr>
            <p:nvPr/>
          </p:nvSpPr>
          <p:spPr>
            <a:xfrm>
              <a:off x="8343027" y="2714059"/>
              <a:ext cx="2543069" cy="1519822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5400" b="0" dirty="0">
                  <a:solidFill>
                    <a:schemeClr val="accent3"/>
                  </a:solidFill>
                  <a:latin typeface="+mj-lt"/>
                </a:rPr>
                <a:t>3,9</a:t>
              </a:r>
              <a:r>
                <a:rPr lang="hu-HU" sz="4800" b="0" dirty="0">
                  <a:solidFill>
                    <a:schemeClr val="accent3"/>
                  </a:solidFill>
                  <a:latin typeface="+mn-lt"/>
                </a:rPr>
                <a:t>%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87125051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3">
            <a:extLst>
              <a:ext uri="{FF2B5EF4-FFF2-40B4-BE49-F238E27FC236}">
                <a16:creationId xmlns:a16="http://schemas.microsoft.com/office/drawing/2014/main" id="{FF980AE5-05BF-4D1E-83A8-5035492FD0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83868" y="-856343"/>
            <a:ext cx="12875868" cy="8584610"/>
          </a:xfrm>
          <a:prstGeom prst="rect">
            <a:avLst/>
          </a:prstGeom>
        </p:spPr>
      </p:pic>
      <p:grpSp>
        <p:nvGrpSpPr>
          <p:cNvPr id="9" name="Csoportba foglalás 8">
            <a:extLst>
              <a:ext uri="{FF2B5EF4-FFF2-40B4-BE49-F238E27FC236}">
                <a16:creationId xmlns:a16="http://schemas.microsoft.com/office/drawing/2014/main" id="{4B846C39-9C97-4447-9E3B-D1F26A20815C}"/>
              </a:ext>
            </a:extLst>
          </p:cNvPr>
          <p:cNvGrpSpPr/>
          <p:nvPr/>
        </p:nvGrpSpPr>
        <p:grpSpPr>
          <a:xfrm>
            <a:off x="5552236" y="1034366"/>
            <a:ext cx="7315200" cy="4803192"/>
            <a:chOff x="5553110" y="1157790"/>
            <a:chExt cx="7315200" cy="4803192"/>
          </a:xfrm>
        </p:grpSpPr>
        <p:sp>
          <p:nvSpPr>
            <p:cNvPr id="6" name="Ellipszis 5">
              <a:extLst>
                <a:ext uri="{FF2B5EF4-FFF2-40B4-BE49-F238E27FC236}">
                  <a16:creationId xmlns:a16="http://schemas.microsoft.com/office/drawing/2014/main" id="{ACD637DC-C7B6-4CF5-8786-8053D68A4E4D}"/>
                </a:ext>
              </a:extLst>
            </p:cNvPr>
            <p:cNvSpPr/>
            <p:nvPr/>
          </p:nvSpPr>
          <p:spPr>
            <a:xfrm>
              <a:off x="6809114" y="1157790"/>
              <a:ext cx="4803192" cy="4803192"/>
            </a:xfrm>
            <a:prstGeom prst="ellipse">
              <a:avLst/>
            </a:prstGeom>
            <a:solidFill>
              <a:schemeClr val="bg1">
                <a:alpha val="8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7" name="Google Shape;19;p2">
              <a:extLst>
                <a:ext uri="{FF2B5EF4-FFF2-40B4-BE49-F238E27FC236}">
                  <a16:creationId xmlns:a16="http://schemas.microsoft.com/office/drawing/2014/main" id="{B0223D99-C086-475C-8E7C-0C1B34E94C82}"/>
                </a:ext>
              </a:extLst>
            </p:cNvPr>
            <p:cNvSpPr txBox="1">
              <a:spLocks/>
            </p:cNvSpPr>
            <p:nvPr/>
          </p:nvSpPr>
          <p:spPr>
            <a:xfrm>
              <a:off x="5553110" y="2578389"/>
              <a:ext cx="7315200" cy="2961880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hu-HU" sz="4000" b="1" dirty="0">
                  <a:solidFill>
                    <a:schemeClr val="accent1"/>
                  </a:solidFill>
                </a:rPr>
                <a:t>IZYS MOST</a:t>
              </a:r>
            </a:p>
            <a:p>
              <a:pPr algn="ctr"/>
              <a:r>
                <a:rPr lang="hu-HU" sz="4000" b="1" dirty="0"/>
                <a:t>kártya </a:t>
              </a:r>
              <a:br>
                <a:rPr lang="hu-HU" sz="4000" b="1" dirty="0"/>
              </a:br>
              <a:r>
                <a:rPr lang="hu-HU" sz="4000" b="1" dirty="0"/>
                <a:t>aktiválása</a:t>
              </a:r>
              <a:endParaRPr lang="hu-HU" sz="4000" b="1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11" name="Ellipszis 10">
            <a:extLst>
              <a:ext uri="{FF2B5EF4-FFF2-40B4-BE49-F238E27FC236}">
                <a16:creationId xmlns:a16="http://schemas.microsoft.com/office/drawing/2014/main" id="{8E108F78-9343-46AC-AD5C-5E842D1C4D29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0CBA029E-13CC-415B-86C6-7605FA81EA74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5" name="Szövegdoboz 14">
            <a:extLst>
              <a:ext uri="{FF2B5EF4-FFF2-40B4-BE49-F238E27FC236}">
                <a16:creationId xmlns:a16="http://schemas.microsoft.com/office/drawing/2014/main" id="{11FB9D78-516B-433F-B92A-189CBED4614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92D521BE-DA78-496F-B5E9-B7C46987D96C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19" name="Google Shape;105;p9">
            <a:extLst>
              <a:ext uri="{FF2B5EF4-FFF2-40B4-BE49-F238E27FC236}">
                <a16:creationId xmlns:a16="http://schemas.microsoft.com/office/drawing/2014/main" id="{15C7AE29-A2A6-4C68-9081-B9B16B7F002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44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14" name="Ábra 6">
            <a:extLst>
              <a:ext uri="{FF2B5EF4-FFF2-40B4-BE49-F238E27FC236}">
                <a16:creationId xmlns:a16="http://schemas.microsoft.com/office/drawing/2014/main" id="{086683FC-7693-4484-8566-9754F8E79996}"/>
              </a:ext>
            </a:extLst>
          </p:cNvPr>
          <p:cNvSpPr>
            <a:spLocks noChangeAspect="1"/>
          </p:cNvSpPr>
          <p:nvPr/>
        </p:nvSpPr>
        <p:spPr>
          <a:xfrm>
            <a:off x="6430871" y="657000"/>
            <a:ext cx="5544006" cy="5544000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rgbClr val="88C79A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994375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Kép 59">
            <a:extLst>
              <a:ext uri="{FF2B5EF4-FFF2-40B4-BE49-F238E27FC236}">
                <a16:creationId xmlns:a16="http://schemas.microsoft.com/office/drawing/2014/main" id="{E3F82C3E-3629-4E8C-9B3B-56B2956894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47" t="5714" r="22354" b="7928"/>
          <a:stretch/>
        </p:blipFill>
        <p:spPr>
          <a:xfrm>
            <a:off x="5106730" y="0"/>
            <a:ext cx="7085270" cy="6853400"/>
          </a:xfrm>
          <a:prstGeom prst="rect">
            <a:avLst/>
          </a:prstGeom>
        </p:spPr>
      </p:pic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14515" y="0"/>
            <a:ext cx="522514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45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C0AFF1BB-6227-47CB-BF68-BFF76010EF4A}"/>
              </a:ext>
            </a:extLst>
          </p:cNvPr>
          <p:cNvSpPr txBox="1">
            <a:spLocks/>
          </p:cNvSpPr>
          <p:nvPr/>
        </p:nvSpPr>
        <p:spPr>
          <a:xfrm>
            <a:off x="562913" y="445193"/>
            <a:ext cx="5112173" cy="15432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MOST kártya </a:t>
            </a:r>
          </a:p>
          <a:p>
            <a:pPr algn="l"/>
            <a:r>
              <a:rPr lang="hu-HU" sz="4000" dirty="0">
                <a:solidFill>
                  <a:schemeClr val="bg1"/>
                </a:solidFill>
              </a:rPr>
              <a:t>- összekapcsolás</a:t>
            </a:r>
          </a:p>
        </p:txBody>
      </p:sp>
      <p:sp>
        <p:nvSpPr>
          <p:cNvPr id="54" name="Google Shape;19;p2">
            <a:extLst>
              <a:ext uri="{FF2B5EF4-FFF2-40B4-BE49-F238E27FC236}">
                <a16:creationId xmlns:a16="http://schemas.microsoft.com/office/drawing/2014/main" id="{65C6120B-E8BF-460D-949D-4316DBA750C6}"/>
              </a:ext>
            </a:extLst>
          </p:cNvPr>
          <p:cNvSpPr txBox="1">
            <a:spLocks/>
          </p:cNvSpPr>
          <p:nvPr/>
        </p:nvSpPr>
        <p:spPr>
          <a:xfrm>
            <a:off x="658414" y="3113122"/>
            <a:ext cx="2940334" cy="178545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500"/>
              </a:lnSpc>
              <a:buClr>
                <a:schemeClr val="accent1"/>
              </a:buClr>
              <a:buSzPct val="100000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Menüpont kiválasztása</a:t>
            </a:r>
          </a:p>
        </p:txBody>
      </p:sp>
      <p:sp>
        <p:nvSpPr>
          <p:cNvPr id="61" name="Ellipszis 60">
            <a:extLst>
              <a:ext uri="{FF2B5EF4-FFF2-40B4-BE49-F238E27FC236}">
                <a16:creationId xmlns:a16="http://schemas.microsoft.com/office/drawing/2014/main" id="{D5D3E2AE-2C56-4F53-BE06-972DB5A7BAB5}"/>
              </a:ext>
            </a:extLst>
          </p:cNvPr>
          <p:cNvSpPr/>
          <p:nvPr/>
        </p:nvSpPr>
        <p:spPr>
          <a:xfrm>
            <a:off x="10087429" y="1538515"/>
            <a:ext cx="1860536" cy="449943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67" name="Szabadkézi sokszög: alakzat 66">
            <a:extLst>
              <a:ext uri="{FF2B5EF4-FFF2-40B4-BE49-F238E27FC236}">
                <a16:creationId xmlns:a16="http://schemas.microsoft.com/office/drawing/2014/main" id="{FD140606-CC6E-4C2D-8B04-0AB5787ADEDD}"/>
              </a:ext>
            </a:extLst>
          </p:cNvPr>
          <p:cNvSpPr/>
          <p:nvPr/>
        </p:nvSpPr>
        <p:spPr>
          <a:xfrm>
            <a:off x="5233331" y="-1857829"/>
            <a:ext cx="1414036" cy="11476645"/>
          </a:xfrm>
          <a:custGeom>
            <a:avLst/>
            <a:gdLst>
              <a:gd name="connsiteX0" fmla="*/ 0 w 1414036"/>
              <a:gd name="connsiteY0" fmla="*/ 0 h 11476645"/>
              <a:gd name="connsiteX1" fmla="*/ 0 w 1414036"/>
              <a:gd name="connsiteY1" fmla="*/ 3947520 h 11476645"/>
              <a:gd name="connsiteX2" fmla="*/ 9303 w 1414036"/>
              <a:gd name="connsiteY2" fmla="*/ 3947520 h 11476645"/>
              <a:gd name="connsiteX3" fmla="*/ 1395431 w 1414036"/>
              <a:gd name="connsiteY3" fmla="*/ 5333648 h 11476645"/>
              <a:gd name="connsiteX4" fmla="*/ 9303 w 1414036"/>
              <a:gd name="connsiteY4" fmla="*/ 6719776 h 11476645"/>
              <a:gd name="connsiteX5" fmla="*/ 0 w 1414036"/>
              <a:gd name="connsiteY5" fmla="*/ 6719776 h 11476645"/>
              <a:gd name="connsiteX6" fmla="*/ 0 w 1414036"/>
              <a:gd name="connsiteY6" fmla="*/ 11476645 h 11476645"/>
              <a:gd name="connsiteX7" fmla="*/ 18606 w 1414036"/>
              <a:gd name="connsiteY7" fmla="*/ 11476645 h 11476645"/>
              <a:gd name="connsiteX8" fmla="*/ 18606 w 1414036"/>
              <a:gd name="connsiteY8" fmla="*/ 6741482 h 11476645"/>
              <a:gd name="connsiteX9" fmla="*/ 1414036 w 1414036"/>
              <a:gd name="connsiteY9" fmla="*/ 5336749 h 11476645"/>
              <a:gd name="connsiteX10" fmla="*/ 18606 w 1414036"/>
              <a:gd name="connsiteY10" fmla="*/ 3932015 h 11476645"/>
              <a:gd name="connsiteX11" fmla="*/ 18606 w 1414036"/>
              <a:gd name="connsiteY11" fmla="*/ 0 h 11476645"/>
              <a:gd name="connsiteX12" fmla="*/ 0 w 1414036"/>
              <a:gd name="connsiteY12" fmla="*/ 0 h 11476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14036" h="11476645">
                <a:moveTo>
                  <a:pt x="0" y="0"/>
                </a:moveTo>
                <a:lnTo>
                  <a:pt x="0" y="3947520"/>
                </a:lnTo>
                <a:lnTo>
                  <a:pt x="9303" y="3947520"/>
                </a:lnTo>
                <a:cubicBezTo>
                  <a:pt x="775239" y="3947520"/>
                  <a:pt x="1395431" y="4570812"/>
                  <a:pt x="1395431" y="5333648"/>
                </a:cubicBezTo>
                <a:cubicBezTo>
                  <a:pt x="1395431" y="6099584"/>
                  <a:pt x="772138" y="6719776"/>
                  <a:pt x="9303" y="6719776"/>
                </a:cubicBezTo>
                <a:lnTo>
                  <a:pt x="0" y="6719776"/>
                </a:lnTo>
                <a:lnTo>
                  <a:pt x="0" y="11476645"/>
                </a:lnTo>
                <a:lnTo>
                  <a:pt x="18606" y="11476645"/>
                </a:lnTo>
                <a:lnTo>
                  <a:pt x="18606" y="6741482"/>
                </a:lnTo>
                <a:cubicBezTo>
                  <a:pt x="790744" y="6735281"/>
                  <a:pt x="1414036" y="6108887"/>
                  <a:pt x="1414036" y="5336749"/>
                </a:cubicBezTo>
                <a:cubicBezTo>
                  <a:pt x="1414036" y="4564610"/>
                  <a:pt x="787643" y="3935116"/>
                  <a:pt x="18606" y="3932015"/>
                </a:cubicBezTo>
                <a:lnTo>
                  <a:pt x="1860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5715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grpSp>
        <p:nvGrpSpPr>
          <p:cNvPr id="70" name="Csoportba foglalás 69">
            <a:extLst>
              <a:ext uri="{FF2B5EF4-FFF2-40B4-BE49-F238E27FC236}">
                <a16:creationId xmlns:a16="http://schemas.microsoft.com/office/drawing/2014/main" id="{905EA997-0917-487C-9FDD-0DAE62D7B6AD}"/>
              </a:ext>
            </a:extLst>
          </p:cNvPr>
          <p:cNvGrpSpPr/>
          <p:nvPr/>
        </p:nvGrpSpPr>
        <p:grpSpPr>
          <a:xfrm>
            <a:off x="3995058" y="2219749"/>
            <a:ext cx="2525294" cy="2505586"/>
            <a:chOff x="3995058" y="2219749"/>
            <a:chExt cx="2525294" cy="2505586"/>
          </a:xfrm>
        </p:grpSpPr>
        <p:grpSp>
          <p:nvGrpSpPr>
            <p:cNvPr id="64" name="Ábra 61">
              <a:extLst>
                <a:ext uri="{FF2B5EF4-FFF2-40B4-BE49-F238E27FC236}">
                  <a16:creationId xmlns:a16="http://schemas.microsoft.com/office/drawing/2014/main" id="{D68FD322-7BA3-42B4-92F2-B2D2482F1B4B}"/>
                </a:ext>
              </a:extLst>
            </p:cNvPr>
            <p:cNvGrpSpPr/>
            <p:nvPr/>
          </p:nvGrpSpPr>
          <p:grpSpPr>
            <a:xfrm>
              <a:off x="3995058" y="2219749"/>
              <a:ext cx="2505573" cy="2505586"/>
              <a:chOff x="4051867" y="2216829"/>
              <a:chExt cx="2505573" cy="2505586"/>
            </a:xfrm>
          </p:grpSpPr>
          <p:sp>
            <p:nvSpPr>
              <p:cNvPr id="65" name="Szabadkézi sokszög: alakzat 64">
                <a:extLst>
                  <a:ext uri="{FF2B5EF4-FFF2-40B4-BE49-F238E27FC236}">
                    <a16:creationId xmlns:a16="http://schemas.microsoft.com/office/drawing/2014/main" id="{82DF06B9-731A-47B5-A79A-12B6F4709EB8}"/>
                  </a:ext>
                </a:extLst>
              </p:cNvPr>
              <p:cNvSpPr/>
              <p:nvPr/>
            </p:nvSpPr>
            <p:spPr>
              <a:xfrm>
                <a:off x="4107684" y="2272646"/>
                <a:ext cx="2393938" cy="2393939"/>
              </a:xfrm>
              <a:custGeom>
                <a:avLst/>
                <a:gdLst>
                  <a:gd name="connsiteX0" fmla="*/ 2393939 w 2393938"/>
                  <a:gd name="connsiteY0" fmla="*/ 1196970 h 2393939"/>
                  <a:gd name="connsiteX1" fmla="*/ 1196970 w 2393938"/>
                  <a:gd name="connsiteY1" fmla="*/ 2393940 h 2393939"/>
                  <a:gd name="connsiteX2" fmla="*/ 0 w 2393938"/>
                  <a:gd name="connsiteY2" fmla="*/ 1196970 h 2393939"/>
                  <a:gd name="connsiteX3" fmla="*/ 1196970 w 2393938"/>
                  <a:gd name="connsiteY3" fmla="*/ 0 h 2393939"/>
                  <a:gd name="connsiteX4" fmla="*/ 2393939 w 2393938"/>
                  <a:gd name="connsiteY4" fmla="*/ 1196970 h 2393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93938" h="2393939">
                    <a:moveTo>
                      <a:pt x="2393939" y="1196970"/>
                    </a:moveTo>
                    <a:cubicBezTo>
                      <a:pt x="2393939" y="1858038"/>
                      <a:pt x="1858038" y="2393940"/>
                      <a:pt x="1196970" y="2393940"/>
                    </a:cubicBezTo>
                    <a:cubicBezTo>
                      <a:pt x="535902" y="2393940"/>
                      <a:pt x="0" y="1858038"/>
                      <a:pt x="0" y="1196970"/>
                    </a:cubicBezTo>
                    <a:cubicBezTo>
                      <a:pt x="0" y="535902"/>
                      <a:pt x="535902" y="0"/>
                      <a:pt x="1196970" y="0"/>
                    </a:cubicBezTo>
                    <a:cubicBezTo>
                      <a:pt x="1858038" y="0"/>
                      <a:pt x="2393939" y="535902"/>
                      <a:pt x="2393939" y="1196970"/>
                    </a:cubicBezTo>
                    <a:close/>
                  </a:path>
                </a:pathLst>
              </a:custGeom>
              <a:solidFill>
                <a:srgbClr val="88C79A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66" name="Szabadkézi sokszög: alakzat 65">
                <a:extLst>
                  <a:ext uri="{FF2B5EF4-FFF2-40B4-BE49-F238E27FC236}">
                    <a16:creationId xmlns:a16="http://schemas.microsoft.com/office/drawing/2014/main" id="{A4FE3005-5FDB-4F02-99CC-CE6CF6553476}"/>
                  </a:ext>
                </a:extLst>
              </p:cNvPr>
              <p:cNvSpPr/>
              <p:nvPr/>
            </p:nvSpPr>
            <p:spPr>
              <a:xfrm>
                <a:off x="4051867" y="2216829"/>
                <a:ext cx="2505573" cy="2505586"/>
              </a:xfrm>
              <a:custGeom>
                <a:avLst/>
                <a:gdLst>
                  <a:gd name="connsiteX0" fmla="*/ 0 w 2505573"/>
                  <a:gd name="connsiteY0" fmla="*/ 1252787 h 2505586"/>
                  <a:gd name="connsiteX1" fmla="*/ 1252787 w 2505573"/>
                  <a:gd name="connsiteY1" fmla="*/ 0 h 2505586"/>
                  <a:gd name="connsiteX2" fmla="*/ 2505574 w 2505573"/>
                  <a:gd name="connsiteY2" fmla="*/ 1252787 h 2505586"/>
                  <a:gd name="connsiteX3" fmla="*/ 1252787 w 2505573"/>
                  <a:gd name="connsiteY3" fmla="*/ 2505574 h 2505586"/>
                  <a:gd name="connsiteX4" fmla="*/ 0 w 2505573"/>
                  <a:gd name="connsiteY4" fmla="*/ 1252787 h 2505586"/>
                  <a:gd name="connsiteX5" fmla="*/ 114735 w 2505573"/>
                  <a:gd name="connsiteY5" fmla="*/ 1252787 h 2505586"/>
                  <a:gd name="connsiteX6" fmla="*/ 1252787 w 2505573"/>
                  <a:gd name="connsiteY6" fmla="*/ 2390839 h 2505586"/>
                  <a:gd name="connsiteX7" fmla="*/ 2390838 w 2505573"/>
                  <a:gd name="connsiteY7" fmla="*/ 1252787 h 2505586"/>
                  <a:gd name="connsiteX8" fmla="*/ 1252787 w 2505573"/>
                  <a:gd name="connsiteY8" fmla="*/ 114736 h 2505586"/>
                  <a:gd name="connsiteX9" fmla="*/ 114735 w 2505573"/>
                  <a:gd name="connsiteY9" fmla="*/ 1252787 h 25055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505573" h="2505586">
                    <a:moveTo>
                      <a:pt x="0" y="1252787"/>
                    </a:moveTo>
                    <a:cubicBezTo>
                      <a:pt x="0" y="561274"/>
                      <a:pt x="561273" y="0"/>
                      <a:pt x="1252787" y="0"/>
                    </a:cubicBezTo>
                    <a:cubicBezTo>
                      <a:pt x="1944300" y="0"/>
                      <a:pt x="2505574" y="561274"/>
                      <a:pt x="2505574" y="1252787"/>
                    </a:cubicBezTo>
                    <a:cubicBezTo>
                      <a:pt x="2505574" y="1944301"/>
                      <a:pt x="1944300" y="2505574"/>
                      <a:pt x="1252787" y="2505574"/>
                    </a:cubicBezTo>
                    <a:cubicBezTo>
                      <a:pt x="561273" y="2508675"/>
                      <a:pt x="0" y="1944301"/>
                      <a:pt x="0" y="1252787"/>
                    </a:cubicBezTo>
                    <a:close/>
                    <a:moveTo>
                      <a:pt x="114735" y="1252787"/>
                    </a:moveTo>
                    <a:cubicBezTo>
                      <a:pt x="114735" y="1882282"/>
                      <a:pt x="626393" y="2390839"/>
                      <a:pt x="1252787" y="2390839"/>
                    </a:cubicBezTo>
                    <a:cubicBezTo>
                      <a:pt x="1879180" y="2390839"/>
                      <a:pt x="2390838" y="1879181"/>
                      <a:pt x="2390838" y="1252787"/>
                    </a:cubicBezTo>
                    <a:cubicBezTo>
                      <a:pt x="2390838" y="626394"/>
                      <a:pt x="1879180" y="114736"/>
                      <a:pt x="1252787" y="114736"/>
                    </a:cubicBezTo>
                    <a:cubicBezTo>
                      <a:pt x="626393" y="114736"/>
                      <a:pt x="114735" y="626394"/>
                      <a:pt x="114735" y="1252787"/>
                    </a:cubicBezTo>
                    <a:close/>
                  </a:path>
                </a:pathLst>
              </a:custGeom>
              <a:solidFill>
                <a:srgbClr val="FFFFFF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69" name="Google Shape;19;p2">
              <a:extLst>
                <a:ext uri="{FF2B5EF4-FFF2-40B4-BE49-F238E27FC236}">
                  <a16:creationId xmlns:a16="http://schemas.microsoft.com/office/drawing/2014/main" id="{920A314C-DEAD-436F-A7F7-5FB154128038}"/>
                </a:ext>
              </a:extLst>
            </p:cNvPr>
            <p:cNvSpPr txBox="1">
              <a:spLocks/>
            </p:cNvSpPr>
            <p:nvPr/>
          </p:nvSpPr>
          <p:spPr>
            <a:xfrm>
              <a:off x="4070596" y="2876335"/>
              <a:ext cx="2449756" cy="1546893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5000"/>
                </a:lnSpc>
              </a:pPr>
              <a:r>
                <a:rPr lang="hu-HU" sz="8000" dirty="0">
                  <a:solidFill>
                    <a:schemeClr val="bg1"/>
                  </a:solidFill>
                </a:rPr>
                <a:t>1.</a:t>
              </a:r>
            </a:p>
            <a:p>
              <a:pPr algn="ctr">
                <a:lnSpc>
                  <a:spcPts val="5000"/>
                </a:lnSpc>
              </a:pPr>
              <a:r>
                <a:rPr lang="hu-HU" sz="4000" dirty="0">
                  <a:solidFill>
                    <a:schemeClr val="bg1"/>
                  </a:solidFill>
                </a:rPr>
                <a:t>lépés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83880172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7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61" grpId="0" animBg="1"/>
      <p:bldP spid="6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>
            <a:extLst>
              <a:ext uri="{FF2B5EF4-FFF2-40B4-BE49-F238E27FC236}">
                <a16:creationId xmlns:a16="http://schemas.microsoft.com/office/drawing/2014/main" id="{DCF26258-E4D3-4D81-BEE6-E48EF1039E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40" t="6491" r="28307" b="25401"/>
          <a:stretch/>
        </p:blipFill>
        <p:spPr>
          <a:xfrm>
            <a:off x="5179940" y="0"/>
            <a:ext cx="7000690" cy="6858000"/>
          </a:xfrm>
          <a:prstGeom prst="rect">
            <a:avLst/>
          </a:prstGeom>
        </p:spPr>
      </p:pic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14515" y="0"/>
            <a:ext cx="522514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46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C0AFF1BB-6227-47CB-BF68-BFF76010EF4A}"/>
              </a:ext>
            </a:extLst>
          </p:cNvPr>
          <p:cNvSpPr txBox="1">
            <a:spLocks/>
          </p:cNvSpPr>
          <p:nvPr/>
        </p:nvSpPr>
        <p:spPr>
          <a:xfrm>
            <a:off x="562913" y="445193"/>
            <a:ext cx="5112173" cy="15432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MOST kártya </a:t>
            </a:r>
          </a:p>
          <a:p>
            <a:pPr algn="l"/>
            <a:r>
              <a:rPr lang="hu-HU" sz="4000" dirty="0">
                <a:solidFill>
                  <a:schemeClr val="bg1"/>
                </a:solidFill>
              </a:rPr>
              <a:t>- összekapcsolás</a:t>
            </a:r>
          </a:p>
        </p:txBody>
      </p:sp>
      <p:sp>
        <p:nvSpPr>
          <p:cNvPr id="54" name="Google Shape;19;p2">
            <a:extLst>
              <a:ext uri="{FF2B5EF4-FFF2-40B4-BE49-F238E27FC236}">
                <a16:creationId xmlns:a16="http://schemas.microsoft.com/office/drawing/2014/main" id="{65C6120B-E8BF-460D-949D-4316DBA750C6}"/>
              </a:ext>
            </a:extLst>
          </p:cNvPr>
          <p:cNvSpPr txBox="1">
            <a:spLocks/>
          </p:cNvSpPr>
          <p:nvPr/>
        </p:nvSpPr>
        <p:spPr>
          <a:xfrm>
            <a:off x="658414" y="3113122"/>
            <a:ext cx="2940334" cy="178545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500"/>
              </a:lnSpc>
              <a:buClr>
                <a:schemeClr val="accent1"/>
              </a:buClr>
              <a:buSzPct val="100000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MOST kártya </a:t>
            </a:r>
            <a:br>
              <a:rPr lang="hu-HU" sz="2400" dirty="0">
                <a:solidFill>
                  <a:schemeClr val="bg1"/>
                </a:solidFill>
                <a:latin typeface="+mn-lt"/>
              </a:rPr>
            </a:br>
            <a:r>
              <a:rPr lang="hu-HU" sz="2400" dirty="0">
                <a:solidFill>
                  <a:schemeClr val="bg1"/>
                </a:solidFill>
                <a:latin typeface="+mn-lt"/>
              </a:rPr>
              <a:t>fül kiválasztása</a:t>
            </a:r>
          </a:p>
        </p:txBody>
      </p:sp>
      <p:sp>
        <p:nvSpPr>
          <p:cNvPr id="61" name="Ellipszis 60">
            <a:extLst>
              <a:ext uri="{FF2B5EF4-FFF2-40B4-BE49-F238E27FC236}">
                <a16:creationId xmlns:a16="http://schemas.microsoft.com/office/drawing/2014/main" id="{D5D3E2AE-2C56-4F53-BE06-972DB5A7BAB5}"/>
              </a:ext>
            </a:extLst>
          </p:cNvPr>
          <p:cNvSpPr/>
          <p:nvPr/>
        </p:nvSpPr>
        <p:spPr>
          <a:xfrm>
            <a:off x="9248569" y="1627236"/>
            <a:ext cx="2087088" cy="504730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sp>
        <p:nvSpPr>
          <p:cNvPr id="67" name="Szabadkézi sokszög: alakzat 66">
            <a:extLst>
              <a:ext uri="{FF2B5EF4-FFF2-40B4-BE49-F238E27FC236}">
                <a16:creationId xmlns:a16="http://schemas.microsoft.com/office/drawing/2014/main" id="{FD140606-CC6E-4C2D-8B04-0AB5787ADEDD}"/>
              </a:ext>
            </a:extLst>
          </p:cNvPr>
          <p:cNvSpPr/>
          <p:nvPr/>
        </p:nvSpPr>
        <p:spPr>
          <a:xfrm>
            <a:off x="5233331" y="-1857829"/>
            <a:ext cx="1414036" cy="11476645"/>
          </a:xfrm>
          <a:custGeom>
            <a:avLst/>
            <a:gdLst>
              <a:gd name="connsiteX0" fmla="*/ 0 w 1414036"/>
              <a:gd name="connsiteY0" fmla="*/ 0 h 11476645"/>
              <a:gd name="connsiteX1" fmla="*/ 0 w 1414036"/>
              <a:gd name="connsiteY1" fmla="*/ 3947520 h 11476645"/>
              <a:gd name="connsiteX2" fmla="*/ 9303 w 1414036"/>
              <a:gd name="connsiteY2" fmla="*/ 3947520 h 11476645"/>
              <a:gd name="connsiteX3" fmla="*/ 1395431 w 1414036"/>
              <a:gd name="connsiteY3" fmla="*/ 5333648 h 11476645"/>
              <a:gd name="connsiteX4" fmla="*/ 9303 w 1414036"/>
              <a:gd name="connsiteY4" fmla="*/ 6719776 h 11476645"/>
              <a:gd name="connsiteX5" fmla="*/ 0 w 1414036"/>
              <a:gd name="connsiteY5" fmla="*/ 6719776 h 11476645"/>
              <a:gd name="connsiteX6" fmla="*/ 0 w 1414036"/>
              <a:gd name="connsiteY6" fmla="*/ 11476645 h 11476645"/>
              <a:gd name="connsiteX7" fmla="*/ 18606 w 1414036"/>
              <a:gd name="connsiteY7" fmla="*/ 11476645 h 11476645"/>
              <a:gd name="connsiteX8" fmla="*/ 18606 w 1414036"/>
              <a:gd name="connsiteY8" fmla="*/ 6741482 h 11476645"/>
              <a:gd name="connsiteX9" fmla="*/ 1414036 w 1414036"/>
              <a:gd name="connsiteY9" fmla="*/ 5336749 h 11476645"/>
              <a:gd name="connsiteX10" fmla="*/ 18606 w 1414036"/>
              <a:gd name="connsiteY10" fmla="*/ 3932015 h 11476645"/>
              <a:gd name="connsiteX11" fmla="*/ 18606 w 1414036"/>
              <a:gd name="connsiteY11" fmla="*/ 0 h 11476645"/>
              <a:gd name="connsiteX12" fmla="*/ 0 w 1414036"/>
              <a:gd name="connsiteY12" fmla="*/ 0 h 11476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14036" h="11476645">
                <a:moveTo>
                  <a:pt x="0" y="0"/>
                </a:moveTo>
                <a:lnTo>
                  <a:pt x="0" y="3947520"/>
                </a:lnTo>
                <a:lnTo>
                  <a:pt x="9303" y="3947520"/>
                </a:lnTo>
                <a:cubicBezTo>
                  <a:pt x="775239" y="3947520"/>
                  <a:pt x="1395431" y="4570812"/>
                  <a:pt x="1395431" y="5333648"/>
                </a:cubicBezTo>
                <a:cubicBezTo>
                  <a:pt x="1395431" y="6099584"/>
                  <a:pt x="772138" y="6719776"/>
                  <a:pt x="9303" y="6719776"/>
                </a:cubicBezTo>
                <a:lnTo>
                  <a:pt x="0" y="6719776"/>
                </a:lnTo>
                <a:lnTo>
                  <a:pt x="0" y="11476645"/>
                </a:lnTo>
                <a:lnTo>
                  <a:pt x="18606" y="11476645"/>
                </a:lnTo>
                <a:lnTo>
                  <a:pt x="18606" y="6741482"/>
                </a:lnTo>
                <a:cubicBezTo>
                  <a:pt x="790744" y="6735281"/>
                  <a:pt x="1414036" y="6108887"/>
                  <a:pt x="1414036" y="5336749"/>
                </a:cubicBezTo>
                <a:cubicBezTo>
                  <a:pt x="1414036" y="4564610"/>
                  <a:pt x="787643" y="3935116"/>
                  <a:pt x="18606" y="3932015"/>
                </a:cubicBezTo>
                <a:lnTo>
                  <a:pt x="1860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5715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grpSp>
        <p:nvGrpSpPr>
          <p:cNvPr id="70" name="Csoportba foglalás 69">
            <a:extLst>
              <a:ext uri="{FF2B5EF4-FFF2-40B4-BE49-F238E27FC236}">
                <a16:creationId xmlns:a16="http://schemas.microsoft.com/office/drawing/2014/main" id="{905EA997-0917-487C-9FDD-0DAE62D7B6AD}"/>
              </a:ext>
            </a:extLst>
          </p:cNvPr>
          <p:cNvGrpSpPr/>
          <p:nvPr/>
        </p:nvGrpSpPr>
        <p:grpSpPr>
          <a:xfrm>
            <a:off x="3995058" y="2219749"/>
            <a:ext cx="2525294" cy="2505586"/>
            <a:chOff x="3995058" y="2219749"/>
            <a:chExt cx="2525294" cy="2505586"/>
          </a:xfrm>
        </p:grpSpPr>
        <p:grpSp>
          <p:nvGrpSpPr>
            <p:cNvPr id="64" name="Ábra 61">
              <a:extLst>
                <a:ext uri="{FF2B5EF4-FFF2-40B4-BE49-F238E27FC236}">
                  <a16:creationId xmlns:a16="http://schemas.microsoft.com/office/drawing/2014/main" id="{D68FD322-7BA3-42B4-92F2-B2D2482F1B4B}"/>
                </a:ext>
              </a:extLst>
            </p:cNvPr>
            <p:cNvGrpSpPr/>
            <p:nvPr/>
          </p:nvGrpSpPr>
          <p:grpSpPr>
            <a:xfrm>
              <a:off x="3995058" y="2219749"/>
              <a:ext cx="2505573" cy="2505586"/>
              <a:chOff x="4051867" y="2216829"/>
              <a:chExt cx="2505573" cy="2505586"/>
            </a:xfrm>
          </p:grpSpPr>
          <p:sp>
            <p:nvSpPr>
              <p:cNvPr id="65" name="Szabadkézi sokszög: alakzat 64">
                <a:extLst>
                  <a:ext uri="{FF2B5EF4-FFF2-40B4-BE49-F238E27FC236}">
                    <a16:creationId xmlns:a16="http://schemas.microsoft.com/office/drawing/2014/main" id="{82DF06B9-731A-47B5-A79A-12B6F4709EB8}"/>
                  </a:ext>
                </a:extLst>
              </p:cNvPr>
              <p:cNvSpPr/>
              <p:nvPr/>
            </p:nvSpPr>
            <p:spPr>
              <a:xfrm>
                <a:off x="4107684" y="2272646"/>
                <a:ext cx="2393938" cy="2393939"/>
              </a:xfrm>
              <a:custGeom>
                <a:avLst/>
                <a:gdLst>
                  <a:gd name="connsiteX0" fmla="*/ 2393939 w 2393938"/>
                  <a:gd name="connsiteY0" fmla="*/ 1196970 h 2393939"/>
                  <a:gd name="connsiteX1" fmla="*/ 1196970 w 2393938"/>
                  <a:gd name="connsiteY1" fmla="*/ 2393940 h 2393939"/>
                  <a:gd name="connsiteX2" fmla="*/ 0 w 2393938"/>
                  <a:gd name="connsiteY2" fmla="*/ 1196970 h 2393939"/>
                  <a:gd name="connsiteX3" fmla="*/ 1196970 w 2393938"/>
                  <a:gd name="connsiteY3" fmla="*/ 0 h 2393939"/>
                  <a:gd name="connsiteX4" fmla="*/ 2393939 w 2393938"/>
                  <a:gd name="connsiteY4" fmla="*/ 1196970 h 2393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93938" h="2393939">
                    <a:moveTo>
                      <a:pt x="2393939" y="1196970"/>
                    </a:moveTo>
                    <a:cubicBezTo>
                      <a:pt x="2393939" y="1858038"/>
                      <a:pt x="1858038" y="2393940"/>
                      <a:pt x="1196970" y="2393940"/>
                    </a:cubicBezTo>
                    <a:cubicBezTo>
                      <a:pt x="535902" y="2393940"/>
                      <a:pt x="0" y="1858038"/>
                      <a:pt x="0" y="1196970"/>
                    </a:cubicBezTo>
                    <a:cubicBezTo>
                      <a:pt x="0" y="535902"/>
                      <a:pt x="535902" y="0"/>
                      <a:pt x="1196970" y="0"/>
                    </a:cubicBezTo>
                    <a:cubicBezTo>
                      <a:pt x="1858038" y="0"/>
                      <a:pt x="2393939" y="535902"/>
                      <a:pt x="2393939" y="1196970"/>
                    </a:cubicBezTo>
                    <a:close/>
                  </a:path>
                </a:pathLst>
              </a:custGeom>
              <a:solidFill>
                <a:srgbClr val="88C79A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66" name="Szabadkézi sokszög: alakzat 65">
                <a:extLst>
                  <a:ext uri="{FF2B5EF4-FFF2-40B4-BE49-F238E27FC236}">
                    <a16:creationId xmlns:a16="http://schemas.microsoft.com/office/drawing/2014/main" id="{A4FE3005-5FDB-4F02-99CC-CE6CF6553476}"/>
                  </a:ext>
                </a:extLst>
              </p:cNvPr>
              <p:cNvSpPr/>
              <p:nvPr/>
            </p:nvSpPr>
            <p:spPr>
              <a:xfrm>
                <a:off x="4051867" y="2216829"/>
                <a:ext cx="2505573" cy="2505586"/>
              </a:xfrm>
              <a:custGeom>
                <a:avLst/>
                <a:gdLst>
                  <a:gd name="connsiteX0" fmla="*/ 0 w 2505573"/>
                  <a:gd name="connsiteY0" fmla="*/ 1252787 h 2505586"/>
                  <a:gd name="connsiteX1" fmla="*/ 1252787 w 2505573"/>
                  <a:gd name="connsiteY1" fmla="*/ 0 h 2505586"/>
                  <a:gd name="connsiteX2" fmla="*/ 2505574 w 2505573"/>
                  <a:gd name="connsiteY2" fmla="*/ 1252787 h 2505586"/>
                  <a:gd name="connsiteX3" fmla="*/ 1252787 w 2505573"/>
                  <a:gd name="connsiteY3" fmla="*/ 2505574 h 2505586"/>
                  <a:gd name="connsiteX4" fmla="*/ 0 w 2505573"/>
                  <a:gd name="connsiteY4" fmla="*/ 1252787 h 2505586"/>
                  <a:gd name="connsiteX5" fmla="*/ 114735 w 2505573"/>
                  <a:gd name="connsiteY5" fmla="*/ 1252787 h 2505586"/>
                  <a:gd name="connsiteX6" fmla="*/ 1252787 w 2505573"/>
                  <a:gd name="connsiteY6" fmla="*/ 2390839 h 2505586"/>
                  <a:gd name="connsiteX7" fmla="*/ 2390838 w 2505573"/>
                  <a:gd name="connsiteY7" fmla="*/ 1252787 h 2505586"/>
                  <a:gd name="connsiteX8" fmla="*/ 1252787 w 2505573"/>
                  <a:gd name="connsiteY8" fmla="*/ 114736 h 2505586"/>
                  <a:gd name="connsiteX9" fmla="*/ 114735 w 2505573"/>
                  <a:gd name="connsiteY9" fmla="*/ 1252787 h 25055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505573" h="2505586">
                    <a:moveTo>
                      <a:pt x="0" y="1252787"/>
                    </a:moveTo>
                    <a:cubicBezTo>
                      <a:pt x="0" y="561274"/>
                      <a:pt x="561273" y="0"/>
                      <a:pt x="1252787" y="0"/>
                    </a:cubicBezTo>
                    <a:cubicBezTo>
                      <a:pt x="1944300" y="0"/>
                      <a:pt x="2505574" y="561274"/>
                      <a:pt x="2505574" y="1252787"/>
                    </a:cubicBezTo>
                    <a:cubicBezTo>
                      <a:pt x="2505574" y="1944301"/>
                      <a:pt x="1944300" y="2505574"/>
                      <a:pt x="1252787" y="2505574"/>
                    </a:cubicBezTo>
                    <a:cubicBezTo>
                      <a:pt x="561273" y="2508675"/>
                      <a:pt x="0" y="1944301"/>
                      <a:pt x="0" y="1252787"/>
                    </a:cubicBezTo>
                    <a:close/>
                    <a:moveTo>
                      <a:pt x="114735" y="1252787"/>
                    </a:moveTo>
                    <a:cubicBezTo>
                      <a:pt x="114735" y="1882282"/>
                      <a:pt x="626393" y="2390839"/>
                      <a:pt x="1252787" y="2390839"/>
                    </a:cubicBezTo>
                    <a:cubicBezTo>
                      <a:pt x="1879180" y="2390839"/>
                      <a:pt x="2390838" y="1879181"/>
                      <a:pt x="2390838" y="1252787"/>
                    </a:cubicBezTo>
                    <a:cubicBezTo>
                      <a:pt x="2390838" y="626394"/>
                      <a:pt x="1879180" y="114736"/>
                      <a:pt x="1252787" y="114736"/>
                    </a:cubicBezTo>
                    <a:cubicBezTo>
                      <a:pt x="626393" y="114736"/>
                      <a:pt x="114735" y="626394"/>
                      <a:pt x="114735" y="1252787"/>
                    </a:cubicBezTo>
                    <a:close/>
                  </a:path>
                </a:pathLst>
              </a:custGeom>
              <a:solidFill>
                <a:srgbClr val="FFFFFF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69" name="Google Shape;19;p2">
              <a:extLst>
                <a:ext uri="{FF2B5EF4-FFF2-40B4-BE49-F238E27FC236}">
                  <a16:creationId xmlns:a16="http://schemas.microsoft.com/office/drawing/2014/main" id="{920A314C-DEAD-436F-A7F7-5FB154128038}"/>
                </a:ext>
              </a:extLst>
            </p:cNvPr>
            <p:cNvSpPr txBox="1">
              <a:spLocks/>
            </p:cNvSpPr>
            <p:nvPr/>
          </p:nvSpPr>
          <p:spPr>
            <a:xfrm>
              <a:off x="4070596" y="2876335"/>
              <a:ext cx="2449756" cy="1546893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5000"/>
                </a:lnSpc>
              </a:pPr>
              <a:r>
                <a:rPr lang="hu-HU" sz="8000" dirty="0">
                  <a:solidFill>
                    <a:schemeClr val="bg1"/>
                  </a:solidFill>
                </a:rPr>
                <a:t>2.</a:t>
              </a:r>
            </a:p>
            <a:p>
              <a:pPr algn="ctr">
                <a:lnSpc>
                  <a:spcPts val="5000"/>
                </a:lnSpc>
              </a:pPr>
              <a:r>
                <a:rPr lang="hu-HU" sz="4000" dirty="0">
                  <a:solidFill>
                    <a:schemeClr val="bg1"/>
                  </a:solidFill>
                </a:rPr>
                <a:t>lépés</a:t>
              </a:r>
            </a:p>
          </p:txBody>
        </p:sp>
      </p:grpSp>
      <p:grpSp>
        <p:nvGrpSpPr>
          <p:cNvPr id="9" name="Csoportba foglalás 8">
            <a:extLst>
              <a:ext uri="{FF2B5EF4-FFF2-40B4-BE49-F238E27FC236}">
                <a16:creationId xmlns:a16="http://schemas.microsoft.com/office/drawing/2014/main" id="{1C17A33B-21AD-4D7A-8080-A8F4CA51DAD0}"/>
              </a:ext>
            </a:extLst>
          </p:cNvPr>
          <p:cNvGrpSpPr/>
          <p:nvPr/>
        </p:nvGrpSpPr>
        <p:grpSpPr>
          <a:xfrm>
            <a:off x="9248569" y="4004073"/>
            <a:ext cx="2700009" cy="2700000"/>
            <a:chOff x="9248569" y="4004073"/>
            <a:chExt cx="2700009" cy="2700000"/>
          </a:xfrm>
        </p:grpSpPr>
        <p:grpSp>
          <p:nvGrpSpPr>
            <p:cNvPr id="20" name="Csoportba foglalás 19">
              <a:extLst>
                <a:ext uri="{FF2B5EF4-FFF2-40B4-BE49-F238E27FC236}">
                  <a16:creationId xmlns:a16="http://schemas.microsoft.com/office/drawing/2014/main" id="{D77A9235-1CDB-45E8-975B-359300F12810}"/>
                </a:ext>
              </a:extLst>
            </p:cNvPr>
            <p:cNvGrpSpPr/>
            <p:nvPr/>
          </p:nvGrpSpPr>
          <p:grpSpPr>
            <a:xfrm>
              <a:off x="9248569" y="4004073"/>
              <a:ext cx="2700009" cy="2700000"/>
              <a:chOff x="4265642" y="1727085"/>
              <a:chExt cx="3766956" cy="3766945"/>
            </a:xfrm>
          </p:grpSpPr>
          <p:sp>
            <p:nvSpPr>
              <p:cNvPr id="22" name="Szabadkézi sokszög: alakzat 21">
                <a:extLst>
                  <a:ext uri="{FF2B5EF4-FFF2-40B4-BE49-F238E27FC236}">
                    <a16:creationId xmlns:a16="http://schemas.microsoft.com/office/drawing/2014/main" id="{B27BFD67-4AAE-478D-9EEE-68D5336B035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265642" y="1727085"/>
                <a:ext cx="3766956" cy="3766945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23" name="Google Shape;19;p2">
                <a:extLst>
                  <a:ext uri="{FF2B5EF4-FFF2-40B4-BE49-F238E27FC236}">
                    <a16:creationId xmlns:a16="http://schemas.microsoft.com/office/drawing/2014/main" id="{F7B26192-AF70-4157-9E78-412AEFE29D0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325779" y="2420404"/>
                <a:ext cx="3580854" cy="2983245"/>
              </a:xfrm>
              <a:prstGeom prst="rect">
                <a:avLst/>
              </a:prstGeom>
            </p:spPr>
            <p:txBody>
              <a:bodyPr spcFirstLastPara="1" wrap="square" lIns="0" tIns="0" rIns="0" bIns="0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R="0" lvl="0" algn="r" rtl="0" ea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800"/>
                  <a:buFont typeface="Arial"/>
                  <a:buNone/>
                  <a:defRPr sz="5000" b="0" i="0" u="none" strike="noStrike" cap="none">
                    <a:solidFill>
                      <a:schemeClr val="accent3"/>
                    </a:solidFill>
                    <a:latin typeface="+mj-lt"/>
                    <a:ea typeface="Arial"/>
                    <a:cs typeface="Arial"/>
                    <a:sym typeface="Arial"/>
                  </a:defRPr>
                </a:lvl1pPr>
                <a:lvl2pPr marR="0" lvl="1" algn="l" rtl="0" ea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800"/>
                  <a:buFont typeface="Arial"/>
                  <a:buNone/>
                  <a:defRPr sz="7733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 ea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800"/>
                  <a:buFont typeface="Arial"/>
                  <a:buNone/>
                  <a:defRPr sz="7733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 ea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800"/>
                  <a:buFont typeface="Arial"/>
                  <a:buNone/>
                  <a:defRPr sz="7733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 ea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800"/>
                  <a:buFont typeface="Arial"/>
                  <a:buNone/>
                  <a:defRPr sz="7733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 ea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800"/>
                  <a:buFont typeface="Arial"/>
                  <a:buNone/>
                  <a:defRPr sz="7733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 ea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800"/>
                  <a:buFont typeface="Arial"/>
                  <a:buNone/>
                  <a:defRPr sz="7733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 ea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800"/>
                  <a:buFont typeface="Arial"/>
                  <a:buNone/>
                  <a:defRPr sz="7733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 ea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800"/>
                  <a:buFont typeface="Arial"/>
                  <a:buNone/>
                  <a:defRPr sz="7733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algn="ctr">
                  <a:lnSpc>
                    <a:spcPts val="3000"/>
                  </a:lnSpc>
                </a:pPr>
                <a:r>
                  <a:rPr lang="hu-HU" sz="2400" dirty="0">
                    <a:solidFill>
                      <a:schemeClr val="bg1"/>
                    </a:solidFill>
                    <a:ea typeface="A little sunshine" panose="02000603000000000000" pitchFamily="2" charset="0"/>
                  </a:rPr>
                  <a:t>Mindössze </a:t>
                </a:r>
              </a:p>
              <a:p>
                <a:pPr algn="ctr">
                  <a:lnSpc>
                    <a:spcPts val="4500"/>
                  </a:lnSpc>
                </a:pPr>
                <a:r>
                  <a:rPr lang="hu-HU" sz="4000" dirty="0">
                    <a:solidFill>
                      <a:schemeClr val="bg1"/>
                    </a:solidFill>
                    <a:ea typeface="A little sunshine" panose="02000603000000000000" pitchFamily="2" charset="0"/>
                  </a:rPr>
                  <a:t>4 </a:t>
                </a:r>
                <a:r>
                  <a:rPr lang="hu-HU" sz="2400" dirty="0">
                    <a:solidFill>
                      <a:schemeClr val="bg1"/>
                    </a:solidFill>
                    <a:ea typeface="A little sunshine" panose="02000603000000000000" pitchFamily="2" charset="0"/>
                  </a:rPr>
                  <a:t>kattintás </a:t>
                </a:r>
                <a:endParaRPr lang="hu-HU" sz="22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endParaRPr>
              </a:p>
            </p:txBody>
          </p:sp>
        </p:grpSp>
        <p:pic>
          <p:nvPicPr>
            <p:cNvPr id="8" name="Ábra 7">
              <a:extLst>
                <a:ext uri="{FF2B5EF4-FFF2-40B4-BE49-F238E27FC236}">
                  <a16:creationId xmlns:a16="http://schemas.microsoft.com/office/drawing/2014/main" id="{29B7FE88-A08B-4C51-B0D1-3DDCDB8C26A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896709" y="5510340"/>
              <a:ext cx="1552710" cy="7742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0859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61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églalap 5">
            <a:extLst>
              <a:ext uri="{FF2B5EF4-FFF2-40B4-BE49-F238E27FC236}">
                <a16:creationId xmlns:a16="http://schemas.microsoft.com/office/drawing/2014/main" id="{8C483D31-829E-45CF-9466-153B241DC913}"/>
              </a:ext>
            </a:extLst>
          </p:cNvPr>
          <p:cNvSpPr/>
          <p:nvPr/>
        </p:nvSpPr>
        <p:spPr>
          <a:xfrm>
            <a:off x="5210629" y="-44890"/>
            <a:ext cx="6981372" cy="6902889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5F13CBFE-BCB7-4CAE-8675-11A085ECA5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6959" y="198450"/>
            <a:ext cx="6625886" cy="4297985"/>
          </a:xfrm>
          <a:prstGeom prst="rect">
            <a:avLst/>
          </a:prstGeom>
        </p:spPr>
      </p:pic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14515" y="0"/>
            <a:ext cx="522514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47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C0AFF1BB-6227-47CB-BF68-BFF76010EF4A}"/>
              </a:ext>
            </a:extLst>
          </p:cNvPr>
          <p:cNvSpPr txBox="1">
            <a:spLocks/>
          </p:cNvSpPr>
          <p:nvPr/>
        </p:nvSpPr>
        <p:spPr>
          <a:xfrm>
            <a:off x="562913" y="445193"/>
            <a:ext cx="5112173" cy="15432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MOST kártya </a:t>
            </a:r>
          </a:p>
          <a:p>
            <a:pPr algn="l"/>
            <a:r>
              <a:rPr lang="hu-HU" sz="4000" dirty="0">
                <a:solidFill>
                  <a:schemeClr val="bg1"/>
                </a:solidFill>
              </a:rPr>
              <a:t>- összekapcsolás</a:t>
            </a:r>
          </a:p>
        </p:txBody>
      </p:sp>
      <p:sp>
        <p:nvSpPr>
          <p:cNvPr id="54" name="Google Shape;19;p2">
            <a:extLst>
              <a:ext uri="{FF2B5EF4-FFF2-40B4-BE49-F238E27FC236}">
                <a16:creationId xmlns:a16="http://schemas.microsoft.com/office/drawing/2014/main" id="{65C6120B-E8BF-460D-949D-4316DBA750C6}"/>
              </a:ext>
            </a:extLst>
          </p:cNvPr>
          <p:cNvSpPr txBox="1">
            <a:spLocks/>
          </p:cNvSpPr>
          <p:nvPr/>
        </p:nvSpPr>
        <p:spPr>
          <a:xfrm>
            <a:off x="658414" y="4158148"/>
            <a:ext cx="2940334" cy="178545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500"/>
              </a:lnSpc>
              <a:buClr>
                <a:schemeClr val="accent1"/>
              </a:buClr>
              <a:buSzPct val="100000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Pénztártag adatainak megadása</a:t>
            </a:r>
          </a:p>
        </p:txBody>
      </p:sp>
      <p:sp>
        <p:nvSpPr>
          <p:cNvPr id="67" name="Szabadkézi sokszög: alakzat 66">
            <a:extLst>
              <a:ext uri="{FF2B5EF4-FFF2-40B4-BE49-F238E27FC236}">
                <a16:creationId xmlns:a16="http://schemas.microsoft.com/office/drawing/2014/main" id="{FD140606-CC6E-4C2D-8B04-0AB5787ADEDD}"/>
              </a:ext>
            </a:extLst>
          </p:cNvPr>
          <p:cNvSpPr/>
          <p:nvPr/>
        </p:nvSpPr>
        <p:spPr>
          <a:xfrm>
            <a:off x="5233331" y="-232235"/>
            <a:ext cx="1414036" cy="11476645"/>
          </a:xfrm>
          <a:custGeom>
            <a:avLst/>
            <a:gdLst>
              <a:gd name="connsiteX0" fmla="*/ 0 w 1414036"/>
              <a:gd name="connsiteY0" fmla="*/ 0 h 11476645"/>
              <a:gd name="connsiteX1" fmla="*/ 0 w 1414036"/>
              <a:gd name="connsiteY1" fmla="*/ 3947520 h 11476645"/>
              <a:gd name="connsiteX2" fmla="*/ 9303 w 1414036"/>
              <a:gd name="connsiteY2" fmla="*/ 3947520 h 11476645"/>
              <a:gd name="connsiteX3" fmla="*/ 1395431 w 1414036"/>
              <a:gd name="connsiteY3" fmla="*/ 5333648 h 11476645"/>
              <a:gd name="connsiteX4" fmla="*/ 9303 w 1414036"/>
              <a:gd name="connsiteY4" fmla="*/ 6719776 h 11476645"/>
              <a:gd name="connsiteX5" fmla="*/ 0 w 1414036"/>
              <a:gd name="connsiteY5" fmla="*/ 6719776 h 11476645"/>
              <a:gd name="connsiteX6" fmla="*/ 0 w 1414036"/>
              <a:gd name="connsiteY6" fmla="*/ 11476645 h 11476645"/>
              <a:gd name="connsiteX7" fmla="*/ 18606 w 1414036"/>
              <a:gd name="connsiteY7" fmla="*/ 11476645 h 11476645"/>
              <a:gd name="connsiteX8" fmla="*/ 18606 w 1414036"/>
              <a:gd name="connsiteY8" fmla="*/ 6741482 h 11476645"/>
              <a:gd name="connsiteX9" fmla="*/ 1414036 w 1414036"/>
              <a:gd name="connsiteY9" fmla="*/ 5336749 h 11476645"/>
              <a:gd name="connsiteX10" fmla="*/ 18606 w 1414036"/>
              <a:gd name="connsiteY10" fmla="*/ 3932015 h 11476645"/>
              <a:gd name="connsiteX11" fmla="*/ 18606 w 1414036"/>
              <a:gd name="connsiteY11" fmla="*/ 0 h 11476645"/>
              <a:gd name="connsiteX12" fmla="*/ 0 w 1414036"/>
              <a:gd name="connsiteY12" fmla="*/ 0 h 11476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14036" h="11476645">
                <a:moveTo>
                  <a:pt x="0" y="0"/>
                </a:moveTo>
                <a:lnTo>
                  <a:pt x="0" y="3947520"/>
                </a:lnTo>
                <a:lnTo>
                  <a:pt x="9303" y="3947520"/>
                </a:lnTo>
                <a:cubicBezTo>
                  <a:pt x="775239" y="3947520"/>
                  <a:pt x="1395431" y="4570812"/>
                  <a:pt x="1395431" y="5333648"/>
                </a:cubicBezTo>
                <a:cubicBezTo>
                  <a:pt x="1395431" y="6099584"/>
                  <a:pt x="772138" y="6719776"/>
                  <a:pt x="9303" y="6719776"/>
                </a:cubicBezTo>
                <a:lnTo>
                  <a:pt x="0" y="6719776"/>
                </a:lnTo>
                <a:lnTo>
                  <a:pt x="0" y="11476645"/>
                </a:lnTo>
                <a:lnTo>
                  <a:pt x="18606" y="11476645"/>
                </a:lnTo>
                <a:lnTo>
                  <a:pt x="18606" y="6741482"/>
                </a:lnTo>
                <a:cubicBezTo>
                  <a:pt x="790744" y="6735281"/>
                  <a:pt x="1414036" y="6108887"/>
                  <a:pt x="1414036" y="5336749"/>
                </a:cubicBezTo>
                <a:cubicBezTo>
                  <a:pt x="1414036" y="4564610"/>
                  <a:pt x="787643" y="3935116"/>
                  <a:pt x="18606" y="3932015"/>
                </a:cubicBezTo>
                <a:lnTo>
                  <a:pt x="1860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5715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grpSp>
        <p:nvGrpSpPr>
          <p:cNvPr id="70" name="Csoportba foglalás 69">
            <a:extLst>
              <a:ext uri="{FF2B5EF4-FFF2-40B4-BE49-F238E27FC236}">
                <a16:creationId xmlns:a16="http://schemas.microsoft.com/office/drawing/2014/main" id="{905EA997-0917-487C-9FDD-0DAE62D7B6AD}"/>
              </a:ext>
            </a:extLst>
          </p:cNvPr>
          <p:cNvGrpSpPr/>
          <p:nvPr/>
        </p:nvGrpSpPr>
        <p:grpSpPr>
          <a:xfrm>
            <a:off x="3995058" y="3845343"/>
            <a:ext cx="2525294" cy="2505586"/>
            <a:chOff x="3995058" y="2219749"/>
            <a:chExt cx="2525294" cy="2505586"/>
          </a:xfrm>
        </p:grpSpPr>
        <p:grpSp>
          <p:nvGrpSpPr>
            <p:cNvPr id="64" name="Ábra 61">
              <a:extLst>
                <a:ext uri="{FF2B5EF4-FFF2-40B4-BE49-F238E27FC236}">
                  <a16:creationId xmlns:a16="http://schemas.microsoft.com/office/drawing/2014/main" id="{D68FD322-7BA3-42B4-92F2-B2D2482F1B4B}"/>
                </a:ext>
              </a:extLst>
            </p:cNvPr>
            <p:cNvGrpSpPr/>
            <p:nvPr/>
          </p:nvGrpSpPr>
          <p:grpSpPr>
            <a:xfrm>
              <a:off x="3995058" y="2219749"/>
              <a:ext cx="2505573" cy="2505586"/>
              <a:chOff x="4051867" y="2216829"/>
              <a:chExt cx="2505573" cy="2505586"/>
            </a:xfrm>
          </p:grpSpPr>
          <p:sp>
            <p:nvSpPr>
              <p:cNvPr id="65" name="Szabadkézi sokszög: alakzat 64">
                <a:extLst>
                  <a:ext uri="{FF2B5EF4-FFF2-40B4-BE49-F238E27FC236}">
                    <a16:creationId xmlns:a16="http://schemas.microsoft.com/office/drawing/2014/main" id="{82DF06B9-731A-47B5-A79A-12B6F4709EB8}"/>
                  </a:ext>
                </a:extLst>
              </p:cNvPr>
              <p:cNvSpPr/>
              <p:nvPr/>
            </p:nvSpPr>
            <p:spPr>
              <a:xfrm>
                <a:off x="4107684" y="2272646"/>
                <a:ext cx="2393938" cy="2393939"/>
              </a:xfrm>
              <a:custGeom>
                <a:avLst/>
                <a:gdLst>
                  <a:gd name="connsiteX0" fmla="*/ 2393939 w 2393938"/>
                  <a:gd name="connsiteY0" fmla="*/ 1196970 h 2393939"/>
                  <a:gd name="connsiteX1" fmla="*/ 1196970 w 2393938"/>
                  <a:gd name="connsiteY1" fmla="*/ 2393940 h 2393939"/>
                  <a:gd name="connsiteX2" fmla="*/ 0 w 2393938"/>
                  <a:gd name="connsiteY2" fmla="*/ 1196970 h 2393939"/>
                  <a:gd name="connsiteX3" fmla="*/ 1196970 w 2393938"/>
                  <a:gd name="connsiteY3" fmla="*/ 0 h 2393939"/>
                  <a:gd name="connsiteX4" fmla="*/ 2393939 w 2393938"/>
                  <a:gd name="connsiteY4" fmla="*/ 1196970 h 2393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93938" h="2393939">
                    <a:moveTo>
                      <a:pt x="2393939" y="1196970"/>
                    </a:moveTo>
                    <a:cubicBezTo>
                      <a:pt x="2393939" y="1858038"/>
                      <a:pt x="1858038" y="2393940"/>
                      <a:pt x="1196970" y="2393940"/>
                    </a:cubicBezTo>
                    <a:cubicBezTo>
                      <a:pt x="535902" y="2393940"/>
                      <a:pt x="0" y="1858038"/>
                      <a:pt x="0" y="1196970"/>
                    </a:cubicBezTo>
                    <a:cubicBezTo>
                      <a:pt x="0" y="535902"/>
                      <a:pt x="535902" y="0"/>
                      <a:pt x="1196970" y="0"/>
                    </a:cubicBezTo>
                    <a:cubicBezTo>
                      <a:pt x="1858038" y="0"/>
                      <a:pt x="2393939" y="535902"/>
                      <a:pt x="2393939" y="1196970"/>
                    </a:cubicBezTo>
                    <a:close/>
                  </a:path>
                </a:pathLst>
              </a:custGeom>
              <a:solidFill>
                <a:srgbClr val="88C79A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66" name="Szabadkézi sokszög: alakzat 65">
                <a:extLst>
                  <a:ext uri="{FF2B5EF4-FFF2-40B4-BE49-F238E27FC236}">
                    <a16:creationId xmlns:a16="http://schemas.microsoft.com/office/drawing/2014/main" id="{A4FE3005-5FDB-4F02-99CC-CE6CF6553476}"/>
                  </a:ext>
                </a:extLst>
              </p:cNvPr>
              <p:cNvSpPr/>
              <p:nvPr/>
            </p:nvSpPr>
            <p:spPr>
              <a:xfrm>
                <a:off x="4051867" y="2216829"/>
                <a:ext cx="2505573" cy="2505586"/>
              </a:xfrm>
              <a:custGeom>
                <a:avLst/>
                <a:gdLst>
                  <a:gd name="connsiteX0" fmla="*/ 0 w 2505573"/>
                  <a:gd name="connsiteY0" fmla="*/ 1252787 h 2505586"/>
                  <a:gd name="connsiteX1" fmla="*/ 1252787 w 2505573"/>
                  <a:gd name="connsiteY1" fmla="*/ 0 h 2505586"/>
                  <a:gd name="connsiteX2" fmla="*/ 2505574 w 2505573"/>
                  <a:gd name="connsiteY2" fmla="*/ 1252787 h 2505586"/>
                  <a:gd name="connsiteX3" fmla="*/ 1252787 w 2505573"/>
                  <a:gd name="connsiteY3" fmla="*/ 2505574 h 2505586"/>
                  <a:gd name="connsiteX4" fmla="*/ 0 w 2505573"/>
                  <a:gd name="connsiteY4" fmla="*/ 1252787 h 2505586"/>
                  <a:gd name="connsiteX5" fmla="*/ 114735 w 2505573"/>
                  <a:gd name="connsiteY5" fmla="*/ 1252787 h 2505586"/>
                  <a:gd name="connsiteX6" fmla="*/ 1252787 w 2505573"/>
                  <a:gd name="connsiteY6" fmla="*/ 2390839 h 2505586"/>
                  <a:gd name="connsiteX7" fmla="*/ 2390838 w 2505573"/>
                  <a:gd name="connsiteY7" fmla="*/ 1252787 h 2505586"/>
                  <a:gd name="connsiteX8" fmla="*/ 1252787 w 2505573"/>
                  <a:gd name="connsiteY8" fmla="*/ 114736 h 2505586"/>
                  <a:gd name="connsiteX9" fmla="*/ 114735 w 2505573"/>
                  <a:gd name="connsiteY9" fmla="*/ 1252787 h 25055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505573" h="2505586">
                    <a:moveTo>
                      <a:pt x="0" y="1252787"/>
                    </a:moveTo>
                    <a:cubicBezTo>
                      <a:pt x="0" y="561274"/>
                      <a:pt x="561273" y="0"/>
                      <a:pt x="1252787" y="0"/>
                    </a:cubicBezTo>
                    <a:cubicBezTo>
                      <a:pt x="1944300" y="0"/>
                      <a:pt x="2505574" y="561274"/>
                      <a:pt x="2505574" y="1252787"/>
                    </a:cubicBezTo>
                    <a:cubicBezTo>
                      <a:pt x="2505574" y="1944301"/>
                      <a:pt x="1944300" y="2505574"/>
                      <a:pt x="1252787" y="2505574"/>
                    </a:cubicBezTo>
                    <a:cubicBezTo>
                      <a:pt x="561273" y="2508675"/>
                      <a:pt x="0" y="1944301"/>
                      <a:pt x="0" y="1252787"/>
                    </a:cubicBezTo>
                    <a:close/>
                    <a:moveTo>
                      <a:pt x="114735" y="1252787"/>
                    </a:moveTo>
                    <a:cubicBezTo>
                      <a:pt x="114735" y="1882282"/>
                      <a:pt x="626393" y="2390839"/>
                      <a:pt x="1252787" y="2390839"/>
                    </a:cubicBezTo>
                    <a:cubicBezTo>
                      <a:pt x="1879180" y="2390839"/>
                      <a:pt x="2390838" y="1879181"/>
                      <a:pt x="2390838" y="1252787"/>
                    </a:cubicBezTo>
                    <a:cubicBezTo>
                      <a:pt x="2390838" y="626394"/>
                      <a:pt x="1879180" y="114736"/>
                      <a:pt x="1252787" y="114736"/>
                    </a:cubicBezTo>
                    <a:cubicBezTo>
                      <a:pt x="626393" y="114736"/>
                      <a:pt x="114735" y="626394"/>
                      <a:pt x="114735" y="1252787"/>
                    </a:cubicBezTo>
                    <a:close/>
                  </a:path>
                </a:pathLst>
              </a:custGeom>
              <a:solidFill>
                <a:srgbClr val="FFFFFF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69" name="Google Shape;19;p2">
              <a:extLst>
                <a:ext uri="{FF2B5EF4-FFF2-40B4-BE49-F238E27FC236}">
                  <a16:creationId xmlns:a16="http://schemas.microsoft.com/office/drawing/2014/main" id="{920A314C-DEAD-436F-A7F7-5FB154128038}"/>
                </a:ext>
              </a:extLst>
            </p:cNvPr>
            <p:cNvSpPr txBox="1">
              <a:spLocks/>
            </p:cNvSpPr>
            <p:nvPr/>
          </p:nvSpPr>
          <p:spPr>
            <a:xfrm>
              <a:off x="4070596" y="2876335"/>
              <a:ext cx="2449756" cy="1546893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5000"/>
                </a:lnSpc>
              </a:pPr>
              <a:r>
                <a:rPr lang="hu-HU" sz="8000" dirty="0">
                  <a:solidFill>
                    <a:schemeClr val="bg1"/>
                  </a:solidFill>
                </a:rPr>
                <a:t>3.</a:t>
              </a:r>
            </a:p>
            <a:p>
              <a:pPr algn="ctr">
                <a:lnSpc>
                  <a:spcPts val="5000"/>
                </a:lnSpc>
              </a:pPr>
              <a:r>
                <a:rPr lang="hu-HU" sz="4000" dirty="0">
                  <a:solidFill>
                    <a:schemeClr val="bg1"/>
                  </a:solidFill>
                </a:rPr>
                <a:t>lépés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647103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églalap 5">
            <a:extLst>
              <a:ext uri="{FF2B5EF4-FFF2-40B4-BE49-F238E27FC236}">
                <a16:creationId xmlns:a16="http://schemas.microsoft.com/office/drawing/2014/main" id="{8C483D31-829E-45CF-9466-153B241DC913}"/>
              </a:ext>
            </a:extLst>
          </p:cNvPr>
          <p:cNvSpPr/>
          <p:nvPr/>
        </p:nvSpPr>
        <p:spPr>
          <a:xfrm>
            <a:off x="5210629" y="-44890"/>
            <a:ext cx="6981372" cy="6902889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E2F9E7AC-1E9A-4D59-B461-723FF4C25A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4257" y="1086983"/>
            <a:ext cx="6272078" cy="4678288"/>
          </a:xfrm>
          <a:prstGeom prst="rect">
            <a:avLst/>
          </a:prstGeom>
          <a:ln>
            <a:noFill/>
          </a:ln>
          <a:effectLst/>
        </p:spPr>
      </p:pic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14515" y="0"/>
            <a:ext cx="522514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48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3" name="Google Shape;19;p2">
            <a:extLst>
              <a:ext uri="{FF2B5EF4-FFF2-40B4-BE49-F238E27FC236}">
                <a16:creationId xmlns:a16="http://schemas.microsoft.com/office/drawing/2014/main" id="{C0AFF1BB-6227-47CB-BF68-BFF76010EF4A}"/>
              </a:ext>
            </a:extLst>
          </p:cNvPr>
          <p:cNvSpPr txBox="1">
            <a:spLocks/>
          </p:cNvSpPr>
          <p:nvPr/>
        </p:nvSpPr>
        <p:spPr>
          <a:xfrm>
            <a:off x="562913" y="445193"/>
            <a:ext cx="5112173" cy="15432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MOST kártya </a:t>
            </a:r>
          </a:p>
          <a:p>
            <a:pPr algn="l"/>
            <a:r>
              <a:rPr lang="hu-HU" sz="4000" dirty="0">
                <a:solidFill>
                  <a:schemeClr val="bg1"/>
                </a:solidFill>
              </a:rPr>
              <a:t>- összekapcsolás</a:t>
            </a:r>
          </a:p>
        </p:txBody>
      </p:sp>
      <p:sp>
        <p:nvSpPr>
          <p:cNvPr id="54" name="Google Shape;19;p2">
            <a:extLst>
              <a:ext uri="{FF2B5EF4-FFF2-40B4-BE49-F238E27FC236}">
                <a16:creationId xmlns:a16="http://schemas.microsoft.com/office/drawing/2014/main" id="{65C6120B-E8BF-460D-949D-4316DBA750C6}"/>
              </a:ext>
            </a:extLst>
          </p:cNvPr>
          <p:cNvSpPr txBox="1">
            <a:spLocks/>
          </p:cNvSpPr>
          <p:nvPr/>
        </p:nvSpPr>
        <p:spPr>
          <a:xfrm>
            <a:off x="492461" y="2314834"/>
            <a:ext cx="3629597" cy="1531257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ts val="3500"/>
              </a:lnSpc>
              <a:buClr>
                <a:schemeClr val="accent1"/>
              </a:buClr>
              <a:buSzPct val="100000"/>
            </a:pPr>
            <a:r>
              <a:rPr lang="hu-HU" sz="2400" dirty="0">
                <a:solidFill>
                  <a:schemeClr val="bg1"/>
                </a:solidFill>
                <a:latin typeface="+mn-lt"/>
              </a:rPr>
              <a:t>A tranzakcióhoz szükséges kártyaadatok megadása</a:t>
            </a:r>
          </a:p>
        </p:txBody>
      </p:sp>
      <p:sp>
        <p:nvSpPr>
          <p:cNvPr id="67" name="Szabadkézi sokszög: alakzat 66">
            <a:extLst>
              <a:ext uri="{FF2B5EF4-FFF2-40B4-BE49-F238E27FC236}">
                <a16:creationId xmlns:a16="http://schemas.microsoft.com/office/drawing/2014/main" id="{FD140606-CC6E-4C2D-8B04-0AB5787ADEDD}"/>
              </a:ext>
            </a:extLst>
          </p:cNvPr>
          <p:cNvSpPr/>
          <p:nvPr/>
        </p:nvSpPr>
        <p:spPr>
          <a:xfrm>
            <a:off x="5233331" y="-1393377"/>
            <a:ext cx="1414036" cy="11476645"/>
          </a:xfrm>
          <a:custGeom>
            <a:avLst/>
            <a:gdLst>
              <a:gd name="connsiteX0" fmla="*/ 0 w 1414036"/>
              <a:gd name="connsiteY0" fmla="*/ 0 h 11476645"/>
              <a:gd name="connsiteX1" fmla="*/ 0 w 1414036"/>
              <a:gd name="connsiteY1" fmla="*/ 3947520 h 11476645"/>
              <a:gd name="connsiteX2" fmla="*/ 9303 w 1414036"/>
              <a:gd name="connsiteY2" fmla="*/ 3947520 h 11476645"/>
              <a:gd name="connsiteX3" fmla="*/ 1395431 w 1414036"/>
              <a:gd name="connsiteY3" fmla="*/ 5333648 h 11476645"/>
              <a:gd name="connsiteX4" fmla="*/ 9303 w 1414036"/>
              <a:gd name="connsiteY4" fmla="*/ 6719776 h 11476645"/>
              <a:gd name="connsiteX5" fmla="*/ 0 w 1414036"/>
              <a:gd name="connsiteY5" fmla="*/ 6719776 h 11476645"/>
              <a:gd name="connsiteX6" fmla="*/ 0 w 1414036"/>
              <a:gd name="connsiteY6" fmla="*/ 11476645 h 11476645"/>
              <a:gd name="connsiteX7" fmla="*/ 18606 w 1414036"/>
              <a:gd name="connsiteY7" fmla="*/ 11476645 h 11476645"/>
              <a:gd name="connsiteX8" fmla="*/ 18606 w 1414036"/>
              <a:gd name="connsiteY8" fmla="*/ 6741482 h 11476645"/>
              <a:gd name="connsiteX9" fmla="*/ 1414036 w 1414036"/>
              <a:gd name="connsiteY9" fmla="*/ 5336749 h 11476645"/>
              <a:gd name="connsiteX10" fmla="*/ 18606 w 1414036"/>
              <a:gd name="connsiteY10" fmla="*/ 3932015 h 11476645"/>
              <a:gd name="connsiteX11" fmla="*/ 18606 w 1414036"/>
              <a:gd name="connsiteY11" fmla="*/ 0 h 11476645"/>
              <a:gd name="connsiteX12" fmla="*/ 0 w 1414036"/>
              <a:gd name="connsiteY12" fmla="*/ 0 h 11476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14036" h="11476645">
                <a:moveTo>
                  <a:pt x="0" y="0"/>
                </a:moveTo>
                <a:lnTo>
                  <a:pt x="0" y="3947520"/>
                </a:lnTo>
                <a:lnTo>
                  <a:pt x="9303" y="3947520"/>
                </a:lnTo>
                <a:cubicBezTo>
                  <a:pt x="775239" y="3947520"/>
                  <a:pt x="1395431" y="4570812"/>
                  <a:pt x="1395431" y="5333648"/>
                </a:cubicBezTo>
                <a:cubicBezTo>
                  <a:pt x="1395431" y="6099584"/>
                  <a:pt x="772138" y="6719776"/>
                  <a:pt x="9303" y="6719776"/>
                </a:cubicBezTo>
                <a:lnTo>
                  <a:pt x="0" y="6719776"/>
                </a:lnTo>
                <a:lnTo>
                  <a:pt x="0" y="11476645"/>
                </a:lnTo>
                <a:lnTo>
                  <a:pt x="18606" y="11476645"/>
                </a:lnTo>
                <a:lnTo>
                  <a:pt x="18606" y="6741482"/>
                </a:lnTo>
                <a:cubicBezTo>
                  <a:pt x="790744" y="6735281"/>
                  <a:pt x="1414036" y="6108887"/>
                  <a:pt x="1414036" y="5336749"/>
                </a:cubicBezTo>
                <a:cubicBezTo>
                  <a:pt x="1414036" y="4564610"/>
                  <a:pt x="787643" y="3935116"/>
                  <a:pt x="18606" y="3932015"/>
                </a:cubicBezTo>
                <a:lnTo>
                  <a:pt x="1860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5715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grpSp>
        <p:nvGrpSpPr>
          <p:cNvPr id="70" name="Csoportba foglalás 69">
            <a:extLst>
              <a:ext uri="{FF2B5EF4-FFF2-40B4-BE49-F238E27FC236}">
                <a16:creationId xmlns:a16="http://schemas.microsoft.com/office/drawing/2014/main" id="{905EA997-0917-487C-9FDD-0DAE62D7B6AD}"/>
              </a:ext>
            </a:extLst>
          </p:cNvPr>
          <p:cNvGrpSpPr/>
          <p:nvPr/>
        </p:nvGrpSpPr>
        <p:grpSpPr>
          <a:xfrm>
            <a:off x="3995058" y="2684201"/>
            <a:ext cx="2525294" cy="2505586"/>
            <a:chOff x="3995058" y="2219749"/>
            <a:chExt cx="2525294" cy="2505586"/>
          </a:xfrm>
        </p:grpSpPr>
        <p:grpSp>
          <p:nvGrpSpPr>
            <p:cNvPr id="64" name="Ábra 61">
              <a:extLst>
                <a:ext uri="{FF2B5EF4-FFF2-40B4-BE49-F238E27FC236}">
                  <a16:creationId xmlns:a16="http://schemas.microsoft.com/office/drawing/2014/main" id="{D68FD322-7BA3-42B4-92F2-B2D2482F1B4B}"/>
                </a:ext>
              </a:extLst>
            </p:cNvPr>
            <p:cNvGrpSpPr/>
            <p:nvPr/>
          </p:nvGrpSpPr>
          <p:grpSpPr>
            <a:xfrm>
              <a:off x="3995058" y="2219749"/>
              <a:ext cx="2505573" cy="2505586"/>
              <a:chOff x="4051867" y="2216829"/>
              <a:chExt cx="2505573" cy="2505586"/>
            </a:xfrm>
          </p:grpSpPr>
          <p:sp>
            <p:nvSpPr>
              <p:cNvPr id="65" name="Szabadkézi sokszög: alakzat 64">
                <a:extLst>
                  <a:ext uri="{FF2B5EF4-FFF2-40B4-BE49-F238E27FC236}">
                    <a16:creationId xmlns:a16="http://schemas.microsoft.com/office/drawing/2014/main" id="{82DF06B9-731A-47B5-A79A-12B6F4709EB8}"/>
                  </a:ext>
                </a:extLst>
              </p:cNvPr>
              <p:cNvSpPr/>
              <p:nvPr/>
            </p:nvSpPr>
            <p:spPr>
              <a:xfrm>
                <a:off x="4107684" y="2272646"/>
                <a:ext cx="2393938" cy="2393939"/>
              </a:xfrm>
              <a:custGeom>
                <a:avLst/>
                <a:gdLst>
                  <a:gd name="connsiteX0" fmla="*/ 2393939 w 2393938"/>
                  <a:gd name="connsiteY0" fmla="*/ 1196970 h 2393939"/>
                  <a:gd name="connsiteX1" fmla="*/ 1196970 w 2393938"/>
                  <a:gd name="connsiteY1" fmla="*/ 2393940 h 2393939"/>
                  <a:gd name="connsiteX2" fmla="*/ 0 w 2393938"/>
                  <a:gd name="connsiteY2" fmla="*/ 1196970 h 2393939"/>
                  <a:gd name="connsiteX3" fmla="*/ 1196970 w 2393938"/>
                  <a:gd name="connsiteY3" fmla="*/ 0 h 2393939"/>
                  <a:gd name="connsiteX4" fmla="*/ 2393939 w 2393938"/>
                  <a:gd name="connsiteY4" fmla="*/ 1196970 h 2393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93938" h="2393939">
                    <a:moveTo>
                      <a:pt x="2393939" y="1196970"/>
                    </a:moveTo>
                    <a:cubicBezTo>
                      <a:pt x="2393939" y="1858038"/>
                      <a:pt x="1858038" y="2393940"/>
                      <a:pt x="1196970" y="2393940"/>
                    </a:cubicBezTo>
                    <a:cubicBezTo>
                      <a:pt x="535902" y="2393940"/>
                      <a:pt x="0" y="1858038"/>
                      <a:pt x="0" y="1196970"/>
                    </a:cubicBezTo>
                    <a:cubicBezTo>
                      <a:pt x="0" y="535902"/>
                      <a:pt x="535902" y="0"/>
                      <a:pt x="1196970" y="0"/>
                    </a:cubicBezTo>
                    <a:cubicBezTo>
                      <a:pt x="1858038" y="0"/>
                      <a:pt x="2393939" y="535902"/>
                      <a:pt x="2393939" y="1196970"/>
                    </a:cubicBezTo>
                    <a:close/>
                  </a:path>
                </a:pathLst>
              </a:custGeom>
              <a:solidFill>
                <a:srgbClr val="88C79A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66" name="Szabadkézi sokszög: alakzat 65">
                <a:extLst>
                  <a:ext uri="{FF2B5EF4-FFF2-40B4-BE49-F238E27FC236}">
                    <a16:creationId xmlns:a16="http://schemas.microsoft.com/office/drawing/2014/main" id="{A4FE3005-5FDB-4F02-99CC-CE6CF6553476}"/>
                  </a:ext>
                </a:extLst>
              </p:cNvPr>
              <p:cNvSpPr/>
              <p:nvPr/>
            </p:nvSpPr>
            <p:spPr>
              <a:xfrm>
                <a:off x="4051867" y="2216829"/>
                <a:ext cx="2505573" cy="2505586"/>
              </a:xfrm>
              <a:custGeom>
                <a:avLst/>
                <a:gdLst>
                  <a:gd name="connsiteX0" fmla="*/ 0 w 2505573"/>
                  <a:gd name="connsiteY0" fmla="*/ 1252787 h 2505586"/>
                  <a:gd name="connsiteX1" fmla="*/ 1252787 w 2505573"/>
                  <a:gd name="connsiteY1" fmla="*/ 0 h 2505586"/>
                  <a:gd name="connsiteX2" fmla="*/ 2505574 w 2505573"/>
                  <a:gd name="connsiteY2" fmla="*/ 1252787 h 2505586"/>
                  <a:gd name="connsiteX3" fmla="*/ 1252787 w 2505573"/>
                  <a:gd name="connsiteY3" fmla="*/ 2505574 h 2505586"/>
                  <a:gd name="connsiteX4" fmla="*/ 0 w 2505573"/>
                  <a:gd name="connsiteY4" fmla="*/ 1252787 h 2505586"/>
                  <a:gd name="connsiteX5" fmla="*/ 114735 w 2505573"/>
                  <a:gd name="connsiteY5" fmla="*/ 1252787 h 2505586"/>
                  <a:gd name="connsiteX6" fmla="*/ 1252787 w 2505573"/>
                  <a:gd name="connsiteY6" fmla="*/ 2390839 h 2505586"/>
                  <a:gd name="connsiteX7" fmla="*/ 2390838 w 2505573"/>
                  <a:gd name="connsiteY7" fmla="*/ 1252787 h 2505586"/>
                  <a:gd name="connsiteX8" fmla="*/ 1252787 w 2505573"/>
                  <a:gd name="connsiteY8" fmla="*/ 114736 h 2505586"/>
                  <a:gd name="connsiteX9" fmla="*/ 114735 w 2505573"/>
                  <a:gd name="connsiteY9" fmla="*/ 1252787 h 25055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505573" h="2505586">
                    <a:moveTo>
                      <a:pt x="0" y="1252787"/>
                    </a:moveTo>
                    <a:cubicBezTo>
                      <a:pt x="0" y="561274"/>
                      <a:pt x="561273" y="0"/>
                      <a:pt x="1252787" y="0"/>
                    </a:cubicBezTo>
                    <a:cubicBezTo>
                      <a:pt x="1944300" y="0"/>
                      <a:pt x="2505574" y="561274"/>
                      <a:pt x="2505574" y="1252787"/>
                    </a:cubicBezTo>
                    <a:cubicBezTo>
                      <a:pt x="2505574" y="1944301"/>
                      <a:pt x="1944300" y="2505574"/>
                      <a:pt x="1252787" y="2505574"/>
                    </a:cubicBezTo>
                    <a:cubicBezTo>
                      <a:pt x="561273" y="2508675"/>
                      <a:pt x="0" y="1944301"/>
                      <a:pt x="0" y="1252787"/>
                    </a:cubicBezTo>
                    <a:close/>
                    <a:moveTo>
                      <a:pt x="114735" y="1252787"/>
                    </a:moveTo>
                    <a:cubicBezTo>
                      <a:pt x="114735" y="1882282"/>
                      <a:pt x="626393" y="2390839"/>
                      <a:pt x="1252787" y="2390839"/>
                    </a:cubicBezTo>
                    <a:cubicBezTo>
                      <a:pt x="1879180" y="2390839"/>
                      <a:pt x="2390838" y="1879181"/>
                      <a:pt x="2390838" y="1252787"/>
                    </a:cubicBezTo>
                    <a:cubicBezTo>
                      <a:pt x="2390838" y="626394"/>
                      <a:pt x="1879180" y="114736"/>
                      <a:pt x="1252787" y="114736"/>
                    </a:cubicBezTo>
                    <a:cubicBezTo>
                      <a:pt x="626393" y="114736"/>
                      <a:pt x="114735" y="626394"/>
                      <a:pt x="114735" y="1252787"/>
                    </a:cubicBezTo>
                    <a:close/>
                  </a:path>
                </a:pathLst>
              </a:custGeom>
              <a:solidFill>
                <a:srgbClr val="FFFFFF"/>
              </a:solidFill>
              <a:ln w="3095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69" name="Google Shape;19;p2">
              <a:extLst>
                <a:ext uri="{FF2B5EF4-FFF2-40B4-BE49-F238E27FC236}">
                  <a16:creationId xmlns:a16="http://schemas.microsoft.com/office/drawing/2014/main" id="{920A314C-DEAD-436F-A7F7-5FB154128038}"/>
                </a:ext>
              </a:extLst>
            </p:cNvPr>
            <p:cNvSpPr txBox="1">
              <a:spLocks/>
            </p:cNvSpPr>
            <p:nvPr/>
          </p:nvSpPr>
          <p:spPr>
            <a:xfrm>
              <a:off x="4070596" y="2876335"/>
              <a:ext cx="2449756" cy="1546893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5000"/>
                </a:lnSpc>
              </a:pPr>
              <a:r>
                <a:rPr lang="hu-HU" sz="8000" dirty="0">
                  <a:solidFill>
                    <a:schemeClr val="bg1"/>
                  </a:solidFill>
                </a:rPr>
                <a:t>4.</a:t>
              </a:r>
            </a:p>
            <a:p>
              <a:pPr algn="ctr">
                <a:lnSpc>
                  <a:spcPts val="5000"/>
                </a:lnSpc>
              </a:pPr>
              <a:r>
                <a:rPr lang="hu-HU" sz="4000" dirty="0">
                  <a:solidFill>
                    <a:schemeClr val="bg1"/>
                  </a:solidFill>
                </a:rPr>
                <a:t>lépés</a:t>
              </a:r>
            </a:p>
          </p:txBody>
        </p:sp>
      </p:grpSp>
      <p:pic>
        <p:nvPicPr>
          <p:cNvPr id="8" name="Ábra 7">
            <a:extLst>
              <a:ext uri="{FF2B5EF4-FFF2-40B4-BE49-F238E27FC236}">
                <a16:creationId xmlns:a16="http://schemas.microsoft.com/office/drawing/2014/main" id="{F7B59834-556F-4823-9CFD-C86F20DE69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81532" y="5202983"/>
            <a:ext cx="1387954" cy="1387950"/>
          </a:xfrm>
          <a:prstGeom prst="rect">
            <a:avLst/>
          </a:prstGeom>
        </p:spPr>
      </p:pic>
      <p:sp>
        <p:nvSpPr>
          <p:cNvPr id="22" name="Google Shape;19;p2">
            <a:extLst>
              <a:ext uri="{FF2B5EF4-FFF2-40B4-BE49-F238E27FC236}">
                <a16:creationId xmlns:a16="http://schemas.microsoft.com/office/drawing/2014/main" id="{C2FC067B-2810-42BB-A4B1-1CF76A43E40D}"/>
              </a:ext>
            </a:extLst>
          </p:cNvPr>
          <p:cNvSpPr txBox="1">
            <a:spLocks/>
          </p:cNvSpPr>
          <p:nvPr/>
        </p:nvSpPr>
        <p:spPr>
          <a:xfrm>
            <a:off x="1" y="4860000"/>
            <a:ext cx="4542970" cy="185443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ts val="4000"/>
              </a:lnSpc>
              <a:buClr>
                <a:schemeClr val="accent1"/>
              </a:buClr>
              <a:buSzPct val="100000"/>
            </a:pPr>
            <a:r>
              <a:rPr lang="hu-HU" sz="3400" dirty="0">
                <a:solidFill>
                  <a:schemeClr val="accent1"/>
                </a:solidFill>
              </a:rPr>
              <a:t>Sikeres</a:t>
            </a:r>
          </a:p>
          <a:p>
            <a:pPr algn="ctr">
              <a:lnSpc>
                <a:spcPts val="4000"/>
              </a:lnSpc>
              <a:buClr>
                <a:schemeClr val="accent1"/>
              </a:buClr>
              <a:buSzPct val="100000"/>
            </a:pPr>
            <a:r>
              <a:rPr lang="hu-HU" sz="3400" dirty="0">
                <a:solidFill>
                  <a:schemeClr val="accent1"/>
                </a:solidFill>
              </a:rPr>
              <a:t>összekapcsolás</a:t>
            </a:r>
          </a:p>
        </p:txBody>
      </p:sp>
      <p:pic>
        <p:nvPicPr>
          <p:cNvPr id="9" name="Ábra 8">
            <a:extLst>
              <a:ext uri="{FF2B5EF4-FFF2-40B4-BE49-F238E27FC236}">
                <a16:creationId xmlns:a16="http://schemas.microsoft.com/office/drawing/2014/main" id="{3AA20EDC-AA08-4752-8720-90E8DF93AAE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868434" y="3777711"/>
            <a:ext cx="877650" cy="73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9552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22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3" t="-4107" r="13943" b="-4107"/>
          <a:stretch/>
        </p:blipFill>
        <p:spPr>
          <a:xfrm>
            <a:off x="-2159177" y="-450892"/>
            <a:ext cx="7672700" cy="7672700"/>
          </a:xfrm>
        </p:spPr>
      </p:pic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-2720968" y="-969136"/>
            <a:ext cx="8806088" cy="8806078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rgbClr val="88C79A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0" name="Ellipszis 19">
            <a:extLst>
              <a:ext uri="{FF2B5EF4-FFF2-40B4-BE49-F238E27FC236}">
                <a16:creationId xmlns:a16="http://schemas.microsoft.com/office/drawing/2014/main" id="{E414A0E9-C9CA-4264-878E-A4C46E79AA53}"/>
              </a:ext>
            </a:extLst>
          </p:cNvPr>
          <p:cNvSpPr/>
          <p:nvPr/>
        </p:nvSpPr>
        <p:spPr>
          <a:xfrm>
            <a:off x="10447145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22" name="Picture 1">
            <a:extLst>
              <a:ext uri="{FF2B5EF4-FFF2-40B4-BE49-F238E27FC236}">
                <a16:creationId xmlns:a16="http://schemas.microsoft.com/office/drawing/2014/main" id="{01384D02-7387-4142-AEB5-F7139020A15B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01980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4" name="Szövegdoboz 23">
            <a:extLst>
              <a:ext uri="{FF2B5EF4-FFF2-40B4-BE49-F238E27FC236}">
                <a16:creationId xmlns:a16="http://schemas.microsoft.com/office/drawing/2014/main" id="{29A3A768-BE99-40CD-9FD8-ADE18FF47663}"/>
              </a:ext>
            </a:extLst>
          </p:cNvPr>
          <p:cNvSpPr txBox="1"/>
          <p:nvPr/>
        </p:nvSpPr>
        <p:spPr>
          <a:xfrm>
            <a:off x="8028079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C495EC56-4A47-42AB-9020-4113D88A9603}"/>
              </a:ext>
            </a:extLst>
          </p:cNvPr>
          <p:cNvSpPr>
            <a:spLocks/>
          </p:cNvSpPr>
          <p:nvPr/>
        </p:nvSpPr>
        <p:spPr bwMode="auto">
          <a:xfrm>
            <a:off x="9212221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8" name="Google Shape;105;p9">
            <a:extLst>
              <a:ext uri="{FF2B5EF4-FFF2-40B4-BE49-F238E27FC236}">
                <a16:creationId xmlns:a16="http://schemas.microsoft.com/office/drawing/2014/main" id="{F4529D76-E4E0-4426-9307-233CF80D6CC8}"/>
              </a:ext>
            </a:extLst>
          </p:cNvPr>
          <p:cNvSpPr txBox="1">
            <a:spLocks/>
          </p:cNvSpPr>
          <p:nvPr/>
        </p:nvSpPr>
        <p:spPr>
          <a:xfrm>
            <a:off x="11739351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49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9" name="Google Shape;19;p2">
            <a:extLst>
              <a:ext uri="{FF2B5EF4-FFF2-40B4-BE49-F238E27FC236}">
                <a16:creationId xmlns:a16="http://schemas.microsoft.com/office/drawing/2014/main" id="{B663630B-17B1-415C-8A01-A459BB5B51B4}"/>
              </a:ext>
            </a:extLst>
          </p:cNvPr>
          <p:cNvSpPr txBox="1">
            <a:spLocks/>
          </p:cNvSpPr>
          <p:nvPr/>
        </p:nvSpPr>
        <p:spPr>
          <a:xfrm>
            <a:off x="6545313" y="1870901"/>
            <a:ext cx="5283831" cy="44746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Azonnali egyenlegfeltöltés,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strike="sngStrike" dirty="0">
                <a:solidFill>
                  <a:schemeClr val="bg1"/>
                </a:solidFill>
              </a:rPr>
              <a:t>180 napos egyenleg megmarad,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nem költi el bennlévő egyenlegét,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netpénztárban bármikor kikapcsolható,</a:t>
            </a:r>
          </a:p>
          <a:p>
            <a:pPr marL="342900" indent="-342900" algn="l">
              <a:lnSpc>
                <a:spcPts val="4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20% adókedvezmény minden vásárlás után automatikusan!</a:t>
            </a:r>
            <a:endParaRPr lang="hu-HU" sz="1900" dirty="0">
              <a:solidFill>
                <a:schemeClr val="accent1"/>
              </a:solidFill>
            </a:endParaRPr>
          </a:p>
        </p:txBody>
      </p:sp>
      <p:sp>
        <p:nvSpPr>
          <p:cNvPr id="21" name="Google Shape;19;p2">
            <a:extLst>
              <a:ext uri="{FF2B5EF4-FFF2-40B4-BE49-F238E27FC236}">
                <a16:creationId xmlns:a16="http://schemas.microsoft.com/office/drawing/2014/main" id="{60146199-9C75-4612-9145-1A6D919D1C85}"/>
              </a:ext>
            </a:extLst>
          </p:cNvPr>
          <p:cNvSpPr txBox="1">
            <a:spLocks/>
          </p:cNvSpPr>
          <p:nvPr/>
        </p:nvSpPr>
        <p:spPr>
          <a:xfrm>
            <a:off x="5540828" y="350258"/>
            <a:ext cx="6165865" cy="119877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hu-HU" sz="4000" dirty="0">
                <a:solidFill>
                  <a:schemeClr val="accent1"/>
                </a:solidFill>
              </a:rPr>
              <a:t>IZYS MOST </a:t>
            </a:r>
            <a:r>
              <a:rPr lang="hu-HU" sz="4000" dirty="0">
                <a:solidFill>
                  <a:schemeClr val="bg1"/>
                </a:solidFill>
              </a:rPr>
              <a:t>pénztári kártya előnyei</a:t>
            </a:r>
          </a:p>
        </p:txBody>
      </p:sp>
    </p:spTree>
    <p:extLst>
      <p:ext uri="{BB962C8B-B14F-4D97-AF65-F5344CB8AC3E}">
        <p14:creationId xmlns:p14="http://schemas.microsoft.com/office/powerpoint/2010/main" val="41783784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75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uiExpand="1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C0C1FF0F-1B88-4D00-B890-FFCC72CFC7FE}"/>
              </a:ext>
            </a:extLst>
          </p:cNvPr>
          <p:cNvSpPr/>
          <p:nvPr/>
        </p:nvSpPr>
        <p:spPr>
          <a:xfrm flipH="1">
            <a:off x="-157378" y="0"/>
            <a:ext cx="6181941" cy="6858000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sp>
        <p:nvSpPr>
          <p:cNvPr id="3" name="Téglalap 2">
            <a:extLst>
              <a:ext uri="{FF2B5EF4-FFF2-40B4-BE49-F238E27FC236}">
                <a16:creationId xmlns:a16="http://schemas.microsoft.com/office/drawing/2014/main" id="{B787EF0F-F2B6-4204-8B4C-7F021DEBA08E}"/>
              </a:ext>
            </a:extLst>
          </p:cNvPr>
          <p:cNvSpPr/>
          <p:nvPr/>
        </p:nvSpPr>
        <p:spPr>
          <a:xfrm flipH="1">
            <a:off x="6024562" y="0"/>
            <a:ext cx="618194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grpSp>
        <p:nvGrpSpPr>
          <p:cNvPr id="54" name="Csoportba foglalás 53">
            <a:extLst>
              <a:ext uri="{FF2B5EF4-FFF2-40B4-BE49-F238E27FC236}">
                <a16:creationId xmlns:a16="http://schemas.microsoft.com/office/drawing/2014/main" id="{6323A488-354A-4DFD-B9C2-901EEAF03809}"/>
              </a:ext>
            </a:extLst>
          </p:cNvPr>
          <p:cNvGrpSpPr/>
          <p:nvPr/>
        </p:nvGrpSpPr>
        <p:grpSpPr>
          <a:xfrm>
            <a:off x="0" y="-1443560"/>
            <a:ext cx="12235199" cy="4086969"/>
            <a:chOff x="0" y="-1066189"/>
            <a:chExt cx="12235199" cy="4086969"/>
          </a:xfrm>
        </p:grpSpPr>
        <p:grpSp>
          <p:nvGrpSpPr>
            <p:cNvPr id="30" name="Csoportba foglalás 29">
              <a:extLst>
                <a:ext uri="{FF2B5EF4-FFF2-40B4-BE49-F238E27FC236}">
                  <a16:creationId xmlns:a16="http://schemas.microsoft.com/office/drawing/2014/main" id="{69B1572F-761C-4149-B13C-4E0149A33D31}"/>
                </a:ext>
              </a:extLst>
            </p:cNvPr>
            <p:cNvGrpSpPr/>
            <p:nvPr/>
          </p:nvGrpSpPr>
          <p:grpSpPr>
            <a:xfrm flipV="1">
              <a:off x="0" y="-1066189"/>
              <a:ext cx="12235199" cy="4086969"/>
              <a:chOff x="0" y="2185062"/>
              <a:chExt cx="12235199" cy="5242955"/>
            </a:xfrm>
          </p:grpSpPr>
          <p:grpSp>
            <p:nvGrpSpPr>
              <p:cNvPr id="6" name="Ábra 2">
                <a:extLst>
                  <a:ext uri="{FF2B5EF4-FFF2-40B4-BE49-F238E27FC236}">
                    <a16:creationId xmlns:a16="http://schemas.microsoft.com/office/drawing/2014/main" id="{092301E4-3658-4395-BE30-703BAA2CBA8B}"/>
                  </a:ext>
                </a:extLst>
              </p:cNvPr>
              <p:cNvGrpSpPr/>
              <p:nvPr/>
            </p:nvGrpSpPr>
            <p:grpSpPr>
              <a:xfrm>
                <a:off x="0" y="2185062"/>
                <a:ext cx="12235199" cy="5242955"/>
                <a:chOff x="0" y="2185062"/>
                <a:chExt cx="12235199" cy="5242955"/>
              </a:xfrm>
            </p:grpSpPr>
            <p:sp>
              <p:nvSpPr>
                <p:cNvPr id="7" name="Szabadkézi sokszög: alakzat 6">
                  <a:extLst>
                    <a:ext uri="{FF2B5EF4-FFF2-40B4-BE49-F238E27FC236}">
                      <a16:creationId xmlns:a16="http://schemas.microsoft.com/office/drawing/2014/main" id="{C77854D1-1ACD-44B0-9521-75DAD8581F3C}"/>
                    </a:ext>
                  </a:extLst>
                </p:cNvPr>
                <p:cNvSpPr/>
                <p:nvPr/>
              </p:nvSpPr>
              <p:spPr>
                <a:xfrm>
                  <a:off x="0" y="2185062"/>
                  <a:ext cx="12235199" cy="5242955"/>
                </a:xfrm>
                <a:custGeom>
                  <a:avLst/>
                  <a:gdLst>
                    <a:gd name="connsiteX0" fmla="*/ 12235200 w 12235199"/>
                    <a:gd name="connsiteY0" fmla="*/ 4382065 h 4382065"/>
                    <a:gd name="connsiteX1" fmla="*/ 12235200 w 12235199"/>
                    <a:gd name="connsiteY1" fmla="*/ 3309613 h 4382065"/>
                    <a:gd name="connsiteX2" fmla="*/ 10055696 w 12235199"/>
                    <a:gd name="connsiteY2" fmla="*/ 1147409 h 4382065"/>
                    <a:gd name="connsiteX3" fmla="*/ 6117600 w 12235199"/>
                    <a:gd name="connsiteY3" fmla="*/ 0 h 4382065"/>
                    <a:gd name="connsiteX4" fmla="*/ 2179503 w 12235199"/>
                    <a:gd name="connsiteY4" fmla="*/ 1153175 h 4382065"/>
                    <a:gd name="connsiteX5" fmla="*/ 0 w 12235199"/>
                    <a:gd name="connsiteY5" fmla="*/ 3309613 h 4382065"/>
                    <a:gd name="connsiteX6" fmla="*/ 0 w 12235199"/>
                    <a:gd name="connsiteY6" fmla="*/ 4382065 h 4382065"/>
                    <a:gd name="connsiteX7" fmla="*/ 12235200 w 12235199"/>
                    <a:gd name="connsiteY7" fmla="*/ 4382065 h 43820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2235199" h="4382065">
                      <a:moveTo>
                        <a:pt x="12235200" y="4382065"/>
                      </a:moveTo>
                      <a:lnTo>
                        <a:pt x="12235200" y="3309613"/>
                      </a:lnTo>
                      <a:cubicBezTo>
                        <a:pt x="11670143" y="2450497"/>
                        <a:pt x="10932111" y="1712465"/>
                        <a:pt x="10055696" y="1147409"/>
                      </a:cubicBezTo>
                      <a:cubicBezTo>
                        <a:pt x="8879457" y="397845"/>
                        <a:pt x="7518709" y="0"/>
                        <a:pt x="6117600" y="0"/>
                      </a:cubicBezTo>
                      <a:cubicBezTo>
                        <a:pt x="4716491" y="0"/>
                        <a:pt x="3355743" y="397845"/>
                        <a:pt x="2179503" y="1153175"/>
                      </a:cubicBezTo>
                      <a:cubicBezTo>
                        <a:pt x="1303089" y="1712465"/>
                        <a:pt x="565056" y="2450497"/>
                        <a:pt x="0" y="3309613"/>
                      </a:cubicBezTo>
                      <a:lnTo>
                        <a:pt x="0" y="4382065"/>
                      </a:lnTo>
                      <a:lnTo>
                        <a:pt x="12235200" y="4382065"/>
                      </a:lnTo>
                      <a:close/>
                    </a:path>
                  </a:pathLst>
                </a:custGeom>
                <a:solidFill>
                  <a:srgbClr val="88C79A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  <p:sp>
              <p:nvSpPr>
                <p:cNvPr id="8" name="Szabadkézi sokszög: alakzat 7">
                  <a:extLst>
                    <a:ext uri="{FF2B5EF4-FFF2-40B4-BE49-F238E27FC236}">
                      <a16:creationId xmlns:a16="http://schemas.microsoft.com/office/drawing/2014/main" id="{E118D9C4-53C1-4284-9D89-4845CA63DFF9}"/>
                    </a:ext>
                  </a:extLst>
                </p:cNvPr>
                <p:cNvSpPr/>
                <p:nvPr/>
              </p:nvSpPr>
              <p:spPr>
                <a:xfrm>
                  <a:off x="0" y="2805938"/>
                  <a:ext cx="12235199" cy="4622078"/>
                </a:xfrm>
                <a:custGeom>
                  <a:avLst/>
                  <a:gdLst>
                    <a:gd name="connsiteX0" fmla="*/ 12235200 w 12235199"/>
                    <a:gd name="connsiteY0" fmla="*/ 3863137 h 3863136"/>
                    <a:gd name="connsiteX1" fmla="*/ 12235200 w 12235199"/>
                    <a:gd name="connsiteY1" fmla="*/ 3840073 h 3863136"/>
                    <a:gd name="connsiteX2" fmla="*/ 6117600 w 12235199"/>
                    <a:gd name="connsiteY2" fmla="*/ 0 h 3863136"/>
                    <a:gd name="connsiteX3" fmla="*/ 0 w 12235199"/>
                    <a:gd name="connsiteY3" fmla="*/ 3840073 h 3863136"/>
                    <a:gd name="connsiteX4" fmla="*/ 0 w 12235199"/>
                    <a:gd name="connsiteY4" fmla="*/ 3863137 h 3863136"/>
                    <a:gd name="connsiteX5" fmla="*/ 12235200 w 12235199"/>
                    <a:gd name="connsiteY5" fmla="*/ 3863137 h 38631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2235199" h="3863136">
                      <a:moveTo>
                        <a:pt x="12235200" y="3863137"/>
                      </a:moveTo>
                      <a:lnTo>
                        <a:pt x="12235200" y="3840073"/>
                      </a:lnTo>
                      <a:cubicBezTo>
                        <a:pt x="11139682" y="1568318"/>
                        <a:pt x="8810267" y="0"/>
                        <a:pt x="6117600" y="0"/>
                      </a:cubicBezTo>
                      <a:cubicBezTo>
                        <a:pt x="3424934" y="0"/>
                        <a:pt x="1095517" y="1568318"/>
                        <a:pt x="0" y="3840073"/>
                      </a:cubicBezTo>
                      <a:lnTo>
                        <a:pt x="0" y="3863137"/>
                      </a:lnTo>
                      <a:lnTo>
                        <a:pt x="12235200" y="3863137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5" name="Téglalap 24">
                <a:extLst>
                  <a:ext uri="{FF2B5EF4-FFF2-40B4-BE49-F238E27FC236}">
                    <a16:creationId xmlns:a16="http://schemas.microsoft.com/office/drawing/2014/main" id="{7C434850-37A3-4179-BD06-A0D6BFC0D9F7}"/>
                  </a:ext>
                </a:extLst>
              </p:cNvPr>
              <p:cNvSpPr/>
              <p:nvPr/>
            </p:nvSpPr>
            <p:spPr>
              <a:xfrm>
                <a:off x="3962227" y="5783722"/>
                <a:ext cx="4310743" cy="1074277"/>
              </a:xfrm>
              <a:prstGeom prst="rect">
                <a:avLst/>
              </a:prstGeom>
              <a:solidFill>
                <a:srgbClr val="E2E2E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hu-HU"/>
              </a:p>
            </p:txBody>
          </p:sp>
        </p:grpSp>
        <p:sp>
          <p:nvSpPr>
            <p:cNvPr id="2" name="Google Shape;19;p2">
              <a:extLst>
                <a:ext uri="{FF2B5EF4-FFF2-40B4-BE49-F238E27FC236}">
                  <a16:creationId xmlns:a16="http://schemas.microsoft.com/office/drawing/2014/main" id="{72BFF9A5-E749-4CFA-B4FF-04EFCA478822}"/>
                </a:ext>
              </a:extLst>
            </p:cNvPr>
            <p:cNvSpPr txBox="1">
              <a:spLocks/>
            </p:cNvSpPr>
            <p:nvPr/>
          </p:nvSpPr>
          <p:spPr>
            <a:xfrm>
              <a:off x="1938551" y="883546"/>
              <a:ext cx="8221449" cy="1830626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hu-HU" sz="4000" dirty="0"/>
                <a:t>Szerinted </a:t>
              </a:r>
            </a:p>
            <a:p>
              <a:pPr algn="ctr"/>
              <a:r>
                <a:rPr lang="hu-HU" sz="4000" dirty="0"/>
                <a:t>mindegy?</a:t>
              </a:r>
            </a:p>
          </p:txBody>
        </p:sp>
      </p:grpSp>
      <p:sp>
        <p:nvSpPr>
          <p:cNvPr id="43" name="Ellipszis 42">
            <a:extLst>
              <a:ext uri="{FF2B5EF4-FFF2-40B4-BE49-F238E27FC236}">
                <a16:creationId xmlns:a16="http://schemas.microsoft.com/office/drawing/2014/main" id="{70C33794-8472-418B-87C8-9DA141F72D2B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5" name="Picture 1">
            <a:extLst>
              <a:ext uri="{FF2B5EF4-FFF2-40B4-BE49-F238E27FC236}">
                <a16:creationId xmlns:a16="http://schemas.microsoft.com/office/drawing/2014/main" id="{655784C3-4B25-406E-B2AA-63C3908F3E10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7" name="Szövegdoboz 46">
            <a:extLst>
              <a:ext uri="{FF2B5EF4-FFF2-40B4-BE49-F238E27FC236}">
                <a16:creationId xmlns:a16="http://schemas.microsoft.com/office/drawing/2014/main" id="{41C84D59-CF09-4743-9F2D-AC196ABF9EFA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49" name="Rectangle 6">
            <a:extLst>
              <a:ext uri="{FF2B5EF4-FFF2-40B4-BE49-F238E27FC236}">
                <a16:creationId xmlns:a16="http://schemas.microsoft.com/office/drawing/2014/main" id="{B24A0F14-E877-48D8-9D65-D6D2BF55A8BB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51" name="Google Shape;105;p9">
            <a:extLst>
              <a:ext uri="{FF2B5EF4-FFF2-40B4-BE49-F238E27FC236}">
                <a16:creationId xmlns:a16="http://schemas.microsoft.com/office/drawing/2014/main" id="{00055868-512D-4592-8BBB-10BF4AA074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50</a:t>
            </a:fld>
            <a:endParaRPr lang="en" dirty="0">
              <a:solidFill>
                <a:srgbClr val="AAC1B7"/>
              </a:solidFill>
            </a:endParaRPr>
          </a:p>
        </p:txBody>
      </p:sp>
      <p:pic>
        <p:nvPicPr>
          <p:cNvPr id="16" name="Kép 15">
            <a:extLst>
              <a:ext uri="{FF2B5EF4-FFF2-40B4-BE49-F238E27FC236}">
                <a16:creationId xmlns:a16="http://schemas.microsoft.com/office/drawing/2014/main" id="{611C4AD5-55C7-4FE9-9465-950055C7457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68" y="2903803"/>
            <a:ext cx="4355847" cy="270526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4" name="Csoportba foglalás 33">
            <a:extLst>
              <a:ext uri="{FF2B5EF4-FFF2-40B4-BE49-F238E27FC236}">
                <a16:creationId xmlns:a16="http://schemas.microsoft.com/office/drawing/2014/main" id="{F164C72E-AC59-4A75-ACE8-DDE4A7313DD5}"/>
              </a:ext>
            </a:extLst>
          </p:cNvPr>
          <p:cNvGrpSpPr/>
          <p:nvPr/>
        </p:nvGrpSpPr>
        <p:grpSpPr>
          <a:xfrm>
            <a:off x="-380729" y="567875"/>
            <a:ext cx="2700009" cy="2700000"/>
            <a:chOff x="-1533480" y="-3137529"/>
            <a:chExt cx="3766956" cy="3766945"/>
          </a:xfrm>
        </p:grpSpPr>
        <p:sp>
          <p:nvSpPr>
            <p:cNvPr id="36" name="Szabadkézi sokszög: alakzat 35">
              <a:extLst>
                <a:ext uri="{FF2B5EF4-FFF2-40B4-BE49-F238E27FC236}">
                  <a16:creationId xmlns:a16="http://schemas.microsoft.com/office/drawing/2014/main" id="{107D8AC8-68C6-480A-B9A2-A06F5EFE481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-1533480" y="-3137529"/>
              <a:ext cx="3766956" cy="3766945"/>
            </a:xfrm>
            <a:custGeom>
              <a:avLst/>
              <a:gdLst>
                <a:gd name="connsiteX0" fmla="*/ 3313640 w 3313639"/>
                <a:gd name="connsiteY0" fmla="*/ 1656816 h 3313631"/>
                <a:gd name="connsiteX1" fmla="*/ 1656820 w 3313639"/>
                <a:gd name="connsiteY1" fmla="*/ 3313632 h 3313631"/>
                <a:gd name="connsiteX2" fmla="*/ 0 w 3313639"/>
                <a:gd name="connsiteY2" fmla="*/ 1656816 h 3313631"/>
                <a:gd name="connsiteX3" fmla="*/ 1656820 w 3313639"/>
                <a:gd name="connsiteY3" fmla="*/ 0 h 3313631"/>
                <a:gd name="connsiteX4" fmla="*/ 3313640 w 3313639"/>
                <a:gd name="connsiteY4" fmla="*/ 1656816 h 331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13639" h="3313631">
                  <a:moveTo>
                    <a:pt x="3313640" y="1656816"/>
                  </a:moveTo>
                  <a:cubicBezTo>
                    <a:pt x="3313640" y="2571850"/>
                    <a:pt x="2571856" y="3313632"/>
                    <a:pt x="1656820" y="3313632"/>
                  </a:cubicBezTo>
                  <a:cubicBezTo>
                    <a:pt x="741784" y="3313632"/>
                    <a:pt x="0" y="2571850"/>
                    <a:pt x="0" y="1656816"/>
                  </a:cubicBezTo>
                  <a:cubicBezTo>
                    <a:pt x="0" y="741782"/>
                    <a:pt x="741784" y="0"/>
                    <a:pt x="1656820" y="0"/>
                  </a:cubicBezTo>
                  <a:cubicBezTo>
                    <a:pt x="2571856" y="0"/>
                    <a:pt x="3313640" y="741782"/>
                    <a:pt x="3313640" y="1656816"/>
                  </a:cubicBezTo>
                  <a:close/>
                </a:path>
              </a:pathLst>
            </a:custGeom>
            <a:solidFill>
              <a:schemeClr val="accent2"/>
            </a:solidFill>
            <a:ln w="490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37" name="Google Shape;19;p2">
              <a:extLst>
                <a:ext uri="{FF2B5EF4-FFF2-40B4-BE49-F238E27FC236}">
                  <a16:creationId xmlns:a16="http://schemas.microsoft.com/office/drawing/2014/main" id="{AE405EC7-3489-4D6A-8494-4A4ED48C6D93}"/>
                </a:ext>
              </a:extLst>
            </p:cNvPr>
            <p:cNvSpPr txBox="1">
              <a:spLocks/>
            </p:cNvSpPr>
            <p:nvPr/>
          </p:nvSpPr>
          <p:spPr>
            <a:xfrm>
              <a:off x="-1465057" y="-1482271"/>
              <a:ext cx="3580854" cy="130169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>
                <a:lnSpc>
                  <a:spcPts val="3000"/>
                </a:lnSpc>
              </a:pPr>
              <a:r>
                <a:rPr lang="hu-HU" sz="6000" dirty="0">
                  <a:solidFill>
                    <a:schemeClr val="bg1"/>
                  </a:solidFill>
                  <a:ea typeface="A little sunshine" panose="02000603000000000000" pitchFamily="2" charset="0"/>
                </a:rPr>
                <a:t>+20</a:t>
              </a:r>
              <a:r>
                <a:rPr lang="hu-HU" sz="6000" dirty="0">
                  <a:solidFill>
                    <a:schemeClr val="bg1"/>
                  </a:solidFill>
                  <a:latin typeface="+mn-lt"/>
                  <a:ea typeface="A little sunshine" panose="02000603000000000000" pitchFamily="2" charset="0"/>
                </a:rPr>
                <a:t>%</a:t>
              </a:r>
            </a:p>
          </p:txBody>
        </p:sp>
      </p:grpSp>
      <p:pic>
        <p:nvPicPr>
          <p:cNvPr id="21" name="Kép 20">
            <a:extLst>
              <a:ext uri="{FF2B5EF4-FFF2-40B4-BE49-F238E27FC236}">
                <a16:creationId xmlns:a16="http://schemas.microsoft.com/office/drawing/2014/main" id="{997CD505-1174-4D62-8555-8FED9F8855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0188" y="2918963"/>
            <a:ext cx="4345049" cy="268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0670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églalap 3">
            <a:extLst>
              <a:ext uri="{FF2B5EF4-FFF2-40B4-BE49-F238E27FC236}">
                <a16:creationId xmlns:a16="http://schemas.microsoft.com/office/drawing/2014/main" id="{60E1962D-EA2F-4B4B-A0E4-CB029FD4A80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72BFF9A5-E749-4CFA-B4FF-04EFCA478822}"/>
              </a:ext>
            </a:extLst>
          </p:cNvPr>
          <p:cNvSpPr txBox="1">
            <a:spLocks/>
          </p:cNvSpPr>
          <p:nvPr/>
        </p:nvSpPr>
        <p:spPr>
          <a:xfrm>
            <a:off x="475829" y="370103"/>
            <a:ext cx="9705040" cy="103661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/>
              <a:t>Összegzés</a:t>
            </a:r>
          </a:p>
        </p:txBody>
      </p:sp>
      <p:sp>
        <p:nvSpPr>
          <p:cNvPr id="43" name="Ellipszis 42">
            <a:extLst>
              <a:ext uri="{FF2B5EF4-FFF2-40B4-BE49-F238E27FC236}">
                <a16:creationId xmlns:a16="http://schemas.microsoft.com/office/drawing/2014/main" id="{70C33794-8472-418B-87C8-9DA141F72D2B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5" name="Picture 1">
            <a:extLst>
              <a:ext uri="{FF2B5EF4-FFF2-40B4-BE49-F238E27FC236}">
                <a16:creationId xmlns:a16="http://schemas.microsoft.com/office/drawing/2014/main" id="{655784C3-4B25-406E-B2AA-63C3908F3E10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7" name="Szövegdoboz 46">
            <a:extLst>
              <a:ext uri="{FF2B5EF4-FFF2-40B4-BE49-F238E27FC236}">
                <a16:creationId xmlns:a16="http://schemas.microsoft.com/office/drawing/2014/main" id="{41C84D59-CF09-4743-9F2D-AC196ABF9EFA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49" name="Rectangle 6">
            <a:extLst>
              <a:ext uri="{FF2B5EF4-FFF2-40B4-BE49-F238E27FC236}">
                <a16:creationId xmlns:a16="http://schemas.microsoft.com/office/drawing/2014/main" id="{B24A0F14-E877-48D8-9D65-D6D2BF55A8BB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51" name="Google Shape;105;p9">
            <a:extLst>
              <a:ext uri="{FF2B5EF4-FFF2-40B4-BE49-F238E27FC236}">
                <a16:creationId xmlns:a16="http://schemas.microsoft.com/office/drawing/2014/main" id="{00055868-512D-4592-8BBB-10BF4AA074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51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5" name="Szabadkézi sokszög: alakzat 4">
            <a:extLst>
              <a:ext uri="{FF2B5EF4-FFF2-40B4-BE49-F238E27FC236}">
                <a16:creationId xmlns:a16="http://schemas.microsoft.com/office/drawing/2014/main" id="{08495E6C-8C97-4197-8F84-D10556B9D3A0}"/>
              </a:ext>
            </a:extLst>
          </p:cNvPr>
          <p:cNvSpPr/>
          <p:nvPr/>
        </p:nvSpPr>
        <p:spPr>
          <a:xfrm>
            <a:off x="4832113" y="-64620"/>
            <a:ext cx="1939206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4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9" name="Ábra 2">
            <a:extLst>
              <a:ext uri="{FF2B5EF4-FFF2-40B4-BE49-F238E27FC236}">
                <a16:creationId xmlns:a16="http://schemas.microsoft.com/office/drawing/2014/main" id="{880626A0-C4BD-439A-9D46-09AE5A56F19D}"/>
              </a:ext>
            </a:extLst>
          </p:cNvPr>
          <p:cNvSpPr/>
          <p:nvPr/>
        </p:nvSpPr>
        <p:spPr>
          <a:xfrm>
            <a:off x="5258838" y="-35592"/>
            <a:ext cx="11683262" cy="6905358"/>
          </a:xfrm>
          <a:custGeom>
            <a:avLst/>
            <a:gdLst>
              <a:gd name="connsiteX0" fmla="*/ 1977448 w 9145594"/>
              <a:gd name="connsiteY0" fmla="*/ 0 h 6866030"/>
              <a:gd name="connsiteX1" fmla="*/ 28 w 9145594"/>
              <a:gd name="connsiteY1" fmla="*/ 3444001 h 6866030"/>
              <a:gd name="connsiteX2" fmla="*/ 1977448 w 9145594"/>
              <a:gd name="connsiteY2" fmla="*/ 6866030 h 6866030"/>
              <a:gd name="connsiteX3" fmla="*/ 9145594 w 9145594"/>
              <a:gd name="connsiteY3" fmla="*/ 6866030 h 6866030"/>
              <a:gd name="connsiteX4" fmla="*/ 9145594 w 9145594"/>
              <a:gd name="connsiteY4" fmla="*/ 0 h 6866030"/>
              <a:gd name="connsiteX5" fmla="*/ 1977448 w 9145594"/>
              <a:gd name="connsiteY5" fmla="*/ 0 h 6866030"/>
              <a:gd name="connsiteX0" fmla="*/ 1977448 w 10020665"/>
              <a:gd name="connsiteY0" fmla="*/ 0 h 6866030"/>
              <a:gd name="connsiteX1" fmla="*/ 28 w 10020665"/>
              <a:gd name="connsiteY1" fmla="*/ 3444001 h 6866030"/>
              <a:gd name="connsiteX2" fmla="*/ 1977448 w 10020665"/>
              <a:gd name="connsiteY2" fmla="*/ 6866030 h 6866030"/>
              <a:gd name="connsiteX3" fmla="*/ 10020665 w 10020665"/>
              <a:gd name="connsiteY3" fmla="*/ 6856198 h 6866030"/>
              <a:gd name="connsiteX4" fmla="*/ 9145594 w 10020665"/>
              <a:gd name="connsiteY4" fmla="*/ 0 h 6866030"/>
              <a:gd name="connsiteX5" fmla="*/ 1977448 w 10020665"/>
              <a:gd name="connsiteY5" fmla="*/ 0 h 6866030"/>
              <a:gd name="connsiteX0" fmla="*/ 1977448 w 10030497"/>
              <a:gd name="connsiteY0" fmla="*/ 9832 h 6875862"/>
              <a:gd name="connsiteX1" fmla="*/ 28 w 10030497"/>
              <a:gd name="connsiteY1" fmla="*/ 3453833 h 6875862"/>
              <a:gd name="connsiteX2" fmla="*/ 1977448 w 10030497"/>
              <a:gd name="connsiteY2" fmla="*/ 6875862 h 6875862"/>
              <a:gd name="connsiteX3" fmla="*/ 10020665 w 10030497"/>
              <a:gd name="connsiteY3" fmla="*/ 6866030 h 6875862"/>
              <a:gd name="connsiteX4" fmla="*/ 10030497 w 10030497"/>
              <a:gd name="connsiteY4" fmla="*/ 0 h 6875862"/>
              <a:gd name="connsiteX5" fmla="*/ 1977448 w 10030497"/>
              <a:gd name="connsiteY5" fmla="*/ 9832 h 6875862"/>
              <a:gd name="connsiteX0" fmla="*/ 1977448 w 10020949"/>
              <a:gd name="connsiteY0" fmla="*/ 0 h 6866030"/>
              <a:gd name="connsiteX1" fmla="*/ 28 w 10020949"/>
              <a:gd name="connsiteY1" fmla="*/ 3444001 h 6866030"/>
              <a:gd name="connsiteX2" fmla="*/ 1977448 w 10020949"/>
              <a:gd name="connsiteY2" fmla="*/ 6866030 h 6866030"/>
              <a:gd name="connsiteX3" fmla="*/ 10020665 w 10020949"/>
              <a:gd name="connsiteY3" fmla="*/ 6856198 h 6866030"/>
              <a:gd name="connsiteX4" fmla="*/ 10001001 w 10020949"/>
              <a:gd name="connsiteY4" fmla="*/ 19665 h 6866030"/>
              <a:gd name="connsiteX5" fmla="*/ 1977448 w 10020949"/>
              <a:gd name="connsiteY5" fmla="*/ 0 h 6866030"/>
              <a:gd name="connsiteX0" fmla="*/ 1977448 w 11682317"/>
              <a:gd name="connsiteY0" fmla="*/ 0 h 6866030"/>
              <a:gd name="connsiteX1" fmla="*/ 28 w 11682317"/>
              <a:gd name="connsiteY1" fmla="*/ 3444001 h 6866030"/>
              <a:gd name="connsiteX2" fmla="*/ 1977448 w 11682317"/>
              <a:gd name="connsiteY2" fmla="*/ 6866030 h 6866030"/>
              <a:gd name="connsiteX3" fmla="*/ 10020665 w 11682317"/>
              <a:gd name="connsiteY3" fmla="*/ 6856198 h 6866030"/>
              <a:gd name="connsiteX4" fmla="*/ 11682317 w 11682317"/>
              <a:gd name="connsiteY4" fmla="*/ 9833 h 6866030"/>
              <a:gd name="connsiteX5" fmla="*/ 1977448 w 11682317"/>
              <a:gd name="connsiteY5" fmla="*/ 0 h 6866030"/>
              <a:gd name="connsiteX0" fmla="*/ 1977448 w 11683262"/>
              <a:gd name="connsiteY0" fmla="*/ 0 h 6875862"/>
              <a:gd name="connsiteX1" fmla="*/ 28 w 11683262"/>
              <a:gd name="connsiteY1" fmla="*/ 3444001 h 6875862"/>
              <a:gd name="connsiteX2" fmla="*/ 1977448 w 11683262"/>
              <a:gd name="connsiteY2" fmla="*/ 6866030 h 6875862"/>
              <a:gd name="connsiteX3" fmla="*/ 11682316 w 11683262"/>
              <a:gd name="connsiteY3" fmla="*/ 6875862 h 6875862"/>
              <a:gd name="connsiteX4" fmla="*/ 11682317 w 11683262"/>
              <a:gd name="connsiteY4" fmla="*/ 9833 h 6875862"/>
              <a:gd name="connsiteX5" fmla="*/ 1977448 w 11683262"/>
              <a:gd name="connsiteY5" fmla="*/ 0 h 6875862"/>
              <a:gd name="connsiteX0" fmla="*/ 1977448 w 11683262"/>
              <a:gd name="connsiteY0" fmla="*/ 29496 h 6905358"/>
              <a:gd name="connsiteX1" fmla="*/ 28 w 11683262"/>
              <a:gd name="connsiteY1" fmla="*/ 3473497 h 6905358"/>
              <a:gd name="connsiteX2" fmla="*/ 1977448 w 11683262"/>
              <a:gd name="connsiteY2" fmla="*/ 6895526 h 6905358"/>
              <a:gd name="connsiteX3" fmla="*/ 11682316 w 11683262"/>
              <a:gd name="connsiteY3" fmla="*/ 6905358 h 6905358"/>
              <a:gd name="connsiteX4" fmla="*/ 11682317 w 11683262"/>
              <a:gd name="connsiteY4" fmla="*/ 0 h 6905358"/>
              <a:gd name="connsiteX5" fmla="*/ 1977448 w 11683262"/>
              <a:gd name="connsiteY5" fmla="*/ 29496 h 6905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83262" h="6905358">
                <a:moveTo>
                  <a:pt x="1977448" y="29496"/>
                </a:moveTo>
                <a:cubicBezTo>
                  <a:pt x="790996" y="721592"/>
                  <a:pt x="-5465" y="2001420"/>
                  <a:pt x="28" y="3473497"/>
                </a:cubicBezTo>
                <a:cubicBezTo>
                  <a:pt x="5521" y="4934588"/>
                  <a:pt x="796489" y="6208923"/>
                  <a:pt x="1977448" y="6895526"/>
                </a:cubicBezTo>
                <a:lnTo>
                  <a:pt x="11682316" y="6905358"/>
                </a:lnTo>
                <a:cubicBezTo>
                  <a:pt x="11685593" y="4616681"/>
                  <a:pt x="11679040" y="2288677"/>
                  <a:pt x="11682317" y="0"/>
                </a:cubicBezTo>
                <a:lnTo>
                  <a:pt x="1977448" y="29496"/>
                </a:lnTo>
                <a:close/>
              </a:path>
            </a:pathLst>
          </a:custGeom>
          <a:solidFill>
            <a:schemeClr val="accent3"/>
          </a:solidFill>
          <a:ln w="54926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grpSp>
        <p:nvGrpSpPr>
          <p:cNvPr id="23" name="Csoportba foglalás 22">
            <a:extLst>
              <a:ext uri="{FF2B5EF4-FFF2-40B4-BE49-F238E27FC236}">
                <a16:creationId xmlns:a16="http://schemas.microsoft.com/office/drawing/2014/main" id="{63CADE60-B0D6-43CC-B7C8-CD1935AFEC3D}"/>
              </a:ext>
            </a:extLst>
          </p:cNvPr>
          <p:cNvGrpSpPr/>
          <p:nvPr/>
        </p:nvGrpSpPr>
        <p:grpSpPr>
          <a:xfrm>
            <a:off x="6155441" y="806331"/>
            <a:ext cx="5136670" cy="5418535"/>
            <a:chOff x="6751951" y="1839171"/>
            <a:chExt cx="3276000" cy="3455765"/>
          </a:xfrm>
        </p:grpSpPr>
        <p:sp>
          <p:nvSpPr>
            <p:cNvPr id="24" name="Ellipszis 23">
              <a:extLst>
                <a:ext uri="{FF2B5EF4-FFF2-40B4-BE49-F238E27FC236}">
                  <a16:creationId xmlns:a16="http://schemas.microsoft.com/office/drawing/2014/main" id="{838B9239-195E-41D7-BC53-08279A936D6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751951" y="1839171"/>
              <a:ext cx="3276000" cy="3276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27" name="Szöveg helye 1">
              <a:extLst>
                <a:ext uri="{FF2B5EF4-FFF2-40B4-BE49-F238E27FC236}">
                  <a16:creationId xmlns:a16="http://schemas.microsoft.com/office/drawing/2014/main" id="{14F7B705-6EAE-4AAC-8E25-F90A703A9C1E}"/>
                </a:ext>
              </a:extLst>
            </p:cNvPr>
            <p:cNvSpPr txBox="1">
              <a:spLocks/>
            </p:cNvSpPr>
            <p:nvPr/>
          </p:nvSpPr>
          <p:spPr>
            <a:xfrm>
              <a:off x="6857682" y="2551817"/>
              <a:ext cx="3064538" cy="274311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609585" marR="0" lvl="0" indent="-507987" algn="l" rtl="0" eaLnBrk="1" hangingPunct="1">
                <a:lnSpc>
                  <a:spcPct val="115000"/>
                </a:lnSpc>
                <a:spcBef>
                  <a:spcPts val="800"/>
                </a:spcBef>
                <a:spcAft>
                  <a:spcPts val="0"/>
                </a:spcAft>
                <a:buClr>
                  <a:schemeClr val="accent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1pPr>
              <a:lvl2pPr marL="1219170" marR="0" lvl="1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2pPr>
              <a:lvl3pPr marL="1828754" marR="0" lvl="2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3pPr>
              <a:lvl4pPr marL="2438339" marR="0" lvl="3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4pPr>
              <a:lvl5pPr marL="3047924" marR="0" lvl="4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5pPr>
              <a:lvl6pPr marL="3657509" marR="0" lvl="5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6pPr>
              <a:lvl7pPr marL="4267093" marR="0" lvl="6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7pPr>
              <a:lvl8pPr marL="4876678" marR="0" lvl="7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8pPr>
              <a:lvl9pPr marL="5486263" marR="0" lvl="8" indent="-507987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9pPr>
            </a:lstStyle>
            <a:p>
              <a:pPr marL="101598" indent="0" algn="ctr">
                <a:buNone/>
              </a:pPr>
              <a:r>
                <a:rPr lang="hu-HU" sz="4000" dirty="0">
                  <a:solidFill>
                    <a:schemeClr val="bg1"/>
                  </a:solidFill>
                  <a:latin typeface="+mj-lt"/>
                </a:rPr>
                <a:t>Akár 30-40%-</a:t>
              </a:r>
              <a:r>
                <a:rPr lang="hu-HU" sz="4000" dirty="0" err="1">
                  <a:solidFill>
                    <a:schemeClr val="bg1"/>
                  </a:solidFill>
                  <a:latin typeface="+mj-lt"/>
                </a:rPr>
                <a:t>al</a:t>
              </a:r>
              <a:r>
                <a:rPr lang="hu-HU" sz="4000" dirty="0">
                  <a:solidFill>
                    <a:schemeClr val="bg1"/>
                  </a:solidFill>
                  <a:latin typeface="+mj-lt"/>
                </a:rPr>
                <a:t> jár jobban az, </a:t>
              </a:r>
              <a:br>
                <a:rPr lang="hu-HU" sz="4000" dirty="0">
                  <a:solidFill>
                    <a:schemeClr val="bg1"/>
                  </a:solidFill>
                  <a:latin typeface="+mj-lt"/>
                </a:rPr>
              </a:br>
              <a:r>
                <a:rPr lang="hu-HU" sz="4000" dirty="0">
                  <a:solidFill>
                    <a:schemeClr val="bg1"/>
                  </a:solidFill>
                  <a:latin typeface="+mj-lt"/>
                </a:rPr>
                <a:t>aki a pénztáron keresztül költ</a:t>
              </a:r>
              <a:br>
                <a:rPr lang="hu-HU" sz="1800" dirty="0">
                  <a:solidFill>
                    <a:schemeClr val="bg1"/>
                  </a:solidFill>
                  <a:latin typeface="+mj-lt"/>
                </a:rPr>
              </a:br>
              <a:endParaRPr lang="hu-HU" sz="18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54" name="Google Shape;19;p2">
            <a:extLst>
              <a:ext uri="{FF2B5EF4-FFF2-40B4-BE49-F238E27FC236}">
                <a16:creationId xmlns:a16="http://schemas.microsoft.com/office/drawing/2014/main" id="{9BB4FC86-39B5-42C3-B148-4F82A774C056}"/>
              </a:ext>
            </a:extLst>
          </p:cNvPr>
          <p:cNvSpPr txBox="1">
            <a:spLocks/>
          </p:cNvSpPr>
          <p:nvPr/>
        </p:nvSpPr>
        <p:spPr>
          <a:xfrm>
            <a:off x="245550" y="1590546"/>
            <a:ext cx="4542709" cy="447466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 algn="l">
              <a:lnSpc>
                <a:spcPts val="4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Adókedvezmény </a:t>
            </a:r>
            <a:r>
              <a:rPr lang="hu-HU" sz="4000" dirty="0">
                <a:solidFill>
                  <a:schemeClr val="bg1"/>
                </a:solidFill>
              </a:rPr>
              <a:t>20%</a:t>
            </a:r>
            <a:r>
              <a:rPr lang="hu-HU" sz="2400" dirty="0">
                <a:solidFill>
                  <a:schemeClr val="bg1"/>
                </a:solidFill>
              </a:rPr>
              <a:t> </a:t>
            </a:r>
            <a:br>
              <a:rPr lang="hu-HU" sz="2400" dirty="0">
                <a:solidFill>
                  <a:schemeClr val="bg1"/>
                </a:solidFill>
              </a:rPr>
            </a:br>
            <a:r>
              <a:rPr lang="hu-HU" sz="2400" dirty="0">
                <a:solidFill>
                  <a:schemeClr val="bg1"/>
                </a:solidFill>
              </a:rPr>
              <a:t>+ 10% + 10% + 10%</a:t>
            </a:r>
          </a:p>
          <a:p>
            <a:pPr marL="342900" indent="-342900" algn="l">
              <a:lnSpc>
                <a:spcPts val="4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Hozam  kb. </a:t>
            </a:r>
            <a:r>
              <a:rPr lang="hu-HU" sz="4000" dirty="0">
                <a:solidFill>
                  <a:schemeClr val="bg1"/>
                </a:solidFill>
              </a:rPr>
              <a:t>6-7%</a:t>
            </a:r>
          </a:p>
          <a:p>
            <a:pPr marL="342900" indent="-342900" algn="l">
              <a:lnSpc>
                <a:spcPts val="4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Kamatadó, </a:t>
            </a:r>
            <a:r>
              <a:rPr lang="hu-HU" sz="2400" dirty="0" err="1">
                <a:solidFill>
                  <a:schemeClr val="bg1"/>
                </a:solidFill>
              </a:rPr>
              <a:t>kamatehó</a:t>
            </a:r>
            <a:r>
              <a:rPr lang="hu-HU" sz="2400" dirty="0">
                <a:solidFill>
                  <a:schemeClr val="bg1"/>
                </a:solidFill>
              </a:rPr>
              <a:t> és tranzakciós illeték mentes</a:t>
            </a:r>
          </a:p>
          <a:p>
            <a:pPr marL="342900" indent="-342900" algn="l">
              <a:lnSpc>
                <a:spcPts val="4000"/>
              </a:lnSpc>
              <a:buClr>
                <a:schemeClr val="accent3"/>
              </a:buClr>
              <a:buSzPct val="100000"/>
              <a:buFont typeface="Arial" panose="020B0604020202020204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Kártya felmutatásával </a:t>
            </a:r>
            <a:br>
              <a:rPr lang="hu-HU" sz="2400" dirty="0">
                <a:solidFill>
                  <a:schemeClr val="bg1"/>
                </a:solidFill>
              </a:rPr>
            </a:br>
            <a:r>
              <a:rPr lang="hu-HU" sz="2400" dirty="0">
                <a:solidFill>
                  <a:schemeClr val="bg1"/>
                </a:solidFill>
              </a:rPr>
              <a:t>járó kedvezmény </a:t>
            </a:r>
          </a:p>
          <a:p>
            <a:pPr algn="l">
              <a:lnSpc>
                <a:spcPts val="5000"/>
              </a:lnSpc>
              <a:buClr>
                <a:schemeClr val="accent3"/>
              </a:buClr>
              <a:buSzPct val="100000"/>
            </a:pPr>
            <a:r>
              <a:rPr lang="hu-HU" sz="4000" dirty="0">
                <a:solidFill>
                  <a:schemeClr val="bg1"/>
                </a:solidFill>
              </a:rPr>
              <a:t>  5-20 %</a:t>
            </a:r>
            <a:endParaRPr lang="hu-HU" sz="4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90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5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5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750" fill="hold"/>
                                        <p:tgtEl>
                                          <p:spTgt spid="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50" fill="hold"/>
                                        <p:tgtEl>
                                          <p:spTgt spid="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25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9" grpId="0" animBg="1"/>
      <p:bldP spid="54" grpId="0" uiExpand="1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3">
            <a:extLst>
              <a:ext uri="{FF2B5EF4-FFF2-40B4-BE49-F238E27FC236}">
                <a16:creationId xmlns:a16="http://schemas.microsoft.com/office/drawing/2014/main" id="{CFFCD5B8-3CFD-47FB-8626-B99B3D750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90634" y="-782562"/>
            <a:ext cx="12816464" cy="7974403"/>
          </a:xfrm>
          <a:prstGeom prst="rect">
            <a:avLst/>
          </a:prstGeom>
        </p:spPr>
      </p:pic>
      <p:grpSp>
        <p:nvGrpSpPr>
          <p:cNvPr id="54" name="Csoportba foglalás 53">
            <a:extLst>
              <a:ext uri="{FF2B5EF4-FFF2-40B4-BE49-F238E27FC236}">
                <a16:creationId xmlns:a16="http://schemas.microsoft.com/office/drawing/2014/main" id="{6323A488-354A-4DFD-B9C2-901EEAF03809}"/>
              </a:ext>
            </a:extLst>
          </p:cNvPr>
          <p:cNvGrpSpPr/>
          <p:nvPr/>
        </p:nvGrpSpPr>
        <p:grpSpPr>
          <a:xfrm>
            <a:off x="0" y="-1066189"/>
            <a:ext cx="12235199" cy="4086969"/>
            <a:chOff x="0" y="-1066189"/>
            <a:chExt cx="12235199" cy="4086969"/>
          </a:xfrm>
        </p:grpSpPr>
        <p:grpSp>
          <p:nvGrpSpPr>
            <p:cNvPr id="30" name="Csoportba foglalás 29">
              <a:extLst>
                <a:ext uri="{FF2B5EF4-FFF2-40B4-BE49-F238E27FC236}">
                  <a16:creationId xmlns:a16="http://schemas.microsoft.com/office/drawing/2014/main" id="{69B1572F-761C-4149-B13C-4E0149A33D31}"/>
                </a:ext>
              </a:extLst>
            </p:cNvPr>
            <p:cNvGrpSpPr/>
            <p:nvPr/>
          </p:nvGrpSpPr>
          <p:grpSpPr>
            <a:xfrm flipV="1">
              <a:off x="0" y="-1066189"/>
              <a:ext cx="12235199" cy="4086969"/>
              <a:chOff x="0" y="2185061"/>
              <a:chExt cx="12235199" cy="5242955"/>
            </a:xfrm>
          </p:grpSpPr>
          <p:grpSp>
            <p:nvGrpSpPr>
              <p:cNvPr id="6" name="Ábra 2">
                <a:extLst>
                  <a:ext uri="{FF2B5EF4-FFF2-40B4-BE49-F238E27FC236}">
                    <a16:creationId xmlns:a16="http://schemas.microsoft.com/office/drawing/2014/main" id="{092301E4-3658-4395-BE30-703BAA2CBA8B}"/>
                  </a:ext>
                </a:extLst>
              </p:cNvPr>
              <p:cNvGrpSpPr/>
              <p:nvPr/>
            </p:nvGrpSpPr>
            <p:grpSpPr>
              <a:xfrm>
                <a:off x="0" y="2185061"/>
                <a:ext cx="12235199" cy="5242955"/>
                <a:chOff x="0" y="2185061"/>
                <a:chExt cx="12235199" cy="5242955"/>
              </a:xfrm>
            </p:grpSpPr>
            <p:sp>
              <p:nvSpPr>
                <p:cNvPr id="7" name="Szabadkézi sokszög: alakzat 6">
                  <a:extLst>
                    <a:ext uri="{FF2B5EF4-FFF2-40B4-BE49-F238E27FC236}">
                      <a16:creationId xmlns:a16="http://schemas.microsoft.com/office/drawing/2014/main" id="{C77854D1-1ACD-44B0-9521-75DAD8581F3C}"/>
                    </a:ext>
                  </a:extLst>
                </p:cNvPr>
                <p:cNvSpPr/>
                <p:nvPr/>
              </p:nvSpPr>
              <p:spPr>
                <a:xfrm>
                  <a:off x="0" y="2185061"/>
                  <a:ext cx="12235199" cy="5242955"/>
                </a:xfrm>
                <a:custGeom>
                  <a:avLst/>
                  <a:gdLst>
                    <a:gd name="connsiteX0" fmla="*/ 12235200 w 12235199"/>
                    <a:gd name="connsiteY0" fmla="*/ 4382065 h 4382065"/>
                    <a:gd name="connsiteX1" fmla="*/ 12235200 w 12235199"/>
                    <a:gd name="connsiteY1" fmla="*/ 3309613 h 4382065"/>
                    <a:gd name="connsiteX2" fmla="*/ 10055696 w 12235199"/>
                    <a:gd name="connsiteY2" fmla="*/ 1147409 h 4382065"/>
                    <a:gd name="connsiteX3" fmla="*/ 6117600 w 12235199"/>
                    <a:gd name="connsiteY3" fmla="*/ 0 h 4382065"/>
                    <a:gd name="connsiteX4" fmla="*/ 2179503 w 12235199"/>
                    <a:gd name="connsiteY4" fmla="*/ 1153175 h 4382065"/>
                    <a:gd name="connsiteX5" fmla="*/ 0 w 12235199"/>
                    <a:gd name="connsiteY5" fmla="*/ 3309613 h 4382065"/>
                    <a:gd name="connsiteX6" fmla="*/ 0 w 12235199"/>
                    <a:gd name="connsiteY6" fmla="*/ 4382065 h 4382065"/>
                    <a:gd name="connsiteX7" fmla="*/ 12235200 w 12235199"/>
                    <a:gd name="connsiteY7" fmla="*/ 4382065 h 43820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2235199" h="4382065">
                      <a:moveTo>
                        <a:pt x="12235200" y="4382065"/>
                      </a:moveTo>
                      <a:lnTo>
                        <a:pt x="12235200" y="3309613"/>
                      </a:lnTo>
                      <a:cubicBezTo>
                        <a:pt x="11670143" y="2450497"/>
                        <a:pt x="10932111" y="1712465"/>
                        <a:pt x="10055696" y="1147409"/>
                      </a:cubicBezTo>
                      <a:cubicBezTo>
                        <a:pt x="8879457" y="397845"/>
                        <a:pt x="7518709" y="0"/>
                        <a:pt x="6117600" y="0"/>
                      </a:cubicBezTo>
                      <a:cubicBezTo>
                        <a:pt x="4716491" y="0"/>
                        <a:pt x="3355743" y="397845"/>
                        <a:pt x="2179503" y="1153175"/>
                      </a:cubicBezTo>
                      <a:cubicBezTo>
                        <a:pt x="1303089" y="1712465"/>
                        <a:pt x="565056" y="2450497"/>
                        <a:pt x="0" y="3309613"/>
                      </a:cubicBezTo>
                      <a:lnTo>
                        <a:pt x="0" y="4382065"/>
                      </a:lnTo>
                      <a:lnTo>
                        <a:pt x="12235200" y="4382065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  <p:sp>
              <p:nvSpPr>
                <p:cNvPr id="8" name="Szabadkézi sokszög: alakzat 7">
                  <a:extLst>
                    <a:ext uri="{FF2B5EF4-FFF2-40B4-BE49-F238E27FC236}">
                      <a16:creationId xmlns:a16="http://schemas.microsoft.com/office/drawing/2014/main" id="{E118D9C4-53C1-4284-9D89-4845CA63DFF9}"/>
                    </a:ext>
                  </a:extLst>
                </p:cNvPr>
                <p:cNvSpPr/>
                <p:nvPr/>
              </p:nvSpPr>
              <p:spPr>
                <a:xfrm>
                  <a:off x="0" y="2805938"/>
                  <a:ext cx="12235199" cy="4622078"/>
                </a:xfrm>
                <a:custGeom>
                  <a:avLst/>
                  <a:gdLst>
                    <a:gd name="connsiteX0" fmla="*/ 12235200 w 12235199"/>
                    <a:gd name="connsiteY0" fmla="*/ 3863137 h 3863136"/>
                    <a:gd name="connsiteX1" fmla="*/ 12235200 w 12235199"/>
                    <a:gd name="connsiteY1" fmla="*/ 3840073 h 3863136"/>
                    <a:gd name="connsiteX2" fmla="*/ 6117600 w 12235199"/>
                    <a:gd name="connsiteY2" fmla="*/ 0 h 3863136"/>
                    <a:gd name="connsiteX3" fmla="*/ 0 w 12235199"/>
                    <a:gd name="connsiteY3" fmla="*/ 3840073 h 3863136"/>
                    <a:gd name="connsiteX4" fmla="*/ 0 w 12235199"/>
                    <a:gd name="connsiteY4" fmla="*/ 3863137 h 3863136"/>
                    <a:gd name="connsiteX5" fmla="*/ 12235200 w 12235199"/>
                    <a:gd name="connsiteY5" fmla="*/ 3863137 h 38631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2235199" h="3863136">
                      <a:moveTo>
                        <a:pt x="12235200" y="3863137"/>
                      </a:moveTo>
                      <a:lnTo>
                        <a:pt x="12235200" y="3840073"/>
                      </a:lnTo>
                      <a:cubicBezTo>
                        <a:pt x="11139682" y="1568318"/>
                        <a:pt x="8810267" y="0"/>
                        <a:pt x="6117600" y="0"/>
                      </a:cubicBezTo>
                      <a:cubicBezTo>
                        <a:pt x="3424934" y="0"/>
                        <a:pt x="1095517" y="1568318"/>
                        <a:pt x="0" y="3840073"/>
                      </a:cubicBezTo>
                      <a:lnTo>
                        <a:pt x="0" y="3863137"/>
                      </a:lnTo>
                      <a:lnTo>
                        <a:pt x="12235200" y="3863137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5764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hu-HU"/>
                </a:p>
              </p:txBody>
            </p:sp>
          </p:grpSp>
          <p:sp>
            <p:nvSpPr>
              <p:cNvPr id="25" name="Téglalap 24">
                <a:extLst>
                  <a:ext uri="{FF2B5EF4-FFF2-40B4-BE49-F238E27FC236}">
                    <a16:creationId xmlns:a16="http://schemas.microsoft.com/office/drawing/2014/main" id="{7C434850-37A3-4179-BD06-A0D6BFC0D9F7}"/>
                  </a:ext>
                </a:extLst>
              </p:cNvPr>
              <p:cNvSpPr/>
              <p:nvPr/>
            </p:nvSpPr>
            <p:spPr>
              <a:xfrm>
                <a:off x="3962227" y="5783722"/>
                <a:ext cx="4310743" cy="1074277"/>
              </a:xfrm>
              <a:prstGeom prst="rect">
                <a:avLst/>
              </a:prstGeom>
              <a:solidFill>
                <a:srgbClr val="E2E2E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hu-HU"/>
              </a:p>
            </p:txBody>
          </p:sp>
        </p:grpSp>
        <p:sp>
          <p:nvSpPr>
            <p:cNvPr id="2" name="Google Shape;19;p2">
              <a:extLst>
                <a:ext uri="{FF2B5EF4-FFF2-40B4-BE49-F238E27FC236}">
                  <a16:creationId xmlns:a16="http://schemas.microsoft.com/office/drawing/2014/main" id="{72BFF9A5-E749-4CFA-B4FF-04EFCA478822}"/>
                </a:ext>
              </a:extLst>
            </p:cNvPr>
            <p:cNvSpPr txBox="1">
              <a:spLocks/>
            </p:cNvSpPr>
            <p:nvPr/>
          </p:nvSpPr>
          <p:spPr>
            <a:xfrm>
              <a:off x="1938551" y="535203"/>
              <a:ext cx="8329402" cy="1104592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hu-HU" sz="6000" dirty="0"/>
                <a:t>Cégeknek is megéri?</a:t>
              </a:r>
            </a:p>
          </p:txBody>
        </p:sp>
      </p:grpSp>
      <p:sp>
        <p:nvSpPr>
          <p:cNvPr id="43" name="Ellipszis 42">
            <a:extLst>
              <a:ext uri="{FF2B5EF4-FFF2-40B4-BE49-F238E27FC236}">
                <a16:creationId xmlns:a16="http://schemas.microsoft.com/office/drawing/2014/main" id="{70C33794-8472-418B-87C8-9DA141F72D2B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5" name="Picture 1">
            <a:extLst>
              <a:ext uri="{FF2B5EF4-FFF2-40B4-BE49-F238E27FC236}">
                <a16:creationId xmlns:a16="http://schemas.microsoft.com/office/drawing/2014/main" id="{655784C3-4B25-406E-B2AA-63C3908F3E10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7" name="Szövegdoboz 46">
            <a:extLst>
              <a:ext uri="{FF2B5EF4-FFF2-40B4-BE49-F238E27FC236}">
                <a16:creationId xmlns:a16="http://schemas.microsoft.com/office/drawing/2014/main" id="{41C84D59-CF09-4743-9F2D-AC196ABF9EFA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49" name="Rectangle 6">
            <a:extLst>
              <a:ext uri="{FF2B5EF4-FFF2-40B4-BE49-F238E27FC236}">
                <a16:creationId xmlns:a16="http://schemas.microsoft.com/office/drawing/2014/main" id="{B24A0F14-E877-48D8-9D65-D6D2BF55A8BB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51" name="Google Shape;105;p9">
            <a:extLst>
              <a:ext uri="{FF2B5EF4-FFF2-40B4-BE49-F238E27FC236}">
                <a16:creationId xmlns:a16="http://schemas.microsoft.com/office/drawing/2014/main" id="{00055868-512D-4592-8BBB-10BF4AA074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52</a:t>
            </a:fld>
            <a:endParaRPr lang="en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2570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FDA1B847-4EDD-4274-81AC-DB3387553CC6}"/>
              </a:ext>
            </a:extLst>
          </p:cNvPr>
          <p:cNvSpPr/>
          <p:nvPr/>
        </p:nvSpPr>
        <p:spPr>
          <a:xfrm flipH="1">
            <a:off x="-4" y="0"/>
            <a:ext cx="1219200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0" name="Szabadkézi sokszög: alakzat 9">
            <a:extLst>
              <a:ext uri="{FF2B5EF4-FFF2-40B4-BE49-F238E27FC236}">
                <a16:creationId xmlns:a16="http://schemas.microsoft.com/office/drawing/2014/main" id="{51BF3466-B8B2-4C5A-8E4A-7E7AD59F9E55}"/>
              </a:ext>
            </a:extLst>
          </p:cNvPr>
          <p:cNvSpPr/>
          <p:nvPr/>
        </p:nvSpPr>
        <p:spPr>
          <a:xfrm>
            <a:off x="10437261" y="-32310"/>
            <a:ext cx="8013691" cy="6922620"/>
          </a:xfrm>
          <a:custGeom>
            <a:avLst/>
            <a:gdLst>
              <a:gd name="connsiteX0" fmla="*/ 1035372 w 1378277"/>
              <a:gd name="connsiteY0" fmla="*/ 0 h 1190625"/>
              <a:gd name="connsiteX1" fmla="*/ 342905 w 1378277"/>
              <a:gd name="connsiteY1" fmla="*/ 0 h 1190625"/>
              <a:gd name="connsiteX2" fmla="*/ 5 w 1378277"/>
              <a:gd name="connsiteY2" fmla="*/ 597218 h 1190625"/>
              <a:gd name="connsiteX3" fmla="*/ 342905 w 1378277"/>
              <a:gd name="connsiteY3" fmla="*/ 1190625 h 1190625"/>
              <a:gd name="connsiteX4" fmla="*/ 1035372 w 1378277"/>
              <a:gd name="connsiteY4" fmla="*/ 1190625 h 1190625"/>
              <a:gd name="connsiteX5" fmla="*/ 1378273 w 1378277"/>
              <a:gd name="connsiteY5" fmla="*/ 593408 h 1190625"/>
              <a:gd name="connsiteX6" fmla="*/ 1035372 w 1378277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8277" h="1190625">
                <a:moveTo>
                  <a:pt x="1035372" y="0"/>
                </a:moveTo>
                <a:lnTo>
                  <a:pt x="342905" y="0"/>
                </a:lnTo>
                <a:cubicBezTo>
                  <a:pt x="137165" y="120015"/>
                  <a:pt x="-948" y="341948"/>
                  <a:pt x="5" y="597218"/>
                </a:cubicBezTo>
                <a:cubicBezTo>
                  <a:pt x="957" y="850583"/>
                  <a:pt x="138117" y="1071563"/>
                  <a:pt x="342905" y="1190625"/>
                </a:cubicBezTo>
                <a:lnTo>
                  <a:pt x="1035372" y="1190625"/>
                </a:lnTo>
                <a:cubicBezTo>
                  <a:pt x="1241112" y="1070610"/>
                  <a:pt x="1379225" y="848678"/>
                  <a:pt x="1378273" y="593408"/>
                </a:cubicBezTo>
                <a:cubicBezTo>
                  <a:pt x="1377320" y="340043"/>
                  <a:pt x="1239207" y="119063"/>
                  <a:pt x="1035372" y="0"/>
                </a:cubicBezTo>
                <a:close/>
              </a:path>
            </a:pathLst>
          </a:custGeom>
          <a:solidFill>
            <a:srgbClr val="E2E2E2">
              <a:alpha val="29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3" name="Szabadkézi sokszög: alakzat 12">
            <a:extLst>
              <a:ext uri="{FF2B5EF4-FFF2-40B4-BE49-F238E27FC236}">
                <a16:creationId xmlns:a16="http://schemas.microsoft.com/office/drawing/2014/main" id="{7BAE4451-7881-4E15-9698-619B7D082361}"/>
              </a:ext>
            </a:extLst>
          </p:cNvPr>
          <p:cNvSpPr/>
          <p:nvPr/>
        </p:nvSpPr>
        <p:spPr>
          <a:xfrm>
            <a:off x="9888980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478198" y="370115"/>
            <a:ext cx="9996532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6000" dirty="0">
                <a:solidFill>
                  <a:schemeClr val="bg1"/>
                </a:solidFill>
              </a:rPr>
              <a:t>IZYS</a:t>
            </a:r>
            <a:r>
              <a:rPr lang="hu-HU" sz="4000" dirty="0">
                <a:solidFill>
                  <a:schemeClr val="bg1"/>
                </a:solidFill>
              </a:rPr>
              <a:t>, </a:t>
            </a:r>
            <a:r>
              <a:rPr lang="hu-HU" sz="4000" dirty="0">
                <a:solidFill>
                  <a:schemeClr val="accent1"/>
                </a:solidFill>
              </a:rPr>
              <a:t>mint nyereségtermelő eszköz</a:t>
            </a:r>
          </a:p>
        </p:txBody>
      </p:sp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4" y="3294743"/>
            <a:ext cx="12192002" cy="3611721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53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31" name="Google Shape;278;p28">
            <a:extLst>
              <a:ext uri="{FF2B5EF4-FFF2-40B4-BE49-F238E27FC236}">
                <a16:creationId xmlns:a16="http://schemas.microsoft.com/office/drawing/2014/main" id="{323E3670-8E7B-4F52-83F7-C1BCFE0BA004}"/>
              </a:ext>
            </a:extLst>
          </p:cNvPr>
          <p:cNvSpPr txBox="1">
            <a:spLocks/>
          </p:cNvSpPr>
          <p:nvPr/>
        </p:nvSpPr>
        <p:spPr>
          <a:xfrm>
            <a:off x="1298598" y="4755500"/>
            <a:ext cx="2776326" cy="10506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 algn="ctr">
              <a:buFont typeface="Chivo"/>
              <a:buNone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Adókedvezmény</a:t>
            </a:r>
          </a:p>
        </p:txBody>
      </p:sp>
      <p:grpSp>
        <p:nvGrpSpPr>
          <p:cNvPr id="6" name="Csoportba foglalás 5">
            <a:extLst>
              <a:ext uri="{FF2B5EF4-FFF2-40B4-BE49-F238E27FC236}">
                <a16:creationId xmlns:a16="http://schemas.microsoft.com/office/drawing/2014/main" id="{BCD27470-5628-4CF2-8C76-C902413D2E64}"/>
              </a:ext>
            </a:extLst>
          </p:cNvPr>
          <p:cNvGrpSpPr/>
          <p:nvPr/>
        </p:nvGrpSpPr>
        <p:grpSpPr>
          <a:xfrm>
            <a:off x="8195600" y="1895701"/>
            <a:ext cx="2776326" cy="2776318"/>
            <a:chOff x="8195600" y="2040841"/>
            <a:chExt cx="2776326" cy="2776318"/>
          </a:xfrm>
        </p:grpSpPr>
        <p:grpSp>
          <p:nvGrpSpPr>
            <p:cNvPr id="28" name="Ábra 7">
              <a:extLst>
                <a:ext uri="{FF2B5EF4-FFF2-40B4-BE49-F238E27FC236}">
                  <a16:creationId xmlns:a16="http://schemas.microsoft.com/office/drawing/2014/main" id="{CB0FFA3A-A3C3-4287-BA09-FF007F604127}"/>
                </a:ext>
              </a:extLst>
            </p:cNvPr>
            <p:cNvGrpSpPr/>
            <p:nvPr/>
          </p:nvGrpSpPr>
          <p:grpSpPr>
            <a:xfrm>
              <a:off x="8195600" y="2040841"/>
              <a:ext cx="2776326" cy="2776318"/>
              <a:chOff x="4439112" y="727087"/>
              <a:chExt cx="4068522" cy="4068512"/>
            </a:xfrm>
          </p:grpSpPr>
          <p:sp>
            <p:nvSpPr>
              <p:cNvPr id="29" name="Szabadkézi sokszög: alakzat 28">
                <a:extLst>
                  <a:ext uri="{FF2B5EF4-FFF2-40B4-BE49-F238E27FC236}">
                    <a16:creationId xmlns:a16="http://schemas.microsoft.com/office/drawing/2014/main" id="{F193A2E5-3A6D-40E7-BD4B-3284A0755FBB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30" name="Szabadkézi sokszög: alakzat 29">
                <a:extLst>
                  <a:ext uri="{FF2B5EF4-FFF2-40B4-BE49-F238E27FC236}">
                    <a16:creationId xmlns:a16="http://schemas.microsoft.com/office/drawing/2014/main" id="{6136C49B-3471-4E6B-AB5C-4AC0BDEF4CE5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32" name="Google Shape;279;p28">
              <a:extLst>
                <a:ext uri="{FF2B5EF4-FFF2-40B4-BE49-F238E27FC236}">
                  <a16:creationId xmlns:a16="http://schemas.microsoft.com/office/drawing/2014/main" id="{1903FEEB-1340-4A81-864B-0B9FF3482A66}"/>
                </a:ext>
              </a:extLst>
            </p:cNvPr>
            <p:cNvSpPr txBox="1">
              <a:spLocks/>
            </p:cNvSpPr>
            <p:nvPr/>
          </p:nvSpPr>
          <p:spPr>
            <a:xfrm>
              <a:off x="8343027" y="2714059"/>
              <a:ext cx="2543069" cy="1519822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6500" b="0" dirty="0">
                  <a:solidFill>
                    <a:schemeClr val="accent3"/>
                  </a:solidFill>
                  <a:latin typeface="+mj-lt"/>
                </a:rPr>
                <a:t>31,1</a:t>
              </a:r>
              <a:r>
                <a:rPr lang="hu-HU" sz="6000" b="0" dirty="0">
                  <a:solidFill>
                    <a:schemeClr val="accent3"/>
                  </a:solidFill>
                  <a:latin typeface="+mn-lt"/>
                </a:rPr>
                <a:t>%</a:t>
              </a:r>
            </a:p>
          </p:txBody>
        </p:sp>
      </p:grpSp>
      <p:sp>
        <p:nvSpPr>
          <p:cNvPr id="33" name="Google Shape;280;p28">
            <a:extLst>
              <a:ext uri="{FF2B5EF4-FFF2-40B4-BE49-F238E27FC236}">
                <a16:creationId xmlns:a16="http://schemas.microsoft.com/office/drawing/2014/main" id="{83A44CA9-D390-4FFF-8ED7-5F864FAFD489}"/>
              </a:ext>
            </a:extLst>
          </p:cNvPr>
          <p:cNvSpPr txBox="1">
            <a:spLocks/>
          </p:cNvSpPr>
          <p:nvPr/>
        </p:nvSpPr>
        <p:spPr>
          <a:xfrm>
            <a:off x="8453163" y="4755500"/>
            <a:ext cx="2079624" cy="847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 algn="ctr">
              <a:buFont typeface="Chivo"/>
              <a:buNone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Nyereség</a:t>
            </a:r>
          </a:p>
        </p:txBody>
      </p:sp>
      <p:grpSp>
        <p:nvGrpSpPr>
          <p:cNvPr id="4" name="Csoportba foglalás 3">
            <a:extLst>
              <a:ext uri="{FF2B5EF4-FFF2-40B4-BE49-F238E27FC236}">
                <a16:creationId xmlns:a16="http://schemas.microsoft.com/office/drawing/2014/main" id="{94D30FAF-B5C8-46AA-852B-E18CD2204A33}"/>
              </a:ext>
            </a:extLst>
          </p:cNvPr>
          <p:cNvGrpSpPr/>
          <p:nvPr/>
        </p:nvGrpSpPr>
        <p:grpSpPr>
          <a:xfrm>
            <a:off x="4706593" y="1895701"/>
            <a:ext cx="2776326" cy="2776318"/>
            <a:chOff x="4706593" y="2040841"/>
            <a:chExt cx="2776326" cy="2776318"/>
          </a:xfrm>
        </p:grpSpPr>
        <p:grpSp>
          <p:nvGrpSpPr>
            <p:cNvPr id="22" name="Ábra 7">
              <a:extLst>
                <a:ext uri="{FF2B5EF4-FFF2-40B4-BE49-F238E27FC236}">
                  <a16:creationId xmlns:a16="http://schemas.microsoft.com/office/drawing/2014/main" id="{A8F38BEA-72EE-46E7-ACCC-844A6CC31A86}"/>
                </a:ext>
              </a:extLst>
            </p:cNvPr>
            <p:cNvGrpSpPr/>
            <p:nvPr/>
          </p:nvGrpSpPr>
          <p:grpSpPr>
            <a:xfrm>
              <a:off x="4706593" y="2040841"/>
              <a:ext cx="2776326" cy="2776318"/>
              <a:chOff x="4439112" y="727087"/>
              <a:chExt cx="4068522" cy="4068512"/>
            </a:xfrm>
          </p:grpSpPr>
          <p:sp>
            <p:nvSpPr>
              <p:cNvPr id="24" name="Szabadkézi sokszög: alakzat 23">
                <a:extLst>
                  <a:ext uri="{FF2B5EF4-FFF2-40B4-BE49-F238E27FC236}">
                    <a16:creationId xmlns:a16="http://schemas.microsoft.com/office/drawing/2014/main" id="{5017EF3B-5A37-4D34-83E7-443EA3A0E973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27" name="Szabadkézi sokszög: alakzat 26">
                <a:extLst>
                  <a:ext uri="{FF2B5EF4-FFF2-40B4-BE49-F238E27FC236}">
                    <a16:creationId xmlns:a16="http://schemas.microsoft.com/office/drawing/2014/main" id="{5695BFDA-9C3A-4F3D-8532-CD92936C03B7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34" name="Google Shape;281;p28">
              <a:extLst>
                <a:ext uri="{FF2B5EF4-FFF2-40B4-BE49-F238E27FC236}">
                  <a16:creationId xmlns:a16="http://schemas.microsoft.com/office/drawing/2014/main" id="{0A60855C-CCFD-493A-B615-72CE4EEE0DA1}"/>
                </a:ext>
              </a:extLst>
            </p:cNvPr>
            <p:cNvSpPr txBox="1">
              <a:spLocks/>
            </p:cNvSpPr>
            <p:nvPr/>
          </p:nvSpPr>
          <p:spPr>
            <a:xfrm>
              <a:off x="4964155" y="2924669"/>
              <a:ext cx="2276884" cy="979404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 eaLnBrk="1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6500" b="0" dirty="0">
                  <a:solidFill>
                    <a:schemeClr val="accent3"/>
                  </a:solidFill>
                  <a:latin typeface="+mj-lt"/>
                </a:rPr>
                <a:t>5,9</a:t>
              </a:r>
              <a:r>
                <a:rPr lang="hu-HU" sz="6000" b="0" dirty="0">
                  <a:solidFill>
                    <a:schemeClr val="accent3"/>
                  </a:solidFill>
                  <a:latin typeface="+mn-lt"/>
                </a:rPr>
                <a:t>%</a:t>
              </a:r>
            </a:p>
          </p:txBody>
        </p:sp>
      </p:grpSp>
      <p:sp>
        <p:nvSpPr>
          <p:cNvPr id="35" name="Google Shape;282;p28">
            <a:extLst>
              <a:ext uri="{FF2B5EF4-FFF2-40B4-BE49-F238E27FC236}">
                <a16:creationId xmlns:a16="http://schemas.microsoft.com/office/drawing/2014/main" id="{5E4F90C5-EA8E-4FEA-AC93-435087708B56}"/>
              </a:ext>
            </a:extLst>
          </p:cNvPr>
          <p:cNvSpPr txBox="1">
            <a:spLocks/>
          </p:cNvSpPr>
          <p:nvPr/>
        </p:nvSpPr>
        <p:spPr>
          <a:xfrm>
            <a:off x="4604993" y="4755500"/>
            <a:ext cx="2957434" cy="1098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 algn="ctr">
              <a:buFont typeface="Chivo"/>
              <a:buNone/>
            </a:pPr>
            <a:r>
              <a:rPr lang="hu-HU" sz="2000" dirty="0">
                <a:solidFill>
                  <a:schemeClr val="bg1"/>
                </a:solidFill>
                <a:latin typeface="+mn-lt"/>
              </a:rPr>
              <a:t>Pénztár költsége</a:t>
            </a:r>
          </a:p>
        </p:txBody>
      </p:sp>
      <p:grpSp>
        <p:nvGrpSpPr>
          <p:cNvPr id="3" name="Csoportba foglalás 2">
            <a:extLst>
              <a:ext uri="{FF2B5EF4-FFF2-40B4-BE49-F238E27FC236}">
                <a16:creationId xmlns:a16="http://schemas.microsoft.com/office/drawing/2014/main" id="{73D296E2-252A-4D44-BE46-2AA9AD8A6803}"/>
              </a:ext>
            </a:extLst>
          </p:cNvPr>
          <p:cNvGrpSpPr/>
          <p:nvPr/>
        </p:nvGrpSpPr>
        <p:grpSpPr>
          <a:xfrm>
            <a:off x="1237505" y="1876681"/>
            <a:ext cx="2776326" cy="2776318"/>
            <a:chOff x="1237505" y="2021821"/>
            <a:chExt cx="2776326" cy="2776318"/>
          </a:xfrm>
        </p:grpSpPr>
        <p:grpSp>
          <p:nvGrpSpPr>
            <p:cNvPr id="16" name="Ábra 7">
              <a:extLst>
                <a:ext uri="{FF2B5EF4-FFF2-40B4-BE49-F238E27FC236}">
                  <a16:creationId xmlns:a16="http://schemas.microsoft.com/office/drawing/2014/main" id="{66E67EC0-8FC6-45A4-A950-6E10BCA292E8}"/>
                </a:ext>
              </a:extLst>
            </p:cNvPr>
            <p:cNvGrpSpPr/>
            <p:nvPr/>
          </p:nvGrpSpPr>
          <p:grpSpPr>
            <a:xfrm>
              <a:off x="1237505" y="2021821"/>
              <a:ext cx="2776326" cy="2776318"/>
              <a:chOff x="4439112" y="727087"/>
              <a:chExt cx="4068522" cy="4068512"/>
            </a:xfrm>
          </p:grpSpPr>
          <p:sp>
            <p:nvSpPr>
              <p:cNvPr id="18" name="Szabadkézi sokszög: alakzat 17">
                <a:extLst>
                  <a:ext uri="{FF2B5EF4-FFF2-40B4-BE49-F238E27FC236}">
                    <a16:creationId xmlns:a16="http://schemas.microsoft.com/office/drawing/2014/main" id="{6CDB100B-80A7-47BA-BAE7-714E291AFFAE}"/>
                  </a:ext>
                </a:extLst>
              </p:cNvPr>
              <p:cNvSpPr/>
              <p:nvPr/>
            </p:nvSpPr>
            <p:spPr>
              <a:xfrm>
                <a:off x="4439112" y="727087"/>
                <a:ext cx="4068522" cy="4068512"/>
              </a:xfrm>
              <a:custGeom>
                <a:avLst/>
                <a:gdLst>
                  <a:gd name="connsiteX0" fmla="*/ 4068522 w 4068522"/>
                  <a:gd name="connsiteY0" fmla="*/ 2034256 h 4068512"/>
                  <a:gd name="connsiteX1" fmla="*/ 2034261 w 4068522"/>
                  <a:gd name="connsiteY1" fmla="*/ 4068512 h 4068512"/>
                  <a:gd name="connsiteX2" fmla="*/ 0 w 4068522"/>
                  <a:gd name="connsiteY2" fmla="*/ 2034256 h 4068512"/>
                  <a:gd name="connsiteX3" fmla="*/ 2034261 w 4068522"/>
                  <a:gd name="connsiteY3" fmla="*/ 0 h 4068512"/>
                  <a:gd name="connsiteX4" fmla="*/ 4068522 w 4068522"/>
                  <a:gd name="connsiteY4" fmla="*/ 2034256 h 40685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68522" h="4068512">
                    <a:moveTo>
                      <a:pt x="4068522" y="2034256"/>
                    </a:moveTo>
                    <a:cubicBezTo>
                      <a:pt x="4068522" y="3157745"/>
                      <a:pt x="3157752" y="4068512"/>
                      <a:pt x="2034261" y="4068512"/>
                    </a:cubicBezTo>
                    <a:cubicBezTo>
                      <a:pt x="910770" y="4068512"/>
                      <a:pt x="0" y="3157745"/>
                      <a:pt x="0" y="2034256"/>
                    </a:cubicBezTo>
                    <a:cubicBezTo>
                      <a:pt x="0" y="910767"/>
                      <a:pt x="910770" y="0"/>
                      <a:pt x="2034261" y="0"/>
                    </a:cubicBezTo>
                    <a:cubicBezTo>
                      <a:pt x="3157752" y="0"/>
                      <a:pt x="4068522" y="910767"/>
                      <a:pt x="4068522" y="203425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20" name="Szabadkézi sokszög: alakzat 19">
                <a:extLst>
                  <a:ext uri="{FF2B5EF4-FFF2-40B4-BE49-F238E27FC236}">
                    <a16:creationId xmlns:a16="http://schemas.microsoft.com/office/drawing/2014/main" id="{7FCA1D52-FC48-4CD9-A5F4-B9758F8687CE}"/>
                  </a:ext>
                </a:extLst>
              </p:cNvPr>
              <p:cNvSpPr/>
              <p:nvPr/>
            </p:nvSpPr>
            <p:spPr>
              <a:xfrm>
                <a:off x="4816553" y="1104527"/>
                <a:ext cx="3313639" cy="3313631"/>
              </a:xfrm>
              <a:custGeom>
                <a:avLst/>
                <a:gdLst>
                  <a:gd name="connsiteX0" fmla="*/ 3313640 w 3313639"/>
                  <a:gd name="connsiteY0" fmla="*/ 1656816 h 3313631"/>
                  <a:gd name="connsiteX1" fmla="*/ 1656820 w 3313639"/>
                  <a:gd name="connsiteY1" fmla="*/ 3313632 h 3313631"/>
                  <a:gd name="connsiteX2" fmla="*/ 0 w 3313639"/>
                  <a:gd name="connsiteY2" fmla="*/ 1656816 h 3313631"/>
                  <a:gd name="connsiteX3" fmla="*/ 1656820 w 3313639"/>
                  <a:gd name="connsiteY3" fmla="*/ 0 h 3313631"/>
                  <a:gd name="connsiteX4" fmla="*/ 3313640 w 3313639"/>
                  <a:gd name="connsiteY4" fmla="*/ 1656816 h 33136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13639" h="3313631">
                    <a:moveTo>
                      <a:pt x="3313640" y="1656816"/>
                    </a:moveTo>
                    <a:cubicBezTo>
                      <a:pt x="3313640" y="2571850"/>
                      <a:pt x="2571856" y="3313632"/>
                      <a:pt x="1656820" y="3313632"/>
                    </a:cubicBezTo>
                    <a:cubicBezTo>
                      <a:pt x="741784" y="3313632"/>
                      <a:pt x="0" y="2571850"/>
                      <a:pt x="0" y="1656816"/>
                    </a:cubicBezTo>
                    <a:cubicBezTo>
                      <a:pt x="0" y="741782"/>
                      <a:pt x="741784" y="0"/>
                      <a:pt x="1656820" y="0"/>
                    </a:cubicBezTo>
                    <a:cubicBezTo>
                      <a:pt x="2571856" y="0"/>
                      <a:pt x="3313640" y="741782"/>
                      <a:pt x="3313640" y="16568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490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36" name="Google Shape;281;p28">
              <a:extLst>
                <a:ext uri="{FF2B5EF4-FFF2-40B4-BE49-F238E27FC236}">
                  <a16:creationId xmlns:a16="http://schemas.microsoft.com/office/drawing/2014/main" id="{DBACC2EE-9BB2-4F9B-9ACD-D326E8742F1B}"/>
                </a:ext>
              </a:extLst>
            </p:cNvPr>
            <p:cNvSpPr txBox="1">
              <a:spLocks/>
            </p:cNvSpPr>
            <p:nvPr/>
          </p:nvSpPr>
          <p:spPr>
            <a:xfrm>
              <a:off x="1495066" y="2911558"/>
              <a:ext cx="2217073" cy="904772"/>
            </a:xfrm>
            <a:prstGeom prst="rect">
              <a:avLst/>
            </a:prstGeom>
            <a:noFill/>
            <a:ln>
              <a:noFill/>
            </a:ln>
            <a:effectLst>
              <a:outerShdw blurRad="28575" dist="9525" dir="5400000" algn="bl" rotWithShape="0">
                <a:srgbClr val="00001A">
                  <a:alpha val="15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1pPr>
              <a:lvl2pPr marR="0" lvl="1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2pPr>
              <a:lvl3pPr marR="0" lvl="2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3pPr>
              <a:lvl4pPr marR="0" lvl="3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4pPr>
              <a:lvl5pPr marR="0" lvl="4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5pPr>
              <a:lvl6pPr marR="0" lvl="5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6pPr>
              <a:lvl7pPr marR="0" lvl="6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7pPr>
              <a:lvl8pPr marR="0" lvl="7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8pPr>
              <a:lvl9pPr marR="0" lvl="8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Roboto Slab"/>
                <a:buNone/>
                <a:defRPr sz="3200" b="1" i="0" u="none" strike="noStrike" cap="none">
                  <a:solidFill>
                    <a:schemeClr val="lt1"/>
                  </a:solidFill>
                  <a:latin typeface="Roboto Slab"/>
                  <a:ea typeface="Roboto Slab"/>
                  <a:cs typeface="Roboto Slab"/>
                  <a:sym typeface="Roboto Slab"/>
                </a:defRPr>
              </a:lvl9pPr>
            </a:lstStyle>
            <a:p>
              <a:pPr algn="ctr"/>
              <a:r>
                <a:rPr lang="hu-HU" sz="6500" b="0" dirty="0">
                  <a:solidFill>
                    <a:schemeClr val="accent3"/>
                  </a:solidFill>
                  <a:latin typeface="+mj-lt"/>
                </a:rPr>
                <a:t>~37</a:t>
              </a:r>
              <a:r>
                <a:rPr lang="hu-HU" sz="6000" b="0" dirty="0">
                  <a:solidFill>
                    <a:schemeClr val="accent3"/>
                  </a:solidFill>
                  <a:latin typeface="+mn-lt"/>
                </a:rPr>
                <a:t>%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03299278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2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75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75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1" grpId="0"/>
      <p:bldP spid="33" grpId="0"/>
      <p:bldP spid="35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71" t="-11088" r="-3226" b="-10949"/>
          <a:stretch/>
        </p:blipFill>
        <p:spPr>
          <a:xfrm>
            <a:off x="8119927" y="-849086"/>
            <a:ext cx="8546366" cy="8546366"/>
          </a:xfrm>
        </p:spPr>
      </p:pic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485326" y="1988457"/>
            <a:ext cx="6898177" cy="528849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A munkáltató pénze, a munkáltató számlájára kerül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Dolgozóknak külön alszámla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Egészség- és önsegélyező szolgáltatások elkülönülnek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Munkáltató nyújthat egyszerre többfélét is (köthet szerződést egészségre és külön önsegélyezőre is)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Választható béren kívüli juttatásként is adható</a:t>
            </a:r>
            <a:endParaRPr lang="hu-HU" sz="22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28362A06-2335-4F3F-96E1-FE68840C8088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Célzott pénztári szolgáltatásra </a:t>
            </a:r>
            <a:br>
              <a:rPr lang="hu-HU" sz="4000" dirty="0">
                <a:solidFill>
                  <a:schemeClr val="bg1"/>
                </a:solidFill>
              </a:rPr>
            </a:br>
            <a:r>
              <a:rPr lang="hu-HU" sz="4000" dirty="0">
                <a:solidFill>
                  <a:schemeClr val="bg1"/>
                </a:solidFill>
              </a:rPr>
              <a:t>juttatott támogatás</a:t>
            </a:r>
            <a:endParaRPr lang="hu-HU" sz="4000" dirty="0">
              <a:solidFill>
                <a:schemeClr val="accent1"/>
              </a:solidFill>
            </a:endParaRPr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54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20" name="Szabadkézi sokszög: alakzat 19">
            <a:extLst>
              <a:ext uri="{FF2B5EF4-FFF2-40B4-BE49-F238E27FC236}">
                <a16:creationId xmlns:a16="http://schemas.microsoft.com/office/drawing/2014/main" id="{6D33C245-9196-4FAE-AFAB-481F6DD53E5D}"/>
              </a:ext>
            </a:extLst>
          </p:cNvPr>
          <p:cNvSpPr/>
          <p:nvPr/>
        </p:nvSpPr>
        <p:spPr>
          <a:xfrm>
            <a:off x="7766270" y="-32310"/>
            <a:ext cx="1755617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5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487964780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20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940" t="369" r="-8625" b="-369"/>
          <a:stretch/>
        </p:blipFill>
        <p:spPr>
          <a:xfrm>
            <a:off x="7026424" y="-115163"/>
            <a:ext cx="7141032" cy="7141032"/>
          </a:xfrm>
        </p:spPr>
      </p:pic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6498999" y="-668937"/>
            <a:ext cx="8195883" cy="8195873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3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562913" y="1141181"/>
            <a:ext cx="5408660" cy="500408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Egészségügyi szolgáltatások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Szűrővizsgálatok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Gyógytorna, </a:t>
            </a:r>
            <a:r>
              <a:rPr lang="hu-HU" sz="2200" dirty="0" err="1">
                <a:solidFill>
                  <a:schemeClr val="bg1"/>
                </a:solidFill>
                <a:latin typeface="+mn-lt"/>
              </a:rPr>
              <a:t>gyógymasszázs</a:t>
            </a:r>
            <a:r>
              <a:rPr lang="hu-HU" sz="2200" dirty="0">
                <a:solidFill>
                  <a:schemeClr val="bg1"/>
                </a:solidFill>
                <a:latin typeface="+mn-lt"/>
              </a:rPr>
              <a:t>, fizioterápiás kezelés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Gyógyszer, gyógyászati segédeszköz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Táppénz kiegészítés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Csecsemő és babaápolási termékek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Gluténmentes élelmiszer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Szolgáltatást finanszírozó egészségbiztosítás</a:t>
            </a:r>
            <a:endParaRPr lang="hu-HU" sz="22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55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5" name="Google Shape;19;p2">
            <a:extLst>
              <a:ext uri="{FF2B5EF4-FFF2-40B4-BE49-F238E27FC236}">
                <a16:creationId xmlns:a16="http://schemas.microsoft.com/office/drawing/2014/main" id="{37BAF2C4-59F4-484A-A854-0B4CE7714A9F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Mik az EP szolgáltatások?</a:t>
            </a:r>
            <a:endParaRPr lang="hu-HU" sz="4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5179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75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25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75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75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75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75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5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75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75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7" grpId="0" uiExpand="1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Kép 15">
            <a:extLst>
              <a:ext uri="{FF2B5EF4-FFF2-40B4-BE49-F238E27FC236}">
                <a16:creationId xmlns:a16="http://schemas.microsoft.com/office/drawing/2014/main" id="{727C714C-B1C4-4315-8B5C-81E8D61276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551" y="0"/>
            <a:ext cx="7122728" cy="6858000"/>
          </a:xfrm>
          <a:prstGeom prst="rect">
            <a:avLst/>
          </a:prstGeom>
        </p:spPr>
      </p:pic>
      <p:sp>
        <p:nvSpPr>
          <p:cNvPr id="7" name="Téglalap 6">
            <a:extLst>
              <a:ext uri="{FF2B5EF4-FFF2-40B4-BE49-F238E27FC236}">
                <a16:creationId xmlns:a16="http://schemas.microsoft.com/office/drawing/2014/main" id="{392E135A-36EA-4A25-99E0-34F687316BF1}"/>
              </a:ext>
            </a:extLst>
          </p:cNvPr>
          <p:cNvSpPr/>
          <p:nvPr/>
        </p:nvSpPr>
        <p:spPr>
          <a:xfrm flipH="1">
            <a:off x="6013184" y="20154"/>
            <a:ext cx="6174567" cy="6852359"/>
          </a:xfrm>
          <a:prstGeom prst="rect">
            <a:avLst/>
          </a:prstGeom>
          <a:solidFill>
            <a:srgbClr val="E8EDF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grpSp>
        <p:nvGrpSpPr>
          <p:cNvPr id="22" name="Csoportba foglalás 21">
            <a:extLst>
              <a:ext uri="{FF2B5EF4-FFF2-40B4-BE49-F238E27FC236}">
                <a16:creationId xmlns:a16="http://schemas.microsoft.com/office/drawing/2014/main" id="{BF09D9BF-CF25-4A91-AB68-76D1A0C8CA89}"/>
              </a:ext>
            </a:extLst>
          </p:cNvPr>
          <p:cNvGrpSpPr/>
          <p:nvPr/>
        </p:nvGrpSpPr>
        <p:grpSpPr>
          <a:xfrm>
            <a:off x="1167410" y="2468116"/>
            <a:ext cx="10676516" cy="2520986"/>
            <a:chOff x="1167410" y="2148802"/>
            <a:chExt cx="10676516" cy="2520986"/>
          </a:xfrm>
        </p:grpSpPr>
        <p:sp>
          <p:nvSpPr>
            <p:cNvPr id="11" name="Ábra 7">
              <a:extLst>
                <a:ext uri="{FF2B5EF4-FFF2-40B4-BE49-F238E27FC236}">
                  <a16:creationId xmlns:a16="http://schemas.microsoft.com/office/drawing/2014/main" id="{AA221EBD-0CAE-4669-9CEB-D4B150FB14DE}"/>
                </a:ext>
              </a:extLst>
            </p:cNvPr>
            <p:cNvSpPr/>
            <p:nvPr/>
          </p:nvSpPr>
          <p:spPr>
            <a:xfrm>
              <a:off x="1167410" y="2148802"/>
              <a:ext cx="10676516" cy="2520986"/>
            </a:xfrm>
            <a:custGeom>
              <a:avLst/>
              <a:gdLst>
                <a:gd name="connsiteX0" fmla="*/ 2797696 w 3512525"/>
                <a:gd name="connsiteY0" fmla="*/ 0 h 1429658"/>
                <a:gd name="connsiteX1" fmla="*/ 0 w 3512525"/>
                <a:gd name="connsiteY1" fmla="*/ 0 h 1429658"/>
                <a:gd name="connsiteX2" fmla="*/ 0 w 3512525"/>
                <a:gd name="connsiteY2" fmla="*/ 1429658 h 1429658"/>
                <a:gd name="connsiteX3" fmla="*/ 2797696 w 3512525"/>
                <a:gd name="connsiteY3" fmla="*/ 1429658 h 1429658"/>
                <a:gd name="connsiteX4" fmla="*/ 3512525 w 3512525"/>
                <a:gd name="connsiteY4" fmla="*/ 714829 h 1429658"/>
                <a:gd name="connsiteX5" fmla="*/ 3512525 w 3512525"/>
                <a:gd name="connsiteY5" fmla="*/ 714829 h 1429658"/>
                <a:gd name="connsiteX6" fmla="*/ 2797696 w 3512525"/>
                <a:gd name="connsiteY6" fmla="*/ 0 h 1429658"/>
                <a:gd name="connsiteX0" fmla="*/ 3926408 w 4641237"/>
                <a:gd name="connsiteY0" fmla="*/ 0 h 1429658"/>
                <a:gd name="connsiteX1" fmla="*/ 0 w 4641237"/>
                <a:gd name="connsiteY1" fmla="*/ 0 h 1429658"/>
                <a:gd name="connsiteX2" fmla="*/ 1128712 w 4641237"/>
                <a:gd name="connsiteY2" fmla="*/ 1429658 h 1429658"/>
                <a:gd name="connsiteX3" fmla="*/ 3926408 w 4641237"/>
                <a:gd name="connsiteY3" fmla="*/ 1429658 h 1429658"/>
                <a:gd name="connsiteX4" fmla="*/ 4641237 w 4641237"/>
                <a:gd name="connsiteY4" fmla="*/ 714829 h 1429658"/>
                <a:gd name="connsiteX5" fmla="*/ 4641237 w 4641237"/>
                <a:gd name="connsiteY5" fmla="*/ 714829 h 1429658"/>
                <a:gd name="connsiteX6" fmla="*/ 3926408 w 4641237"/>
                <a:gd name="connsiteY6" fmla="*/ 0 h 1429658"/>
                <a:gd name="connsiteX0" fmla="*/ 3931171 w 4646000"/>
                <a:gd name="connsiteY0" fmla="*/ 0 h 1439183"/>
                <a:gd name="connsiteX1" fmla="*/ 4763 w 4646000"/>
                <a:gd name="connsiteY1" fmla="*/ 0 h 1439183"/>
                <a:gd name="connsiteX2" fmla="*/ 0 w 4646000"/>
                <a:gd name="connsiteY2" fmla="*/ 1439183 h 1439183"/>
                <a:gd name="connsiteX3" fmla="*/ 3931171 w 4646000"/>
                <a:gd name="connsiteY3" fmla="*/ 1429658 h 1439183"/>
                <a:gd name="connsiteX4" fmla="*/ 4646000 w 4646000"/>
                <a:gd name="connsiteY4" fmla="*/ 714829 h 1439183"/>
                <a:gd name="connsiteX5" fmla="*/ 4646000 w 4646000"/>
                <a:gd name="connsiteY5" fmla="*/ 714829 h 1439183"/>
                <a:gd name="connsiteX6" fmla="*/ 3931171 w 4646000"/>
                <a:gd name="connsiteY6" fmla="*/ 0 h 1439183"/>
                <a:gd name="connsiteX0" fmla="*/ 3940833 w 4655662"/>
                <a:gd name="connsiteY0" fmla="*/ 0 h 1439183"/>
                <a:gd name="connsiteX1" fmla="*/ 137 w 4655662"/>
                <a:gd name="connsiteY1" fmla="*/ 0 h 1439183"/>
                <a:gd name="connsiteX2" fmla="*/ 9662 w 4655662"/>
                <a:gd name="connsiteY2" fmla="*/ 1439183 h 1439183"/>
                <a:gd name="connsiteX3" fmla="*/ 3940833 w 4655662"/>
                <a:gd name="connsiteY3" fmla="*/ 1429658 h 1439183"/>
                <a:gd name="connsiteX4" fmla="*/ 4655662 w 4655662"/>
                <a:gd name="connsiteY4" fmla="*/ 714829 h 1439183"/>
                <a:gd name="connsiteX5" fmla="*/ 4655662 w 4655662"/>
                <a:gd name="connsiteY5" fmla="*/ 714829 h 1439183"/>
                <a:gd name="connsiteX6" fmla="*/ 3940833 w 4655662"/>
                <a:gd name="connsiteY6" fmla="*/ 0 h 1439183"/>
                <a:gd name="connsiteX0" fmla="*/ 5253931 w 5968760"/>
                <a:gd name="connsiteY0" fmla="*/ 0 h 1439183"/>
                <a:gd name="connsiteX1" fmla="*/ 1 w 5968760"/>
                <a:gd name="connsiteY1" fmla="*/ 9727 h 1439183"/>
                <a:gd name="connsiteX2" fmla="*/ 1322760 w 5968760"/>
                <a:gd name="connsiteY2" fmla="*/ 1439183 h 1439183"/>
                <a:gd name="connsiteX3" fmla="*/ 5253931 w 5968760"/>
                <a:gd name="connsiteY3" fmla="*/ 1429658 h 1439183"/>
                <a:gd name="connsiteX4" fmla="*/ 5968760 w 5968760"/>
                <a:gd name="connsiteY4" fmla="*/ 714829 h 1439183"/>
                <a:gd name="connsiteX5" fmla="*/ 5968760 w 5968760"/>
                <a:gd name="connsiteY5" fmla="*/ 714829 h 1439183"/>
                <a:gd name="connsiteX6" fmla="*/ 5253931 w 5968760"/>
                <a:gd name="connsiteY6" fmla="*/ 0 h 1439183"/>
                <a:gd name="connsiteX0" fmla="*/ 5361137 w 6075966"/>
                <a:gd name="connsiteY0" fmla="*/ 0 h 1439183"/>
                <a:gd name="connsiteX1" fmla="*/ 107207 w 6075966"/>
                <a:gd name="connsiteY1" fmla="*/ 9727 h 1439183"/>
                <a:gd name="connsiteX2" fmla="*/ 0 w 6075966"/>
                <a:gd name="connsiteY2" fmla="*/ 1439183 h 1439183"/>
                <a:gd name="connsiteX3" fmla="*/ 5361137 w 6075966"/>
                <a:gd name="connsiteY3" fmla="*/ 1429658 h 1439183"/>
                <a:gd name="connsiteX4" fmla="*/ 6075966 w 6075966"/>
                <a:gd name="connsiteY4" fmla="*/ 714829 h 1439183"/>
                <a:gd name="connsiteX5" fmla="*/ 6075966 w 6075966"/>
                <a:gd name="connsiteY5" fmla="*/ 714829 h 1439183"/>
                <a:gd name="connsiteX6" fmla="*/ 5361137 w 6075966"/>
                <a:gd name="connsiteY6" fmla="*/ 0 h 1439183"/>
                <a:gd name="connsiteX0" fmla="*/ 5380469 w 6095298"/>
                <a:gd name="connsiteY0" fmla="*/ 0 h 1439183"/>
                <a:gd name="connsiteX1" fmla="*/ 80 w 6095298"/>
                <a:gd name="connsiteY1" fmla="*/ 9727 h 1439183"/>
                <a:gd name="connsiteX2" fmla="*/ 19332 w 6095298"/>
                <a:gd name="connsiteY2" fmla="*/ 1439183 h 1439183"/>
                <a:gd name="connsiteX3" fmla="*/ 5380469 w 6095298"/>
                <a:gd name="connsiteY3" fmla="*/ 1429658 h 1439183"/>
                <a:gd name="connsiteX4" fmla="*/ 6095298 w 6095298"/>
                <a:gd name="connsiteY4" fmla="*/ 714829 h 1439183"/>
                <a:gd name="connsiteX5" fmla="*/ 6095298 w 6095298"/>
                <a:gd name="connsiteY5" fmla="*/ 714829 h 1439183"/>
                <a:gd name="connsiteX6" fmla="*/ 5380469 w 6095298"/>
                <a:gd name="connsiteY6" fmla="*/ 0 h 1439183"/>
                <a:gd name="connsiteX0" fmla="*/ 5361137 w 6075966"/>
                <a:gd name="connsiteY0" fmla="*/ 0 h 1439183"/>
                <a:gd name="connsiteX1" fmla="*/ 18848 w 6075966"/>
                <a:gd name="connsiteY1" fmla="*/ 24014 h 1439183"/>
                <a:gd name="connsiteX2" fmla="*/ 0 w 6075966"/>
                <a:gd name="connsiteY2" fmla="*/ 1439183 h 1439183"/>
                <a:gd name="connsiteX3" fmla="*/ 5361137 w 6075966"/>
                <a:gd name="connsiteY3" fmla="*/ 1429658 h 1439183"/>
                <a:gd name="connsiteX4" fmla="*/ 6075966 w 6075966"/>
                <a:gd name="connsiteY4" fmla="*/ 714829 h 1439183"/>
                <a:gd name="connsiteX5" fmla="*/ 6075966 w 6075966"/>
                <a:gd name="connsiteY5" fmla="*/ 714829 h 1439183"/>
                <a:gd name="connsiteX6" fmla="*/ 5361137 w 6075966"/>
                <a:gd name="connsiteY6" fmla="*/ 0 h 1439183"/>
                <a:gd name="connsiteX0" fmla="*/ 5370999 w 6085828"/>
                <a:gd name="connsiteY0" fmla="*/ 0 h 1439183"/>
                <a:gd name="connsiteX1" fmla="*/ 135 w 6085828"/>
                <a:gd name="connsiteY1" fmla="*/ 24014 h 1439183"/>
                <a:gd name="connsiteX2" fmla="*/ 9862 w 6085828"/>
                <a:gd name="connsiteY2" fmla="*/ 1439183 h 1439183"/>
                <a:gd name="connsiteX3" fmla="*/ 5370999 w 6085828"/>
                <a:gd name="connsiteY3" fmla="*/ 1429658 h 1439183"/>
                <a:gd name="connsiteX4" fmla="*/ 6085828 w 6085828"/>
                <a:gd name="connsiteY4" fmla="*/ 714829 h 1439183"/>
                <a:gd name="connsiteX5" fmla="*/ 6085828 w 6085828"/>
                <a:gd name="connsiteY5" fmla="*/ 714829 h 1439183"/>
                <a:gd name="connsiteX6" fmla="*/ 5370999 w 6085828"/>
                <a:gd name="connsiteY6" fmla="*/ 0 h 1439183"/>
                <a:gd name="connsiteX0" fmla="*/ 5375728 w 6090557"/>
                <a:gd name="connsiteY0" fmla="*/ 0 h 1439183"/>
                <a:gd name="connsiteX1" fmla="*/ 101 w 6090557"/>
                <a:gd name="connsiteY1" fmla="*/ 9727 h 1439183"/>
                <a:gd name="connsiteX2" fmla="*/ 14591 w 6090557"/>
                <a:gd name="connsiteY2" fmla="*/ 1439183 h 1439183"/>
                <a:gd name="connsiteX3" fmla="*/ 5375728 w 6090557"/>
                <a:gd name="connsiteY3" fmla="*/ 1429658 h 1439183"/>
                <a:gd name="connsiteX4" fmla="*/ 6090557 w 6090557"/>
                <a:gd name="connsiteY4" fmla="*/ 714829 h 1439183"/>
                <a:gd name="connsiteX5" fmla="*/ 6090557 w 6090557"/>
                <a:gd name="connsiteY5" fmla="*/ 714829 h 1439183"/>
                <a:gd name="connsiteX6" fmla="*/ 5375728 w 6090557"/>
                <a:gd name="connsiteY6" fmla="*/ 0 h 1439183"/>
                <a:gd name="connsiteX0" fmla="*/ 5375762 w 6090591"/>
                <a:gd name="connsiteY0" fmla="*/ 0 h 1439183"/>
                <a:gd name="connsiteX1" fmla="*/ 135 w 6090591"/>
                <a:gd name="connsiteY1" fmla="*/ 9727 h 1439183"/>
                <a:gd name="connsiteX2" fmla="*/ 9862 w 6090591"/>
                <a:gd name="connsiteY2" fmla="*/ 1439183 h 1439183"/>
                <a:gd name="connsiteX3" fmla="*/ 5375762 w 6090591"/>
                <a:gd name="connsiteY3" fmla="*/ 1429658 h 1439183"/>
                <a:gd name="connsiteX4" fmla="*/ 6090591 w 6090591"/>
                <a:gd name="connsiteY4" fmla="*/ 714829 h 1439183"/>
                <a:gd name="connsiteX5" fmla="*/ 6090591 w 6090591"/>
                <a:gd name="connsiteY5" fmla="*/ 714829 h 1439183"/>
                <a:gd name="connsiteX6" fmla="*/ 5375762 w 6090591"/>
                <a:gd name="connsiteY6" fmla="*/ 0 h 1439183"/>
                <a:gd name="connsiteX0" fmla="*/ 5380187 w 6095016"/>
                <a:gd name="connsiteY0" fmla="*/ 0 h 1439183"/>
                <a:gd name="connsiteX1" fmla="*/ 4560 w 6095016"/>
                <a:gd name="connsiteY1" fmla="*/ 9727 h 1439183"/>
                <a:gd name="connsiteX2" fmla="*/ 0 w 6095016"/>
                <a:gd name="connsiteY2" fmla="*/ 1439183 h 1439183"/>
                <a:gd name="connsiteX3" fmla="*/ 5380187 w 6095016"/>
                <a:gd name="connsiteY3" fmla="*/ 1429658 h 1439183"/>
                <a:gd name="connsiteX4" fmla="*/ 6095016 w 6095016"/>
                <a:gd name="connsiteY4" fmla="*/ 714829 h 1439183"/>
                <a:gd name="connsiteX5" fmla="*/ 6095016 w 6095016"/>
                <a:gd name="connsiteY5" fmla="*/ 714829 h 1439183"/>
                <a:gd name="connsiteX6" fmla="*/ 5380187 w 6095016"/>
                <a:gd name="connsiteY6" fmla="*/ 0 h 143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5016" h="1439183">
                  <a:moveTo>
                    <a:pt x="5380187" y="0"/>
                  </a:moveTo>
                  <a:lnTo>
                    <a:pt x="4560" y="9727"/>
                  </a:lnTo>
                  <a:cubicBezTo>
                    <a:pt x="2972" y="489455"/>
                    <a:pt x="1588" y="959455"/>
                    <a:pt x="0" y="1439183"/>
                  </a:cubicBezTo>
                  <a:lnTo>
                    <a:pt x="5380187" y="1429658"/>
                  </a:lnTo>
                  <a:cubicBezTo>
                    <a:pt x="5774576" y="1429658"/>
                    <a:pt x="6095016" y="1109217"/>
                    <a:pt x="6095016" y="714829"/>
                  </a:cubicBezTo>
                  <a:lnTo>
                    <a:pt x="6095016" y="714829"/>
                  </a:lnTo>
                  <a:cubicBezTo>
                    <a:pt x="6095016" y="320441"/>
                    <a:pt x="5774576" y="0"/>
                    <a:pt x="5380187" y="0"/>
                  </a:cubicBezTo>
                  <a:close/>
                </a:path>
              </a:pathLst>
            </a:custGeom>
            <a:solidFill>
              <a:schemeClr val="accent2">
                <a:alpha val="80000"/>
              </a:schemeClr>
            </a:solidFill>
            <a:ln w="2464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12" name="Google Shape;278;p28">
              <a:extLst>
                <a:ext uri="{FF2B5EF4-FFF2-40B4-BE49-F238E27FC236}">
                  <a16:creationId xmlns:a16="http://schemas.microsoft.com/office/drawing/2014/main" id="{FC096CCF-3AFA-4819-9B2D-B00BC70C0B61}"/>
                </a:ext>
              </a:extLst>
            </p:cNvPr>
            <p:cNvSpPr txBox="1">
              <a:spLocks/>
            </p:cNvSpPr>
            <p:nvPr/>
          </p:nvSpPr>
          <p:spPr>
            <a:xfrm>
              <a:off x="6295933" y="2417093"/>
              <a:ext cx="5190589" cy="211136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81000" algn="l" rtl="0" eaLnBrk="1" hangingPunct="1">
                <a:lnSpc>
                  <a:spcPct val="115000"/>
                </a:lnSpc>
                <a:spcBef>
                  <a:spcPts val="600"/>
                </a:spcBef>
                <a:spcAft>
                  <a:spcPts val="0"/>
                </a:spcAft>
                <a:buClr>
                  <a:schemeClr val="accent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1pPr>
              <a:lvl2pPr marL="914400" marR="0" lvl="1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2pPr>
              <a:lvl3pPr marL="1371600" marR="0" lvl="2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accent5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3pPr>
              <a:lvl4pPr marL="1828800" marR="0" lvl="3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4pPr>
              <a:lvl5pPr marL="2286000" marR="0" lvl="4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5pPr>
              <a:lvl6pPr marL="2743200" marR="0" lvl="5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6pPr>
              <a:lvl7pPr marL="3200400" marR="0" lvl="6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7pPr>
              <a:lvl8pPr marL="3657600" marR="0" lvl="7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8pPr>
              <a:lvl9pPr marL="4114800" marR="0" lvl="8" indent="-381000" algn="l" rtl="0" eaLnBrk="1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hivo"/>
                <a:buChar char="▰"/>
                <a:defRPr sz="2400" b="0" i="0" u="none" strike="noStrike" cap="none">
                  <a:solidFill>
                    <a:schemeClr val="dk1"/>
                  </a:solidFill>
                  <a:latin typeface="Chivo"/>
                  <a:ea typeface="Chivo"/>
                  <a:cs typeface="Chivo"/>
                  <a:sym typeface="Chivo"/>
                </a:defRPr>
              </a:lvl9pPr>
            </a:lstStyle>
            <a:p>
              <a:pPr marL="0" indent="0">
                <a:lnSpc>
                  <a:spcPct val="100000"/>
                </a:lnSpc>
                <a:buClr>
                  <a:schemeClr val="accent3"/>
                </a:buClr>
                <a:buNone/>
              </a:pPr>
              <a:r>
                <a:rPr lang="hu-HU" sz="1600" dirty="0">
                  <a:solidFill>
                    <a:schemeClr val="bg1"/>
                  </a:solidFill>
                  <a:latin typeface="+mj-lt"/>
                </a:rPr>
                <a:t>Példa:</a:t>
              </a:r>
            </a:p>
            <a:p>
              <a:pPr marL="0" indent="0">
                <a:lnSpc>
                  <a:spcPct val="100000"/>
                </a:lnSpc>
                <a:buClr>
                  <a:schemeClr val="accent3"/>
                </a:buClr>
                <a:buNone/>
              </a:pPr>
              <a:r>
                <a:rPr lang="hu-HU" dirty="0">
                  <a:solidFill>
                    <a:schemeClr val="bg1"/>
                  </a:solidFill>
                  <a:latin typeface="+mj-lt"/>
                </a:rPr>
                <a:t>100.000 forint pénztári befizetés után 33.040 Ft adót és járulékot kell bevallania és megfizetnie a cégnek.</a:t>
              </a:r>
              <a:endParaRPr lang="hu-HU" sz="1600" dirty="0">
                <a:solidFill>
                  <a:schemeClr val="bg1"/>
                </a:solidFill>
                <a:latin typeface="+mn-lt"/>
              </a:endParaRPr>
            </a:p>
          </p:txBody>
        </p:sp>
      </p:grpSp>
      <p:sp>
        <p:nvSpPr>
          <p:cNvPr id="6" name="Téglalap 5">
            <a:extLst>
              <a:ext uri="{FF2B5EF4-FFF2-40B4-BE49-F238E27FC236}">
                <a16:creationId xmlns:a16="http://schemas.microsoft.com/office/drawing/2014/main" id="{481DC818-0452-446A-84F1-0EB5C49830CB}"/>
              </a:ext>
            </a:extLst>
          </p:cNvPr>
          <p:cNvSpPr/>
          <p:nvPr/>
        </p:nvSpPr>
        <p:spPr>
          <a:xfrm flipH="1">
            <a:off x="-2" y="14514"/>
            <a:ext cx="6024563" cy="68579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0" y="0"/>
            <a:ext cx="12192009" cy="128117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56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3" name="Google Shape;278;p28">
            <a:extLst>
              <a:ext uri="{FF2B5EF4-FFF2-40B4-BE49-F238E27FC236}">
                <a16:creationId xmlns:a16="http://schemas.microsoft.com/office/drawing/2014/main" id="{A6EE8F53-0611-410F-9325-31BAAD240D76}"/>
              </a:ext>
            </a:extLst>
          </p:cNvPr>
          <p:cNvSpPr txBox="1">
            <a:spLocks/>
          </p:cNvSpPr>
          <p:nvPr/>
        </p:nvSpPr>
        <p:spPr>
          <a:xfrm>
            <a:off x="459196" y="2323544"/>
            <a:ext cx="5377539" cy="173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None/>
            </a:pPr>
            <a:r>
              <a:rPr lang="hu-HU" dirty="0">
                <a:solidFill>
                  <a:schemeClr val="accent1"/>
                </a:solidFill>
                <a:latin typeface="+mj-lt"/>
              </a:rPr>
              <a:t>A munkáltatótól kapott összeg után a munkáltatónak kell </a:t>
            </a:r>
          </a:p>
          <a:p>
            <a:pPr marL="0" indent="0">
              <a:buNone/>
            </a:pPr>
            <a:r>
              <a:rPr lang="hu-HU" sz="5400" dirty="0">
                <a:solidFill>
                  <a:schemeClr val="accent1"/>
                </a:solidFill>
                <a:latin typeface="+mj-lt"/>
              </a:rPr>
              <a:t>33,04%</a:t>
            </a:r>
            <a:r>
              <a:rPr lang="hu-HU" dirty="0">
                <a:solidFill>
                  <a:schemeClr val="accent1"/>
                </a:solidFill>
                <a:latin typeface="+mj-lt"/>
              </a:rPr>
              <a:t> adót és járulékot fizetnie.</a:t>
            </a:r>
          </a:p>
        </p:txBody>
      </p:sp>
      <p:sp>
        <p:nvSpPr>
          <p:cNvPr id="5" name="Google Shape;19;p2">
            <a:extLst>
              <a:ext uri="{FF2B5EF4-FFF2-40B4-BE49-F238E27FC236}">
                <a16:creationId xmlns:a16="http://schemas.microsoft.com/office/drawing/2014/main" id="{8E306BD2-408F-42F2-8D57-21CA7F0157C2}"/>
              </a:ext>
            </a:extLst>
          </p:cNvPr>
          <p:cNvSpPr txBox="1">
            <a:spLocks/>
          </p:cNvSpPr>
          <p:nvPr/>
        </p:nvSpPr>
        <p:spPr>
          <a:xfrm>
            <a:off x="478198" y="370115"/>
            <a:ext cx="9996532" cy="12039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Példa az adózásra - </a:t>
            </a:r>
            <a:r>
              <a:rPr lang="hu-HU" sz="4000" dirty="0"/>
              <a:t>egészség</a:t>
            </a:r>
          </a:p>
        </p:txBody>
      </p:sp>
      <p:sp>
        <p:nvSpPr>
          <p:cNvPr id="14" name="Google Shape;278;p28">
            <a:extLst>
              <a:ext uri="{FF2B5EF4-FFF2-40B4-BE49-F238E27FC236}">
                <a16:creationId xmlns:a16="http://schemas.microsoft.com/office/drawing/2014/main" id="{A1DE6F44-3C25-48EA-A0BB-BFAAA6C59E0B}"/>
              </a:ext>
            </a:extLst>
          </p:cNvPr>
          <p:cNvSpPr txBox="1">
            <a:spLocks/>
          </p:cNvSpPr>
          <p:nvPr/>
        </p:nvSpPr>
        <p:spPr>
          <a:xfrm>
            <a:off x="456416" y="4395491"/>
            <a:ext cx="4594555" cy="9279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None/>
            </a:pPr>
            <a:r>
              <a:rPr lang="hu-HU" dirty="0">
                <a:solidFill>
                  <a:schemeClr val="bg1"/>
                </a:solidFill>
              </a:rPr>
              <a:t>Dolgozónak az elköltött összeg adó- és járulékmentes.</a:t>
            </a:r>
          </a:p>
        </p:txBody>
      </p:sp>
    </p:spTree>
    <p:extLst>
      <p:ext uri="{BB962C8B-B14F-4D97-AF65-F5344CB8AC3E}">
        <p14:creationId xmlns:p14="http://schemas.microsoft.com/office/powerpoint/2010/main" val="1557788208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7CBD1222-7DAA-4927-B151-1B481F38114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2" r="16672"/>
          <a:stretch/>
        </p:blipFill>
        <p:spPr>
          <a:xfrm>
            <a:off x="7026424" y="-115163"/>
            <a:ext cx="7141032" cy="7141032"/>
          </a:xfrm>
        </p:spPr>
      </p:pic>
      <p:sp>
        <p:nvSpPr>
          <p:cNvPr id="12" name="Ábra 6">
            <a:extLst>
              <a:ext uri="{FF2B5EF4-FFF2-40B4-BE49-F238E27FC236}">
                <a16:creationId xmlns:a16="http://schemas.microsoft.com/office/drawing/2014/main" id="{BACB6CC5-1230-4BBF-BAEF-2013B106AC47}"/>
              </a:ext>
            </a:extLst>
          </p:cNvPr>
          <p:cNvSpPr/>
          <p:nvPr/>
        </p:nvSpPr>
        <p:spPr>
          <a:xfrm>
            <a:off x="6498999" y="-668937"/>
            <a:ext cx="8195883" cy="8195873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chemeClr val="accent3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17" name="Google Shape;19;p2">
            <a:extLst>
              <a:ext uri="{FF2B5EF4-FFF2-40B4-BE49-F238E27FC236}">
                <a16:creationId xmlns:a16="http://schemas.microsoft.com/office/drawing/2014/main" id="{88437051-1449-4080-A50E-3E5AB757228E}"/>
              </a:ext>
            </a:extLst>
          </p:cNvPr>
          <p:cNvSpPr txBox="1">
            <a:spLocks/>
          </p:cNvSpPr>
          <p:nvPr/>
        </p:nvSpPr>
        <p:spPr>
          <a:xfrm>
            <a:off x="562913" y="1141181"/>
            <a:ext cx="5408660" cy="500408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Lakáshitel törlesztés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Szülés 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Örökbefogadás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 err="1">
                <a:solidFill>
                  <a:schemeClr val="bg1"/>
                </a:solidFill>
                <a:latin typeface="+mn-lt"/>
              </a:rPr>
              <a:t>Óvodáztatás</a:t>
            </a:r>
            <a:endParaRPr lang="hu-HU" sz="2200" dirty="0">
              <a:solidFill>
                <a:schemeClr val="bg1"/>
              </a:solidFill>
              <a:latin typeface="+mn-lt"/>
            </a:endParaRP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Iskoláztatás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CSED/GYED/GYES kiegészítés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GYET kiegészítés - nagycsaládos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Egyetem/főiskola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Közüzemi díjak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Idősotthon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Temetés</a:t>
            </a:r>
          </a:p>
          <a:p>
            <a:pPr marL="457200" indent="-457200" algn="l">
              <a:lnSpc>
                <a:spcPts val="3200"/>
              </a:lnSpc>
              <a:buClr>
                <a:schemeClr val="accent3"/>
              </a:buClr>
              <a:buSzPct val="100000"/>
              <a:buFont typeface="+mj-lt"/>
              <a:buAutoNum type="arabicPeriod"/>
            </a:pPr>
            <a:r>
              <a:rPr lang="hu-HU" sz="2200" dirty="0">
                <a:solidFill>
                  <a:schemeClr val="bg1"/>
                </a:solidFill>
                <a:latin typeface="+mn-lt"/>
              </a:rPr>
              <a:t>Munkanélküliség </a:t>
            </a:r>
            <a:endParaRPr lang="hu-HU" sz="22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Ellipszis 2">
            <a:extLst>
              <a:ext uri="{FF2B5EF4-FFF2-40B4-BE49-F238E27FC236}">
                <a16:creationId xmlns:a16="http://schemas.microsoft.com/office/drawing/2014/main" id="{217A131F-D955-4762-AAC9-122277D5C63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5774B7C-D1AE-46B4-B68E-446FEB73AC97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5" name="Szövegdoboz 4">
            <a:extLst>
              <a:ext uri="{FF2B5EF4-FFF2-40B4-BE49-F238E27FC236}">
                <a16:creationId xmlns:a16="http://schemas.microsoft.com/office/drawing/2014/main" id="{E4240458-4787-486F-87F3-C6805D06DD12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98DFCF-D314-4196-B05B-FF94ACF4D3A4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8" name="Google Shape;105;p9">
            <a:extLst>
              <a:ext uri="{FF2B5EF4-FFF2-40B4-BE49-F238E27FC236}">
                <a16:creationId xmlns:a16="http://schemas.microsoft.com/office/drawing/2014/main" id="{725029E1-E2E6-4799-B974-78A246633CB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57</a:t>
            </a:fld>
            <a:endParaRPr lang="en" dirty="0">
              <a:solidFill>
                <a:schemeClr val="bg2"/>
              </a:solidFill>
            </a:endParaRPr>
          </a:p>
        </p:txBody>
      </p:sp>
      <p:pic>
        <p:nvPicPr>
          <p:cNvPr id="31" name="Kép helye 5">
            <a:extLst>
              <a:ext uri="{FF2B5EF4-FFF2-40B4-BE49-F238E27FC236}">
                <a16:creationId xmlns:a16="http://schemas.microsoft.com/office/drawing/2014/main" id="{DF328089-7457-4FEC-A0AE-708EED2A608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70" t="830" r="-3618" b="-830"/>
          <a:stretch/>
        </p:blipFill>
        <p:spPr>
          <a:xfrm>
            <a:off x="7026424" y="-115163"/>
            <a:ext cx="7141032" cy="7141032"/>
          </a:xfrm>
          <a:prstGeom prst="ellipse">
            <a:avLst/>
          </a:prstGeom>
        </p:spPr>
      </p:pic>
      <p:pic>
        <p:nvPicPr>
          <p:cNvPr id="32" name="Kép helye 5">
            <a:extLst>
              <a:ext uri="{FF2B5EF4-FFF2-40B4-BE49-F238E27FC236}">
                <a16:creationId xmlns:a16="http://schemas.microsoft.com/office/drawing/2014/main" id="{C2078D87-7E26-487E-B46D-B1536D35492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08" t="438" r="-9530" b="-438"/>
          <a:stretch/>
        </p:blipFill>
        <p:spPr>
          <a:xfrm>
            <a:off x="7026424" y="-115163"/>
            <a:ext cx="7141032" cy="7141032"/>
          </a:xfrm>
          <a:prstGeom prst="ellipse">
            <a:avLst/>
          </a:prstGeom>
        </p:spPr>
      </p:pic>
      <p:pic>
        <p:nvPicPr>
          <p:cNvPr id="33" name="Kép helye 5">
            <a:extLst>
              <a:ext uri="{FF2B5EF4-FFF2-40B4-BE49-F238E27FC236}">
                <a16:creationId xmlns:a16="http://schemas.microsoft.com/office/drawing/2014/main" id="{EAB3E4D2-BE36-4A49-ACCB-81A9B38BEF4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59" t="23278" r="-12729" b="-1847"/>
          <a:stretch/>
        </p:blipFill>
        <p:spPr>
          <a:xfrm>
            <a:off x="7026424" y="-115163"/>
            <a:ext cx="7141032" cy="7141032"/>
          </a:xfrm>
          <a:prstGeom prst="ellipse">
            <a:avLst/>
          </a:prstGeom>
        </p:spPr>
      </p:pic>
      <p:sp>
        <p:nvSpPr>
          <p:cNvPr id="15" name="Google Shape;19;p2">
            <a:extLst>
              <a:ext uri="{FF2B5EF4-FFF2-40B4-BE49-F238E27FC236}">
                <a16:creationId xmlns:a16="http://schemas.microsoft.com/office/drawing/2014/main" id="{37BAF2C4-59F4-484A-A854-0B4CE7714A9F}"/>
              </a:ext>
            </a:extLst>
          </p:cNvPr>
          <p:cNvSpPr txBox="1">
            <a:spLocks/>
          </p:cNvSpPr>
          <p:nvPr/>
        </p:nvSpPr>
        <p:spPr>
          <a:xfrm>
            <a:off x="522516" y="368389"/>
            <a:ext cx="11313574" cy="111311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bg1"/>
                </a:solidFill>
              </a:rPr>
              <a:t>Célzott ÖP szolgáltatások</a:t>
            </a:r>
            <a:endParaRPr lang="hu-HU" sz="4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23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75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25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75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25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5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75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75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75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25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750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75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75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9000"/>
                            </p:stCondLst>
                            <p:childTnLst>
                              <p:par>
                                <p:cTn id="7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750"/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750" fill="hold"/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750" fill="hold"/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9750"/>
                            </p:stCondLst>
                            <p:childTnLst>
                              <p:par>
                                <p:cTn id="8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750"/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750" fill="hold"/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50" fill="hold"/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églalap 3">
            <a:extLst>
              <a:ext uri="{FF2B5EF4-FFF2-40B4-BE49-F238E27FC236}">
                <a16:creationId xmlns:a16="http://schemas.microsoft.com/office/drawing/2014/main" id="{60E1962D-EA2F-4B4B-A0E4-CB029FD4A80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8C7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72BFF9A5-E749-4CFA-B4FF-04EFCA478822}"/>
              </a:ext>
            </a:extLst>
          </p:cNvPr>
          <p:cNvSpPr txBox="1">
            <a:spLocks/>
          </p:cNvSpPr>
          <p:nvPr/>
        </p:nvSpPr>
        <p:spPr>
          <a:xfrm>
            <a:off x="475829" y="370103"/>
            <a:ext cx="9705040" cy="103661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/>
              <a:t>Célzott önsegélyező</a:t>
            </a:r>
            <a:br>
              <a:rPr lang="hu-HU" sz="4000" dirty="0"/>
            </a:br>
            <a:r>
              <a:rPr lang="hu-HU" sz="4000" dirty="0"/>
              <a:t>szolgáltatások</a:t>
            </a:r>
          </a:p>
        </p:txBody>
      </p:sp>
      <p:sp>
        <p:nvSpPr>
          <p:cNvPr id="43" name="Ellipszis 42">
            <a:extLst>
              <a:ext uri="{FF2B5EF4-FFF2-40B4-BE49-F238E27FC236}">
                <a16:creationId xmlns:a16="http://schemas.microsoft.com/office/drawing/2014/main" id="{70C33794-8472-418B-87C8-9DA141F72D2B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5" name="Picture 1">
            <a:extLst>
              <a:ext uri="{FF2B5EF4-FFF2-40B4-BE49-F238E27FC236}">
                <a16:creationId xmlns:a16="http://schemas.microsoft.com/office/drawing/2014/main" id="{655784C3-4B25-406E-B2AA-63C3908F3E10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7" name="Szövegdoboz 46">
            <a:extLst>
              <a:ext uri="{FF2B5EF4-FFF2-40B4-BE49-F238E27FC236}">
                <a16:creationId xmlns:a16="http://schemas.microsoft.com/office/drawing/2014/main" id="{41C84D59-CF09-4743-9F2D-AC196ABF9EFA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49" name="Rectangle 6">
            <a:extLst>
              <a:ext uri="{FF2B5EF4-FFF2-40B4-BE49-F238E27FC236}">
                <a16:creationId xmlns:a16="http://schemas.microsoft.com/office/drawing/2014/main" id="{B24A0F14-E877-48D8-9D65-D6D2BF55A8BB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51" name="Google Shape;105;p9">
            <a:extLst>
              <a:ext uri="{FF2B5EF4-FFF2-40B4-BE49-F238E27FC236}">
                <a16:creationId xmlns:a16="http://schemas.microsoft.com/office/drawing/2014/main" id="{00055868-512D-4592-8BBB-10BF4AA074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58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5" name="Szabadkézi sokszög: alakzat 4">
            <a:extLst>
              <a:ext uri="{FF2B5EF4-FFF2-40B4-BE49-F238E27FC236}">
                <a16:creationId xmlns:a16="http://schemas.microsoft.com/office/drawing/2014/main" id="{08495E6C-8C97-4197-8F84-D10556B9D3A0}"/>
              </a:ext>
            </a:extLst>
          </p:cNvPr>
          <p:cNvSpPr/>
          <p:nvPr/>
        </p:nvSpPr>
        <p:spPr>
          <a:xfrm>
            <a:off x="4832113" y="-64620"/>
            <a:ext cx="1939206" cy="6922620"/>
          </a:xfrm>
          <a:custGeom>
            <a:avLst/>
            <a:gdLst>
              <a:gd name="connsiteX0" fmla="*/ 301949 w 301949"/>
              <a:gd name="connsiteY0" fmla="*/ 0 h 1190625"/>
              <a:gd name="connsiteX1" fmla="*/ 275279 w 301949"/>
              <a:gd name="connsiteY1" fmla="*/ 0 h 1190625"/>
              <a:gd name="connsiteX2" fmla="*/ 7 w 301949"/>
              <a:gd name="connsiteY2" fmla="*/ 597218 h 1190625"/>
              <a:gd name="connsiteX3" fmla="*/ 275279 w 301949"/>
              <a:gd name="connsiteY3" fmla="*/ 1190625 h 1190625"/>
              <a:gd name="connsiteX4" fmla="*/ 301949 w 301949"/>
              <a:gd name="connsiteY4" fmla="*/ 1190625 h 1190625"/>
              <a:gd name="connsiteX5" fmla="*/ 17152 w 301949"/>
              <a:gd name="connsiteY5" fmla="*/ 597218 h 1190625"/>
              <a:gd name="connsiteX6" fmla="*/ 301949 w 301949"/>
              <a:gd name="connsiteY6" fmla="*/ 0 h 119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949" h="1190625">
                <a:moveTo>
                  <a:pt x="301949" y="0"/>
                </a:moveTo>
                <a:lnTo>
                  <a:pt x="275279" y="0"/>
                </a:lnTo>
                <a:cubicBezTo>
                  <a:pt x="101924" y="147638"/>
                  <a:pt x="-946" y="366713"/>
                  <a:pt x="7" y="597218"/>
                </a:cubicBezTo>
                <a:cubicBezTo>
                  <a:pt x="959" y="826770"/>
                  <a:pt x="103829" y="1043940"/>
                  <a:pt x="275279" y="1190625"/>
                </a:cubicBezTo>
                <a:lnTo>
                  <a:pt x="301949" y="1190625"/>
                </a:lnTo>
                <a:cubicBezTo>
                  <a:pt x="124784" y="1046798"/>
                  <a:pt x="18104" y="828675"/>
                  <a:pt x="17152" y="597218"/>
                </a:cubicBezTo>
                <a:cubicBezTo>
                  <a:pt x="16199" y="364808"/>
                  <a:pt x="123832" y="144780"/>
                  <a:pt x="301949" y="0"/>
                </a:cubicBezTo>
                <a:close/>
              </a:path>
            </a:pathLst>
          </a:custGeom>
          <a:solidFill>
            <a:srgbClr val="D7DDDA">
              <a:alpha val="4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9" name="Ábra 2">
            <a:extLst>
              <a:ext uri="{FF2B5EF4-FFF2-40B4-BE49-F238E27FC236}">
                <a16:creationId xmlns:a16="http://schemas.microsoft.com/office/drawing/2014/main" id="{880626A0-C4BD-439A-9D46-09AE5A56F19D}"/>
              </a:ext>
            </a:extLst>
          </p:cNvPr>
          <p:cNvSpPr/>
          <p:nvPr/>
        </p:nvSpPr>
        <p:spPr>
          <a:xfrm>
            <a:off x="5258838" y="-35592"/>
            <a:ext cx="11683262" cy="6905358"/>
          </a:xfrm>
          <a:custGeom>
            <a:avLst/>
            <a:gdLst>
              <a:gd name="connsiteX0" fmla="*/ 1977448 w 9145594"/>
              <a:gd name="connsiteY0" fmla="*/ 0 h 6866030"/>
              <a:gd name="connsiteX1" fmla="*/ 28 w 9145594"/>
              <a:gd name="connsiteY1" fmla="*/ 3444001 h 6866030"/>
              <a:gd name="connsiteX2" fmla="*/ 1977448 w 9145594"/>
              <a:gd name="connsiteY2" fmla="*/ 6866030 h 6866030"/>
              <a:gd name="connsiteX3" fmla="*/ 9145594 w 9145594"/>
              <a:gd name="connsiteY3" fmla="*/ 6866030 h 6866030"/>
              <a:gd name="connsiteX4" fmla="*/ 9145594 w 9145594"/>
              <a:gd name="connsiteY4" fmla="*/ 0 h 6866030"/>
              <a:gd name="connsiteX5" fmla="*/ 1977448 w 9145594"/>
              <a:gd name="connsiteY5" fmla="*/ 0 h 6866030"/>
              <a:gd name="connsiteX0" fmla="*/ 1977448 w 10020665"/>
              <a:gd name="connsiteY0" fmla="*/ 0 h 6866030"/>
              <a:gd name="connsiteX1" fmla="*/ 28 w 10020665"/>
              <a:gd name="connsiteY1" fmla="*/ 3444001 h 6866030"/>
              <a:gd name="connsiteX2" fmla="*/ 1977448 w 10020665"/>
              <a:gd name="connsiteY2" fmla="*/ 6866030 h 6866030"/>
              <a:gd name="connsiteX3" fmla="*/ 10020665 w 10020665"/>
              <a:gd name="connsiteY3" fmla="*/ 6856198 h 6866030"/>
              <a:gd name="connsiteX4" fmla="*/ 9145594 w 10020665"/>
              <a:gd name="connsiteY4" fmla="*/ 0 h 6866030"/>
              <a:gd name="connsiteX5" fmla="*/ 1977448 w 10020665"/>
              <a:gd name="connsiteY5" fmla="*/ 0 h 6866030"/>
              <a:gd name="connsiteX0" fmla="*/ 1977448 w 10030497"/>
              <a:gd name="connsiteY0" fmla="*/ 9832 h 6875862"/>
              <a:gd name="connsiteX1" fmla="*/ 28 w 10030497"/>
              <a:gd name="connsiteY1" fmla="*/ 3453833 h 6875862"/>
              <a:gd name="connsiteX2" fmla="*/ 1977448 w 10030497"/>
              <a:gd name="connsiteY2" fmla="*/ 6875862 h 6875862"/>
              <a:gd name="connsiteX3" fmla="*/ 10020665 w 10030497"/>
              <a:gd name="connsiteY3" fmla="*/ 6866030 h 6875862"/>
              <a:gd name="connsiteX4" fmla="*/ 10030497 w 10030497"/>
              <a:gd name="connsiteY4" fmla="*/ 0 h 6875862"/>
              <a:gd name="connsiteX5" fmla="*/ 1977448 w 10030497"/>
              <a:gd name="connsiteY5" fmla="*/ 9832 h 6875862"/>
              <a:gd name="connsiteX0" fmla="*/ 1977448 w 10020949"/>
              <a:gd name="connsiteY0" fmla="*/ 0 h 6866030"/>
              <a:gd name="connsiteX1" fmla="*/ 28 w 10020949"/>
              <a:gd name="connsiteY1" fmla="*/ 3444001 h 6866030"/>
              <a:gd name="connsiteX2" fmla="*/ 1977448 w 10020949"/>
              <a:gd name="connsiteY2" fmla="*/ 6866030 h 6866030"/>
              <a:gd name="connsiteX3" fmla="*/ 10020665 w 10020949"/>
              <a:gd name="connsiteY3" fmla="*/ 6856198 h 6866030"/>
              <a:gd name="connsiteX4" fmla="*/ 10001001 w 10020949"/>
              <a:gd name="connsiteY4" fmla="*/ 19665 h 6866030"/>
              <a:gd name="connsiteX5" fmla="*/ 1977448 w 10020949"/>
              <a:gd name="connsiteY5" fmla="*/ 0 h 6866030"/>
              <a:gd name="connsiteX0" fmla="*/ 1977448 w 11682317"/>
              <a:gd name="connsiteY0" fmla="*/ 0 h 6866030"/>
              <a:gd name="connsiteX1" fmla="*/ 28 w 11682317"/>
              <a:gd name="connsiteY1" fmla="*/ 3444001 h 6866030"/>
              <a:gd name="connsiteX2" fmla="*/ 1977448 w 11682317"/>
              <a:gd name="connsiteY2" fmla="*/ 6866030 h 6866030"/>
              <a:gd name="connsiteX3" fmla="*/ 10020665 w 11682317"/>
              <a:gd name="connsiteY3" fmla="*/ 6856198 h 6866030"/>
              <a:gd name="connsiteX4" fmla="*/ 11682317 w 11682317"/>
              <a:gd name="connsiteY4" fmla="*/ 9833 h 6866030"/>
              <a:gd name="connsiteX5" fmla="*/ 1977448 w 11682317"/>
              <a:gd name="connsiteY5" fmla="*/ 0 h 6866030"/>
              <a:gd name="connsiteX0" fmla="*/ 1977448 w 11683262"/>
              <a:gd name="connsiteY0" fmla="*/ 0 h 6875862"/>
              <a:gd name="connsiteX1" fmla="*/ 28 w 11683262"/>
              <a:gd name="connsiteY1" fmla="*/ 3444001 h 6875862"/>
              <a:gd name="connsiteX2" fmla="*/ 1977448 w 11683262"/>
              <a:gd name="connsiteY2" fmla="*/ 6866030 h 6875862"/>
              <a:gd name="connsiteX3" fmla="*/ 11682316 w 11683262"/>
              <a:gd name="connsiteY3" fmla="*/ 6875862 h 6875862"/>
              <a:gd name="connsiteX4" fmla="*/ 11682317 w 11683262"/>
              <a:gd name="connsiteY4" fmla="*/ 9833 h 6875862"/>
              <a:gd name="connsiteX5" fmla="*/ 1977448 w 11683262"/>
              <a:gd name="connsiteY5" fmla="*/ 0 h 6875862"/>
              <a:gd name="connsiteX0" fmla="*/ 1977448 w 11683262"/>
              <a:gd name="connsiteY0" fmla="*/ 29496 h 6905358"/>
              <a:gd name="connsiteX1" fmla="*/ 28 w 11683262"/>
              <a:gd name="connsiteY1" fmla="*/ 3473497 h 6905358"/>
              <a:gd name="connsiteX2" fmla="*/ 1977448 w 11683262"/>
              <a:gd name="connsiteY2" fmla="*/ 6895526 h 6905358"/>
              <a:gd name="connsiteX3" fmla="*/ 11682316 w 11683262"/>
              <a:gd name="connsiteY3" fmla="*/ 6905358 h 6905358"/>
              <a:gd name="connsiteX4" fmla="*/ 11682317 w 11683262"/>
              <a:gd name="connsiteY4" fmla="*/ 0 h 6905358"/>
              <a:gd name="connsiteX5" fmla="*/ 1977448 w 11683262"/>
              <a:gd name="connsiteY5" fmla="*/ 29496 h 6905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83262" h="6905358">
                <a:moveTo>
                  <a:pt x="1977448" y="29496"/>
                </a:moveTo>
                <a:cubicBezTo>
                  <a:pt x="790996" y="721592"/>
                  <a:pt x="-5465" y="2001420"/>
                  <a:pt x="28" y="3473497"/>
                </a:cubicBezTo>
                <a:cubicBezTo>
                  <a:pt x="5521" y="4934588"/>
                  <a:pt x="796489" y="6208923"/>
                  <a:pt x="1977448" y="6895526"/>
                </a:cubicBezTo>
                <a:lnTo>
                  <a:pt x="11682316" y="6905358"/>
                </a:lnTo>
                <a:cubicBezTo>
                  <a:pt x="11685593" y="4616681"/>
                  <a:pt x="11679040" y="2288677"/>
                  <a:pt x="11682317" y="0"/>
                </a:cubicBezTo>
                <a:lnTo>
                  <a:pt x="1977448" y="29496"/>
                </a:lnTo>
                <a:close/>
              </a:path>
            </a:pathLst>
          </a:custGeom>
          <a:solidFill>
            <a:schemeClr val="accent3"/>
          </a:solidFill>
          <a:ln w="54926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54" name="Google Shape;19;p2">
            <a:extLst>
              <a:ext uri="{FF2B5EF4-FFF2-40B4-BE49-F238E27FC236}">
                <a16:creationId xmlns:a16="http://schemas.microsoft.com/office/drawing/2014/main" id="{9BB4FC86-39B5-42C3-B148-4F82A774C056}"/>
              </a:ext>
            </a:extLst>
          </p:cNvPr>
          <p:cNvSpPr txBox="1">
            <a:spLocks/>
          </p:cNvSpPr>
          <p:nvPr/>
        </p:nvSpPr>
        <p:spPr>
          <a:xfrm>
            <a:off x="424305" y="2188676"/>
            <a:ext cx="4312430" cy="218316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200"/>
              </a:lnSpc>
              <a:buClr>
                <a:schemeClr val="accent3"/>
              </a:buClr>
              <a:buSzPct val="100000"/>
            </a:pPr>
            <a:r>
              <a:rPr lang="hu-HU" sz="2200" dirty="0">
                <a:solidFill>
                  <a:schemeClr val="bg1"/>
                </a:solidFill>
              </a:rPr>
              <a:t>Mind olyan szolgáltatások, melyek a mindennapi költségeink kifizetésében segítenek.</a:t>
            </a:r>
            <a:endParaRPr lang="hu-HU" sz="2200" dirty="0">
              <a:solidFill>
                <a:schemeClr val="accent1"/>
              </a:solidFill>
            </a:endParaRPr>
          </a:p>
        </p:txBody>
      </p:sp>
      <p:sp>
        <p:nvSpPr>
          <p:cNvPr id="15" name="Google Shape;19;p2">
            <a:extLst>
              <a:ext uri="{FF2B5EF4-FFF2-40B4-BE49-F238E27FC236}">
                <a16:creationId xmlns:a16="http://schemas.microsoft.com/office/drawing/2014/main" id="{47BCB994-2BA1-4D53-9B7E-5D29011A48FC}"/>
              </a:ext>
            </a:extLst>
          </p:cNvPr>
          <p:cNvSpPr txBox="1">
            <a:spLocks/>
          </p:cNvSpPr>
          <p:nvPr/>
        </p:nvSpPr>
        <p:spPr>
          <a:xfrm>
            <a:off x="436792" y="4137204"/>
            <a:ext cx="4312430" cy="218316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ts val="3200"/>
              </a:lnSpc>
              <a:buClr>
                <a:schemeClr val="accent3"/>
              </a:buClr>
              <a:buSzPct val="100000"/>
            </a:pPr>
            <a:r>
              <a:rPr lang="hu-HU" sz="2200" dirty="0">
                <a:solidFill>
                  <a:schemeClr val="bg1"/>
                </a:solidFill>
              </a:rPr>
              <a:t>Elsősorban a családalapítás előtt állók vagy a családosok védelmére találták ki.</a:t>
            </a:r>
            <a:endParaRPr lang="hu-HU" sz="2200" dirty="0">
              <a:solidFill>
                <a:schemeClr val="accent1"/>
              </a:solidFill>
            </a:endParaRPr>
          </a:p>
        </p:txBody>
      </p:sp>
      <p:sp>
        <p:nvSpPr>
          <p:cNvPr id="16" name="Google Shape;19;p2">
            <a:extLst>
              <a:ext uri="{FF2B5EF4-FFF2-40B4-BE49-F238E27FC236}">
                <a16:creationId xmlns:a16="http://schemas.microsoft.com/office/drawing/2014/main" id="{3217EF8D-C446-4274-B07D-333645832A18}"/>
              </a:ext>
            </a:extLst>
          </p:cNvPr>
          <p:cNvSpPr txBox="1">
            <a:spLocks/>
          </p:cNvSpPr>
          <p:nvPr/>
        </p:nvSpPr>
        <p:spPr>
          <a:xfrm>
            <a:off x="5423047" y="1195566"/>
            <a:ext cx="6217413" cy="494627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lnSpc>
                <a:spcPts val="3500"/>
              </a:lnSpc>
              <a:buClr>
                <a:schemeClr val="accent3"/>
              </a:buClr>
              <a:buSzPct val="100000"/>
            </a:pPr>
            <a:r>
              <a:rPr lang="hu-HU" sz="2400" dirty="0">
                <a:solidFill>
                  <a:schemeClr val="accent1"/>
                </a:solidFill>
              </a:rPr>
              <a:t>Az önsegélyező pénztár rendkívül </a:t>
            </a:r>
          </a:p>
          <a:p>
            <a:pPr>
              <a:lnSpc>
                <a:spcPts val="3500"/>
              </a:lnSpc>
              <a:buClr>
                <a:schemeClr val="accent3"/>
              </a:buClr>
              <a:buSzPct val="100000"/>
            </a:pPr>
            <a:r>
              <a:rPr lang="hu-HU" sz="2400" dirty="0">
                <a:solidFill>
                  <a:schemeClr val="accent1"/>
                </a:solidFill>
              </a:rPr>
              <a:t>kedvező adózási kategóriáját </a:t>
            </a:r>
            <a:br>
              <a:rPr lang="hu-HU" sz="2400" dirty="0">
                <a:solidFill>
                  <a:schemeClr val="accent1"/>
                </a:solidFill>
              </a:rPr>
            </a:br>
            <a:r>
              <a:rPr lang="hu-HU" sz="2400" dirty="0">
                <a:solidFill>
                  <a:schemeClr val="accent1"/>
                </a:solidFill>
              </a:rPr>
              <a:t>2020-ban is megőrizte, mert a vállalat </a:t>
            </a:r>
          </a:p>
          <a:p>
            <a:pPr>
              <a:lnSpc>
                <a:spcPts val="3500"/>
              </a:lnSpc>
              <a:buClr>
                <a:schemeClr val="accent3"/>
              </a:buClr>
              <a:buSzPct val="100000"/>
            </a:pPr>
            <a:r>
              <a:rPr lang="hu-HU" sz="2400" dirty="0">
                <a:solidFill>
                  <a:schemeClr val="accent1"/>
                </a:solidFill>
              </a:rPr>
              <a:t>számára adó-és járulékmentes. </a:t>
            </a:r>
            <a:br>
              <a:rPr lang="hu-HU" sz="2400" dirty="0">
                <a:solidFill>
                  <a:schemeClr val="accent1"/>
                </a:solidFill>
              </a:rPr>
            </a:br>
            <a:br>
              <a:rPr lang="hu-HU" sz="2400" dirty="0">
                <a:solidFill>
                  <a:schemeClr val="accent1"/>
                </a:solidFill>
              </a:rPr>
            </a:br>
            <a:r>
              <a:rPr lang="hu-HU" sz="2400" dirty="0">
                <a:solidFill>
                  <a:schemeClr val="accent1"/>
                </a:solidFill>
              </a:rPr>
              <a:t>A dolgozónak a pénztári számláról ténylegesen elköltött/felvett összeg után kell csak adóznia,  </a:t>
            </a:r>
            <a:br>
              <a:rPr lang="hu-HU" sz="2400" dirty="0">
                <a:solidFill>
                  <a:schemeClr val="accent1"/>
                </a:solidFill>
              </a:rPr>
            </a:br>
            <a:r>
              <a:rPr lang="hu-HU" sz="2400" dirty="0">
                <a:solidFill>
                  <a:schemeClr val="accent1"/>
                </a:solidFill>
              </a:rPr>
              <a:t>egyéb jövedelemként </a:t>
            </a:r>
          </a:p>
          <a:p>
            <a:pPr>
              <a:lnSpc>
                <a:spcPts val="5000"/>
              </a:lnSpc>
              <a:buClr>
                <a:schemeClr val="accent3"/>
              </a:buClr>
              <a:buSzPct val="100000"/>
            </a:pPr>
            <a:endParaRPr lang="hu-HU" sz="6000" dirty="0">
              <a:solidFill>
                <a:schemeClr val="accent1"/>
              </a:solidFill>
            </a:endParaRPr>
          </a:p>
          <a:p>
            <a:pPr>
              <a:lnSpc>
                <a:spcPts val="5000"/>
              </a:lnSpc>
              <a:buClr>
                <a:schemeClr val="accent3"/>
              </a:buClr>
              <a:buSzPct val="100000"/>
            </a:pPr>
            <a:r>
              <a:rPr lang="hu-HU" sz="6000" dirty="0">
                <a:solidFill>
                  <a:schemeClr val="accent1"/>
                </a:solidFill>
              </a:rPr>
              <a:t>24,92%</a:t>
            </a:r>
            <a:r>
              <a:rPr lang="hu-HU" sz="4000" dirty="0">
                <a:solidFill>
                  <a:schemeClr val="accent1"/>
                </a:solidFill>
              </a:rPr>
              <a:t>.     </a:t>
            </a:r>
          </a:p>
        </p:txBody>
      </p:sp>
    </p:spTree>
    <p:extLst>
      <p:ext uri="{BB962C8B-B14F-4D97-AF65-F5344CB8AC3E}">
        <p14:creationId xmlns:p14="http://schemas.microsoft.com/office/powerpoint/2010/main" val="317567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5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5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75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5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25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75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75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9" grpId="0" animBg="1"/>
      <p:bldP spid="54" grpId="0" uiExpand="1" build="p"/>
      <p:bldP spid="15" grpId="0" uiExpand="1" build="p"/>
      <p:bldP spid="16" grpId="0" uiExpand="1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églalap 4">
            <a:extLst>
              <a:ext uri="{FF2B5EF4-FFF2-40B4-BE49-F238E27FC236}">
                <a16:creationId xmlns:a16="http://schemas.microsoft.com/office/drawing/2014/main" id="{C0C1FF0F-1B88-4D00-B890-FFCC72CFC7FE}"/>
              </a:ext>
            </a:extLst>
          </p:cNvPr>
          <p:cNvSpPr/>
          <p:nvPr/>
        </p:nvSpPr>
        <p:spPr>
          <a:xfrm flipH="1">
            <a:off x="-157378" y="0"/>
            <a:ext cx="6181941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sp>
        <p:nvSpPr>
          <p:cNvPr id="3" name="Téglalap 2">
            <a:extLst>
              <a:ext uri="{FF2B5EF4-FFF2-40B4-BE49-F238E27FC236}">
                <a16:creationId xmlns:a16="http://schemas.microsoft.com/office/drawing/2014/main" id="{B787EF0F-F2B6-4204-8B4C-7F021DEBA08E}"/>
              </a:ext>
            </a:extLst>
          </p:cNvPr>
          <p:cNvSpPr/>
          <p:nvPr/>
        </p:nvSpPr>
        <p:spPr>
          <a:xfrm flipH="1">
            <a:off x="6024562" y="0"/>
            <a:ext cx="618194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 dirty="0"/>
          </a:p>
        </p:txBody>
      </p:sp>
      <p:grpSp>
        <p:nvGrpSpPr>
          <p:cNvPr id="54" name="Csoportba foglalás 53">
            <a:extLst>
              <a:ext uri="{FF2B5EF4-FFF2-40B4-BE49-F238E27FC236}">
                <a16:creationId xmlns:a16="http://schemas.microsoft.com/office/drawing/2014/main" id="{6323A488-354A-4DFD-B9C2-901EEAF03809}"/>
              </a:ext>
            </a:extLst>
          </p:cNvPr>
          <p:cNvGrpSpPr/>
          <p:nvPr/>
        </p:nvGrpSpPr>
        <p:grpSpPr>
          <a:xfrm>
            <a:off x="-72570" y="-819444"/>
            <a:ext cx="12235199" cy="4086969"/>
            <a:chOff x="0" y="-1066189"/>
            <a:chExt cx="12235199" cy="4086969"/>
          </a:xfrm>
        </p:grpSpPr>
        <p:grpSp>
          <p:nvGrpSpPr>
            <p:cNvPr id="6" name="Ábra 2">
              <a:extLst>
                <a:ext uri="{FF2B5EF4-FFF2-40B4-BE49-F238E27FC236}">
                  <a16:creationId xmlns:a16="http://schemas.microsoft.com/office/drawing/2014/main" id="{092301E4-3658-4395-BE30-703BAA2CBA8B}"/>
                </a:ext>
              </a:extLst>
            </p:cNvPr>
            <p:cNvGrpSpPr/>
            <p:nvPr/>
          </p:nvGrpSpPr>
          <p:grpSpPr>
            <a:xfrm flipV="1">
              <a:off x="0" y="-1066189"/>
              <a:ext cx="12235199" cy="4086969"/>
              <a:chOff x="0" y="2185062"/>
              <a:chExt cx="12235199" cy="5242955"/>
            </a:xfrm>
          </p:grpSpPr>
          <p:sp>
            <p:nvSpPr>
              <p:cNvPr id="7" name="Szabadkézi sokszög: alakzat 6">
                <a:extLst>
                  <a:ext uri="{FF2B5EF4-FFF2-40B4-BE49-F238E27FC236}">
                    <a16:creationId xmlns:a16="http://schemas.microsoft.com/office/drawing/2014/main" id="{C77854D1-1ACD-44B0-9521-75DAD8581F3C}"/>
                  </a:ext>
                </a:extLst>
              </p:cNvPr>
              <p:cNvSpPr/>
              <p:nvPr/>
            </p:nvSpPr>
            <p:spPr>
              <a:xfrm>
                <a:off x="0" y="2185062"/>
                <a:ext cx="12235199" cy="5242955"/>
              </a:xfrm>
              <a:custGeom>
                <a:avLst/>
                <a:gdLst>
                  <a:gd name="connsiteX0" fmla="*/ 12235200 w 12235199"/>
                  <a:gd name="connsiteY0" fmla="*/ 4382065 h 4382065"/>
                  <a:gd name="connsiteX1" fmla="*/ 12235200 w 12235199"/>
                  <a:gd name="connsiteY1" fmla="*/ 3309613 h 4382065"/>
                  <a:gd name="connsiteX2" fmla="*/ 10055696 w 12235199"/>
                  <a:gd name="connsiteY2" fmla="*/ 1147409 h 4382065"/>
                  <a:gd name="connsiteX3" fmla="*/ 6117600 w 12235199"/>
                  <a:gd name="connsiteY3" fmla="*/ 0 h 4382065"/>
                  <a:gd name="connsiteX4" fmla="*/ 2179503 w 12235199"/>
                  <a:gd name="connsiteY4" fmla="*/ 1153175 h 4382065"/>
                  <a:gd name="connsiteX5" fmla="*/ 0 w 12235199"/>
                  <a:gd name="connsiteY5" fmla="*/ 3309613 h 4382065"/>
                  <a:gd name="connsiteX6" fmla="*/ 0 w 12235199"/>
                  <a:gd name="connsiteY6" fmla="*/ 4382065 h 4382065"/>
                  <a:gd name="connsiteX7" fmla="*/ 12235200 w 12235199"/>
                  <a:gd name="connsiteY7" fmla="*/ 4382065 h 43820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235199" h="4382065">
                    <a:moveTo>
                      <a:pt x="12235200" y="4382065"/>
                    </a:moveTo>
                    <a:lnTo>
                      <a:pt x="12235200" y="3309613"/>
                    </a:lnTo>
                    <a:cubicBezTo>
                      <a:pt x="11670143" y="2450497"/>
                      <a:pt x="10932111" y="1712465"/>
                      <a:pt x="10055696" y="1147409"/>
                    </a:cubicBezTo>
                    <a:cubicBezTo>
                      <a:pt x="8879457" y="397845"/>
                      <a:pt x="7518709" y="0"/>
                      <a:pt x="6117600" y="0"/>
                    </a:cubicBezTo>
                    <a:cubicBezTo>
                      <a:pt x="4716491" y="0"/>
                      <a:pt x="3355743" y="397845"/>
                      <a:pt x="2179503" y="1153175"/>
                    </a:cubicBezTo>
                    <a:cubicBezTo>
                      <a:pt x="1303089" y="1712465"/>
                      <a:pt x="565056" y="2450497"/>
                      <a:pt x="0" y="3309613"/>
                    </a:cubicBezTo>
                    <a:lnTo>
                      <a:pt x="0" y="4382065"/>
                    </a:lnTo>
                    <a:lnTo>
                      <a:pt x="12235200" y="4382065"/>
                    </a:lnTo>
                    <a:close/>
                  </a:path>
                </a:pathLst>
              </a:custGeom>
              <a:solidFill>
                <a:srgbClr val="88C79A"/>
              </a:solidFill>
              <a:ln w="5764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  <p:sp>
            <p:nvSpPr>
              <p:cNvPr id="8" name="Szabadkézi sokszög: alakzat 7">
                <a:extLst>
                  <a:ext uri="{FF2B5EF4-FFF2-40B4-BE49-F238E27FC236}">
                    <a16:creationId xmlns:a16="http://schemas.microsoft.com/office/drawing/2014/main" id="{E118D9C4-53C1-4284-9D89-4845CA63DFF9}"/>
                  </a:ext>
                </a:extLst>
              </p:cNvPr>
              <p:cNvSpPr/>
              <p:nvPr/>
            </p:nvSpPr>
            <p:spPr>
              <a:xfrm>
                <a:off x="0" y="2805938"/>
                <a:ext cx="12235199" cy="4622078"/>
              </a:xfrm>
              <a:custGeom>
                <a:avLst/>
                <a:gdLst>
                  <a:gd name="connsiteX0" fmla="*/ 12235200 w 12235199"/>
                  <a:gd name="connsiteY0" fmla="*/ 3863137 h 3863136"/>
                  <a:gd name="connsiteX1" fmla="*/ 12235200 w 12235199"/>
                  <a:gd name="connsiteY1" fmla="*/ 3840073 h 3863136"/>
                  <a:gd name="connsiteX2" fmla="*/ 6117600 w 12235199"/>
                  <a:gd name="connsiteY2" fmla="*/ 0 h 3863136"/>
                  <a:gd name="connsiteX3" fmla="*/ 0 w 12235199"/>
                  <a:gd name="connsiteY3" fmla="*/ 3840073 h 3863136"/>
                  <a:gd name="connsiteX4" fmla="*/ 0 w 12235199"/>
                  <a:gd name="connsiteY4" fmla="*/ 3863137 h 3863136"/>
                  <a:gd name="connsiteX5" fmla="*/ 12235200 w 12235199"/>
                  <a:gd name="connsiteY5" fmla="*/ 3863137 h 386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235199" h="3863136">
                    <a:moveTo>
                      <a:pt x="12235200" y="3863137"/>
                    </a:moveTo>
                    <a:lnTo>
                      <a:pt x="12235200" y="3840073"/>
                    </a:lnTo>
                    <a:cubicBezTo>
                      <a:pt x="11139682" y="1568318"/>
                      <a:pt x="8810267" y="0"/>
                      <a:pt x="6117600" y="0"/>
                    </a:cubicBezTo>
                    <a:cubicBezTo>
                      <a:pt x="3424934" y="0"/>
                      <a:pt x="1095517" y="1568318"/>
                      <a:pt x="0" y="3840073"/>
                    </a:cubicBezTo>
                    <a:lnTo>
                      <a:pt x="0" y="3863137"/>
                    </a:lnTo>
                    <a:lnTo>
                      <a:pt x="12235200" y="3863137"/>
                    </a:lnTo>
                    <a:close/>
                  </a:path>
                </a:pathLst>
              </a:custGeom>
              <a:solidFill>
                <a:srgbClr val="E2E2E2"/>
              </a:solidFill>
              <a:ln w="5764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hu-HU"/>
              </a:p>
            </p:txBody>
          </p:sp>
        </p:grpSp>
        <p:sp>
          <p:nvSpPr>
            <p:cNvPr id="2" name="Google Shape;19;p2">
              <a:extLst>
                <a:ext uri="{FF2B5EF4-FFF2-40B4-BE49-F238E27FC236}">
                  <a16:creationId xmlns:a16="http://schemas.microsoft.com/office/drawing/2014/main" id="{72BFF9A5-E749-4CFA-B4FF-04EFCA478822}"/>
                </a:ext>
              </a:extLst>
            </p:cNvPr>
            <p:cNvSpPr txBox="1">
              <a:spLocks/>
            </p:cNvSpPr>
            <p:nvPr/>
          </p:nvSpPr>
          <p:spPr>
            <a:xfrm>
              <a:off x="1996607" y="694862"/>
              <a:ext cx="8221449" cy="1830626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hu-HU" sz="4000" dirty="0"/>
                <a:t>Szerződéskötés</a:t>
              </a:r>
            </a:p>
            <a:p>
              <a:pPr algn="ctr"/>
              <a:r>
                <a:rPr lang="hu-HU" sz="4000" dirty="0"/>
                <a:t>menete</a:t>
              </a:r>
            </a:p>
          </p:txBody>
        </p:sp>
      </p:grpSp>
      <p:sp>
        <p:nvSpPr>
          <p:cNvPr id="43" name="Ellipszis 42">
            <a:extLst>
              <a:ext uri="{FF2B5EF4-FFF2-40B4-BE49-F238E27FC236}">
                <a16:creationId xmlns:a16="http://schemas.microsoft.com/office/drawing/2014/main" id="{70C33794-8472-418B-87C8-9DA141F72D2B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45" name="Picture 1">
            <a:extLst>
              <a:ext uri="{FF2B5EF4-FFF2-40B4-BE49-F238E27FC236}">
                <a16:creationId xmlns:a16="http://schemas.microsoft.com/office/drawing/2014/main" id="{655784C3-4B25-406E-B2AA-63C3908F3E10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7" name="Szövegdoboz 46">
            <a:extLst>
              <a:ext uri="{FF2B5EF4-FFF2-40B4-BE49-F238E27FC236}">
                <a16:creationId xmlns:a16="http://schemas.microsoft.com/office/drawing/2014/main" id="{41C84D59-CF09-4743-9F2D-AC196ABF9EFA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49" name="Rectangle 6">
            <a:extLst>
              <a:ext uri="{FF2B5EF4-FFF2-40B4-BE49-F238E27FC236}">
                <a16:creationId xmlns:a16="http://schemas.microsoft.com/office/drawing/2014/main" id="{B24A0F14-E877-48D8-9D65-D6D2BF55A8BB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51" name="Google Shape;105;p9">
            <a:extLst>
              <a:ext uri="{FF2B5EF4-FFF2-40B4-BE49-F238E27FC236}">
                <a16:creationId xmlns:a16="http://schemas.microsoft.com/office/drawing/2014/main" id="{00055868-512D-4592-8BBB-10BF4AA074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59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21" name="Google Shape;278;p28">
            <a:extLst>
              <a:ext uri="{FF2B5EF4-FFF2-40B4-BE49-F238E27FC236}">
                <a16:creationId xmlns:a16="http://schemas.microsoft.com/office/drawing/2014/main" id="{CE586BD9-C1DC-4C0C-94A0-5267E7ED1486}"/>
              </a:ext>
            </a:extLst>
          </p:cNvPr>
          <p:cNvSpPr txBox="1">
            <a:spLocks/>
          </p:cNvSpPr>
          <p:nvPr/>
        </p:nvSpPr>
        <p:spPr>
          <a:xfrm>
            <a:off x="1037508" y="3627982"/>
            <a:ext cx="5377539" cy="13858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None/>
            </a:pPr>
            <a:r>
              <a:rPr lang="hu-HU" dirty="0">
                <a:solidFill>
                  <a:schemeClr val="accent1"/>
                </a:solidFill>
                <a:latin typeface="+mj-lt"/>
              </a:rPr>
              <a:t>Munkáltató köt célzott </a:t>
            </a:r>
            <a:br>
              <a:rPr lang="hu-HU" dirty="0">
                <a:solidFill>
                  <a:schemeClr val="accent1"/>
                </a:solidFill>
                <a:latin typeface="+mj-lt"/>
              </a:rPr>
            </a:br>
            <a:r>
              <a:rPr lang="hu-HU" dirty="0">
                <a:solidFill>
                  <a:schemeClr val="accent1"/>
                </a:solidFill>
                <a:latin typeface="+mj-lt"/>
              </a:rPr>
              <a:t>szerződést.</a:t>
            </a:r>
          </a:p>
        </p:txBody>
      </p:sp>
      <p:sp>
        <p:nvSpPr>
          <p:cNvPr id="22" name="Google Shape;278;p28">
            <a:extLst>
              <a:ext uri="{FF2B5EF4-FFF2-40B4-BE49-F238E27FC236}">
                <a16:creationId xmlns:a16="http://schemas.microsoft.com/office/drawing/2014/main" id="{A939831F-3CC4-4A72-AEEB-ED4169018C7E}"/>
              </a:ext>
            </a:extLst>
          </p:cNvPr>
          <p:cNvSpPr txBox="1">
            <a:spLocks/>
          </p:cNvSpPr>
          <p:nvPr/>
        </p:nvSpPr>
        <p:spPr>
          <a:xfrm>
            <a:off x="6730084" y="3627982"/>
            <a:ext cx="5377539" cy="4311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None/>
            </a:pPr>
            <a:r>
              <a:rPr lang="hu-HU" dirty="0">
                <a:solidFill>
                  <a:schemeClr val="bg1"/>
                </a:solidFill>
                <a:latin typeface="+mj-lt"/>
              </a:rPr>
              <a:t>Dolgozó kitölti a belépési nyilatkozatot:</a:t>
            </a:r>
          </a:p>
          <a:p>
            <a:pPr marL="800100" lvl="1" indent="-342900"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Online</a:t>
            </a:r>
          </a:p>
          <a:p>
            <a:pPr marL="800100" lvl="1" indent="-342900"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Egyénileg papíralapon</a:t>
            </a:r>
          </a:p>
          <a:p>
            <a:pPr marL="800100" lvl="1" indent="-342900"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Cégtől kapott </a:t>
            </a:r>
            <a:r>
              <a:rPr lang="hu-HU" sz="1900" dirty="0" err="1">
                <a:solidFill>
                  <a:schemeClr val="bg1"/>
                </a:solidFill>
                <a:latin typeface="+mn-lt"/>
              </a:rPr>
              <a:t>excel</a:t>
            </a:r>
            <a:r>
              <a:rPr lang="hu-HU" sz="1900" dirty="0">
                <a:solidFill>
                  <a:schemeClr val="bg1"/>
                </a:solidFill>
                <a:latin typeface="+mn-lt"/>
              </a:rPr>
              <a:t> tábla alapján legeneráljuk a belépési nyilatkozatokat, ők már csak aláírják</a:t>
            </a:r>
          </a:p>
        </p:txBody>
      </p:sp>
      <p:grpSp>
        <p:nvGrpSpPr>
          <p:cNvPr id="23" name="Ábra 43">
            <a:extLst>
              <a:ext uri="{FF2B5EF4-FFF2-40B4-BE49-F238E27FC236}">
                <a16:creationId xmlns:a16="http://schemas.microsoft.com/office/drawing/2014/main" id="{DEE42258-D4DA-441B-8027-FA90ED350F4F}"/>
              </a:ext>
            </a:extLst>
          </p:cNvPr>
          <p:cNvGrpSpPr/>
          <p:nvPr/>
        </p:nvGrpSpPr>
        <p:grpSpPr>
          <a:xfrm>
            <a:off x="5547243" y="3664857"/>
            <a:ext cx="897246" cy="897246"/>
            <a:chOff x="5688312" y="2908581"/>
            <a:chExt cx="897246" cy="897246"/>
          </a:xfrm>
        </p:grpSpPr>
        <p:sp>
          <p:nvSpPr>
            <p:cNvPr id="24" name="Szabadkézi sokszög: alakzat 23">
              <a:extLst>
                <a:ext uri="{FF2B5EF4-FFF2-40B4-BE49-F238E27FC236}">
                  <a16:creationId xmlns:a16="http://schemas.microsoft.com/office/drawing/2014/main" id="{5C2F4879-79E0-4BBD-A5D8-11552998C89D}"/>
                </a:ext>
              </a:extLst>
            </p:cNvPr>
            <p:cNvSpPr/>
            <p:nvPr/>
          </p:nvSpPr>
          <p:spPr>
            <a:xfrm rot="-2308260">
              <a:off x="5688325" y="2908552"/>
              <a:ext cx="897219" cy="897219"/>
            </a:xfrm>
            <a:custGeom>
              <a:avLst/>
              <a:gdLst>
                <a:gd name="connsiteX0" fmla="*/ 897219 w 897219"/>
                <a:gd name="connsiteY0" fmla="*/ 448610 h 897219"/>
                <a:gd name="connsiteX1" fmla="*/ 448610 w 897219"/>
                <a:gd name="connsiteY1" fmla="*/ 897219 h 897219"/>
                <a:gd name="connsiteX2" fmla="*/ 0 w 897219"/>
                <a:gd name="connsiteY2" fmla="*/ 448610 h 897219"/>
                <a:gd name="connsiteX3" fmla="*/ 448610 w 897219"/>
                <a:gd name="connsiteY3" fmla="*/ 0 h 897219"/>
                <a:gd name="connsiteX4" fmla="*/ 897219 w 897219"/>
                <a:gd name="connsiteY4" fmla="*/ 448610 h 89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7219" h="897219">
                  <a:moveTo>
                    <a:pt x="897219" y="448610"/>
                  </a:moveTo>
                  <a:cubicBezTo>
                    <a:pt x="897219" y="696370"/>
                    <a:pt x="696370" y="897219"/>
                    <a:pt x="448610" y="897219"/>
                  </a:cubicBezTo>
                  <a:cubicBezTo>
                    <a:pt x="200849" y="897219"/>
                    <a:pt x="0" y="696370"/>
                    <a:pt x="0" y="448610"/>
                  </a:cubicBezTo>
                  <a:cubicBezTo>
                    <a:pt x="0" y="200849"/>
                    <a:pt x="200849" y="0"/>
                    <a:pt x="448610" y="0"/>
                  </a:cubicBezTo>
                  <a:cubicBezTo>
                    <a:pt x="696370" y="0"/>
                    <a:pt x="897219" y="200849"/>
                    <a:pt x="897219" y="448610"/>
                  </a:cubicBezTo>
                  <a:close/>
                </a:path>
              </a:pathLst>
            </a:custGeom>
            <a:solidFill>
              <a:srgbClr val="D7DDDA"/>
            </a:solidFill>
            <a:ln w="2633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  <p:sp>
          <p:nvSpPr>
            <p:cNvPr id="26" name="Szabadkézi sokszög: alakzat 25">
              <a:extLst>
                <a:ext uri="{FF2B5EF4-FFF2-40B4-BE49-F238E27FC236}">
                  <a16:creationId xmlns:a16="http://schemas.microsoft.com/office/drawing/2014/main" id="{4374D282-C0F8-4538-8C17-2C322B87BE1A}"/>
                </a:ext>
              </a:extLst>
            </p:cNvPr>
            <p:cNvSpPr/>
            <p:nvPr/>
          </p:nvSpPr>
          <p:spPr>
            <a:xfrm>
              <a:off x="5975958" y="3066918"/>
              <a:ext cx="356259" cy="596404"/>
            </a:xfrm>
            <a:custGeom>
              <a:avLst/>
              <a:gdLst>
                <a:gd name="connsiteX0" fmla="*/ 60696 w 356259"/>
                <a:gd name="connsiteY0" fmla="*/ 596405 h 596404"/>
                <a:gd name="connsiteX1" fmla="*/ 21112 w 356259"/>
                <a:gd name="connsiteY1" fmla="*/ 580571 h 596404"/>
                <a:gd name="connsiteX2" fmla="*/ 21112 w 356259"/>
                <a:gd name="connsiteY2" fmla="*/ 501402 h 596404"/>
                <a:gd name="connsiteX3" fmla="*/ 221673 w 356259"/>
                <a:gd name="connsiteY3" fmla="*/ 300841 h 596404"/>
                <a:gd name="connsiteX4" fmla="*/ 15834 w 356259"/>
                <a:gd name="connsiteY4" fmla="*/ 95003 h 596404"/>
                <a:gd name="connsiteX5" fmla="*/ 15834 w 356259"/>
                <a:gd name="connsiteY5" fmla="*/ 15834 h 596404"/>
                <a:gd name="connsiteX6" fmla="*/ 95003 w 356259"/>
                <a:gd name="connsiteY6" fmla="*/ 15834 h 596404"/>
                <a:gd name="connsiteX7" fmla="*/ 340426 w 356259"/>
                <a:gd name="connsiteY7" fmla="*/ 261257 h 596404"/>
                <a:gd name="connsiteX8" fmla="*/ 356259 w 356259"/>
                <a:gd name="connsiteY8" fmla="*/ 300841 h 596404"/>
                <a:gd name="connsiteX9" fmla="*/ 340426 w 356259"/>
                <a:gd name="connsiteY9" fmla="*/ 340426 h 596404"/>
                <a:gd name="connsiteX10" fmla="*/ 100280 w 356259"/>
                <a:gd name="connsiteY10" fmla="*/ 580571 h 596404"/>
                <a:gd name="connsiteX11" fmla="*/ 60696 w 356259"/>
                <a:gd name="connsiteY11" fmla="*/ 596405 h 59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259" h="596404">
                  <a:moveTo>
                    <a:pt x="60696" y="596405"/>
                  </a:moveTo>
                  <a:cubicBezTo>
                    <a:pt x="47501" y="596405"/>
                    <a:pt x="31668" y="591127"/>
                    <a:pt x="21112" y="580571"/>
                  </a:cubicBezTo>
                  <a:cubicBezTo>
                    <a:pt x="0" y="559459"/>
                    <a:pt x="0" y="522514"/>
                    <a:pt x="21112" y="501402"/>
                  </a:cubicBezTo>
                  <a:lnTo>
                    <a:pt x="221673" y="300841"/>
                  </a:lnTo>
                  <a:lnTo>
                    <a:pt x="15834" y="95003"/>
                  </a:lnTo>
                  <a:cubicBezTo>
                    <a:pt x="-5278" y="73891"/>
                    <a:pt x="-5278" y="36945"/>
                    <a:pt x="15834" y="15834"/>
                  </a:cubicBezTo>
                  <a:cubicBezTo>
                    <a:pt x="36945" y="-5278"/>
                    <a:pt x="73891" y="-5278"/>
                    <a:pt x="95003" y="15834"/>
                  </a:cubicBezTo>
                  <a:lnTo>
                    <a:pt x="340426" y="261257"/>
                  </a:lnTo>
                  <a:cubicBezTo>
                    <a:pt x="350982" y="271813"/>
                    <a:pt x="356259" y="285008"/>
                    <a:pt x="356259" y="300841"/>
                  </a:cubicBezTo>
                  <a:cubicBezTo>
                    <a:pt x="356259" y="316675"/>
                    <a:pt x="350982" y="329870"/>
                    <a:pt x="340426" y="340426"/>
                  </a:cubicBezTo>
                  <a:lnTo>
                    <a:pt x="100280" y="580571"/>
                  </a:lnTo>
                  <a:cubicBezTo>
                    <a:pt x="89725" y="591127"/>
                    <a:pt x="76530" y="596405"/>
                    <a:pt x="60696" y="596405"/>
                  </a:cubicBezTo>
                  <a:close/>
                </a:path>
              </a:pathLst>
            </a:custGeom>
            <a:solidFill>
              <a:schemeClr val="accent2"/>
            </a:solidFill>
            <a:ln w="2633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</p:grpSp>
    </p:spTree>
    <p:extLst>
      <p:ext uri="{BB962C8B-B14F-4D97-AF65-F5344CB8AC3E}">
        <p14:creationId xmlns:p14="http://schemas.microsoft.com/office/powerpoint/2010/main" val="31902797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1" y="0"/>
            <a:ext cx="1219201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pic>
        <p:nvPicPr>
          <p:cNvPr id="3" name="Kép 2">
            <a:extLst>
              <a:ext uri="{FF2B5EF4-FFF2-40B4-BE49-F238E27FC236}">
                <a16:creationId xmlns:a16="http://schemas.microsoft.com/office/drawing/2014/main" id="{2096970E-8EE8-4C61-B26D-2DD7EB78B3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60" t="5714" r="3861" b="31189"/>
          <a:stretch/>
        </p:blipFill>
        <p:spPr>
          <a:xfrm>
            <a:off x="-61192" y="1850568"/>
            <a:ext cx="12253191" cy="5007432"/>
          </a:xfrm>
          <a:prstGeom prst="rect">
            <a:avLst/>
          </a:prstGeom>
        </p:spPr>
      </p:pic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45633" y="645884"/>
            <a:ext cx="6926023" cy="8345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Képezni </a:t>
            </a:r>
            <a:r>
              <a:rPr lang="hu-HU" sz="4000" dirty="0">
                <a:solidFill>
                  <a:schemeClr val="bg1"/>
                </a:solidFill>
              </a:rPr>
              <a:t>akarod magad?</a:t>
            </a: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60</a:t>
            </a:fld>
            <a:endParaRPr lang="en" dirty="0">
              <a:solidFill>
                <a:srgbClr val="AAC1B7"/>
              </a:solidFill>
            </a:endParaRPr>
          </a:p>
        </p:txBody>
      </p:sp>
      <p:sp>
        <p:nvSpPr>
          <p:cNvPr id="4" name="Ellipszis 3">
            <a:extLst>
              <a:ext uri="{FF2B5EF4-FFF2-40B4-BE49-F238E27FC236}">
                <a16:creationId xmlns:a16="http://schemas.microsoft.com/office/drawing/2014/main" id="{3FECD803-BDFD-420E-AC9C-0239AC23CB31}"/>
              </a:ext>
            </a:extLst>
          </p:cNvPr>
          <p:cNvSpPr/>
          <p:nvPr/>
        </p:nvSpPr>
        <p:spPr>
          <a:xfrm>
            <a:off x="5398057" y="2510970"/>
            <a:ext cx="1395874" cy="449943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2785219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1" y="0"/>
            <a:ext cx="1219201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45633" y="645884"/>
            <a:ext cx="6926023" cy="8345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>
                <a:solidFill>
                  <a:schemeClr val="accent1"/>
                </a:solidFill>
              </a:rPr>
              <a:t>Extrák - </a:t>
            </a:r>
            <a:r>
              <a:rPr lang="hu-HU" sz="4000">
                <a:solidFill>
                  <a:schemeClr val="bg1"/>
                </a:solidFill>
              </a:rPr>
              <a:t>csomagok</a:t>
            </a:r>
            <a:endParaRPr lang="hu-HU" sz="4000" dirty="0">
              <a:solidFill>
                <a:schemeClr val="bg1"/>
              </a:solidFill>
            </a:endParaRP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61</a:t>
            </a:fld>
            <a:endParaRPr lang="en" dirty="0">
              <a:solidFill>
                <a:srgbClr val="AAC1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1365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1" y="0"/>
            <a:ext cx="1219201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45633" y="645884"/>
            <a:ext cx="6926023" cy="8345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Szerződés</a:t>
            </a:r>
            <a:r>
              <a:rPr lang="hu-HU" sz="4000" dirty="0">
                <a:solidFill>
                  <a:schemeClr val="bg1"/>
                </a:solidFill>
              </a:rPr>
              <a:t>kötés</a:t>
            </a: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62</a:t>
            </a:fld>
            <a:endParaRPr lang="en" dirty="0">
              <a:solidFill>
                <a:srgbClr val="AAC1B7"/>
              </a:solidFill>
            </a:endParaRPr>
          </a:p>
        </p:txBody>
      </p:sp>
      <p:pic>
        <p:nvPicPr>
          <p:cNvPr id="6" name="Kép 5">
            <a:extLst>
              <a:ext uri="{FF2B5EF4-FFF2-40B4-BE49-F238E27FC236}">
                <a16:creationId xmlns:a16="http://schemas.microsoft.com/office/drawing/2014/main" id="{1A1CE118-89F5-E11B-6124-F830C6ADFE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951" y="1674439"/>
            <a:ext cx="5886450" cy="402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5593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1" y="0"/>
            <a:ext cx="1219201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45633" y="645884"/>
            <a:ext cx="6926023" cy="8345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Szerződés</a:t>
            </a:r>
            <a:r>
              <a:rPr lang="hu-HU" sz="4000" dirty="0">
                <a:solidFill>
                  <a:schemeClr val="bg1"/>
                </a:solidFill>
              </a:rPr>
              <a:t>kötés</a:t>
            </a: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63</a:t>
            </a:fld>
            <a:endParaRPr lang="en" dirty="0">
              <a:solidFill>
                <a:srgbClr val="AAC1B7"/>
              </a:solidFill>
            </a:endParaRP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4BA01852-085F-2098-41C3-C018ADC60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1909" y="2043393"/>
            <a:ext cx="6162675" cy="1085850"/>
          </a:xfrm>
          <a:prstGeom prst="rect">
            <a:avLst/>
          </a:prstGeom>
        </p:spPr>
      </p:pic>
      <p:sp>
        <p:nvSpPr>
          <p:cNvPr id="5" name="Google Shape;278;p28">
            <a:extLst>
              <a:ext uri="{FF2B5EF4-FFF2-40B4-BE49-F238E27FC236}">
                <a16:creationId xmlns:a16="http://schemas.microsoft.com/office/drawing/2014/main" id="{041635E2-A01D-45EB-E63B-820A2FDFA09C}"/>
              </a:ext>
            </a:extLst>
          </p:cNvPr>
          <p:cNvSpPr txBox="1">
            <a:spLocks/>
          </p:cNvSpPr>
          <p:nvPr/>
        </p:nvSpPr>
        <p:spPr>
          <a:xfrm>
            <a:off x="1039905" y="3977606"/>
            <a:ext cx="10506635" cy="22797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None/>
            </a:pPr>
            <a:r>
              <a:rPr lang="hu-HU" dirty="0">
                <a:solidFill>
                  <a:schemeClr val="bg1"/>
                </a:solidFill>
                <a:latin typeface="+mj-lt"/>
              </a:rPr>
              <a:t>Nem kötelező megadni, csak akkor, ha a munkahelye fizeti</a:t>
            </a:r>
            <a:endParaRPr lang="hu-HU" sz="19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607020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1" y="0"/>
            <a:ext cx="1219201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45633" y="645884"/>
            <a:ext cx="6926023" cy="8345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Szerződés</a:t>
            </a:r>
            <a:r>
              <a:rPr lang="hu-HU" sz="4000" dirty="0">
                <a:solidFill>
                  <a:schemeClr val="bg1"/>
                </a:solidFill>
              </a:rPr>
              <a:t>kötés</a:t>
            </a: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64</a:t>
            </a:fld>
            <a:endParaRPr lang="en" dirty="0">
              <a:solidFill>
                <a:srgbClr val="AAC1B7"/>
              </a:solidFill>
            </a:endParaRPr>
          </a:p>
        </p:txBody>
      </p:sp>
      <p:pic>
        <p:nvPicPr>
          <p:cNvPr id="5" name="Kép 4">
            <a:extLst>
              <a:ext uri="{FF2B5EF4-FFF2-40B4-BE49-F238E27FC236}">
                <a16:creationId xmlns:a16="http://schemas.microsoft.com/office/drawing/2014/main" id="{4EFC8BBF-2992-10EC-8200-2B69A5F3B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798" y="2285440"/>
            <a:ext cx="6143625" cy="2609850"/>
          </a:xfrm>
          <a:prstGeom prst="rect">
            <a:avLst/>
          </a:prstGeom>
        </p:spPr>
      </p:pic>
      <p:sp>
        <p:nvSpPr>
          <p:cNvPr id="6" name="Google Shape;278;p28">
            <a:extLst>
              <a:ext uri="{FF2B5EF4-FFF2-40B4-BE49-F238E27FC236}">
                <a16:creationId xmlns:a16="http://schemas.microsoft.com/office/drawing/2014/main" id="{98443373-D33E-11E2-08F0-B628EFA93C5F}"/>
              </a:ext>
            </a:extLst>
          </p:cNvPr>
          <p:cNvSpPr txBox="1">
            <a:spLocks/>
          </p:cNvSpPr>
          <p:nvPr/>
        </p:nvSpPr>
        <p:spPr>
          <a:xfrm>
            <a:off x="7503459" y="1371599"/>
            <a:ext cx="4061011" cy="42223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None/>
            </a:pPr>
            <a:r>
              <a:rPr lang="hu-HU" dirty="0">
                <a:solidFill>
                  <a:schemeClr val="bg1"/>
                </a:solidFill>
                <a:latin typeface="+mj-lt"/>
              </a:rPr>
              <a:t>Nem kötelező megadni,</a:t>
            </a:r>
          </a:p>
          <a:p>
            <a:pPr marL="0" indent="0">
              <a:buNone/>
            </a:pPr>
            <a:endParaRPr lang="hu-HU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r>
              <a:rPr lang="hu-HU" dirty="0">
                <a:solidFill>
                  <a:schemeClr val="bg1"/>
                </a:solidFill>
              </a:rPr>
              <a:t>Netpénztáron keresztül bármikor adhat hozzá szolgáltatási kedvezményezettet,</a:t>
            </a:r>
          </a:p>
          <a:p>
            <a:pPr marL="0" indent="0">
              <a:buNone/>
            </a:pPr>
            <a:endParaRPr lang="hu-HU" dirty="0">
              <a:solidFill>
                <a:schemeClr val="bg1"/>
              </a:solidFill>
              <a:latin typeface="+mn-lt"/>
            </a:endParaRPr>
          </a:p>
          <a:p>
            <a:pPr marL="0" indent="0">
              <a:buNone/>
            </a:pPr>
            <a:r>
              <a:rPr lang="hu-HU" dirty="0">
                <a:solidFill>
                  <a:schemeClr val="bg1"/>
                </a:solidFill>
                <a:latin typeface="+mn-lt"/>
              </a:rPr>
              <a:t>Haláleseti kedvezményezettet csak formanyomtatványon két tanúval vagy AVDH-</a:t>
            </a:r>
            <a:r>
              <a:rPr lang="hu-HU" dirty="0" err="1">
                <a:solidFill>
                  <a:schemeClr val="bg1"/>
                </a:solidFill>
                <a:latin typeface="+mn-lt"/>
              </a:rPr>
              <a:t>val</a:t>
            </a:r>
            <a:endParaRPr lang="hu-HU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771983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1" y="0"/>
            <a:ext cx="1219201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45633" y="645884"/>
            <a:ext cx="6926023" cy="8345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Szerződés</a:t>
            </a:r>
            <a:r>
              <a:rPr lang="hu-HU" sz="4000" dirty="0">
                <a:solidFill>
                  <a:schemeClr val="bg1"/>
                </a:solidFill>
              </a:rPr>
              <a:t>kötés</a:t>
            </a: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65</a:t>
            </a:fld>
            <a:endParaRPr lang="en" dirty="0">
              <a:solidFill>
                <a:srgbClr val="AAC1B7"/>
              </a:solidFill>
            </a:endParaRP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85C0D078-FFB7-8882-253C-5F215BB5F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9108" y="1694329"/>
            <a:ext cx="6257925" cy="2286000"/>
          </a:xfrm>
          <a:prstGeom prst="rect">
            <a:avLst/>
          </a:prstGeom>
        </p:spPr>
      </p:pic>
      <p:sp>
        <p:nvSpPr>
          <p:cNvPr id="6" name="Google Shape;278;p28">
            <a:extLst>
              <a:ext uri="{FF2B5EF4-FFF2-40B4-BE49-F238E27FC236}">
                <a16:creationId xmlns:a16="http://schemas.microsoft.com/office/drawing/2014/main" id="{7D2E8525-36D1-9399-3CD1-EE6205EE5904}"/>
              </a:ext>
            </a:extLst>
          </p:cNvPr>
          <p:cNvSpPr txBox="1">
            <a:spLocks/>
          </p:cNvSpPr>
          <p:nvPr/>
        </p:nvSpPr>
        <p:spPr>
          <a:xfrm>
            <a:off x="1039906" y="4383741"/>
            <a:ext cx="10004612" cy="1873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 algn="ctr">
              <a:buNone/>
            </a:pPr>
            <a:r>
              <a:rPr lang="hu-HU" dirty="0">
                <a:solidFill>
                  <a:schemeClr val="bg1"/>
                </a:solidFill>
                <a:latin typeface="+mj-lt"/>
              </a:rPr>
              <a:t>Ha nincs kitöltve, akkor alapbeállításra vesszük.</a:t>
            </a:r>
          </a:p>
          <a:p>
            <a:pPr marL="0" indent="0" algn="ctr">
              <a:buNone/>
            </a:pPr>
            <a:r>
              <a:rPr lang="hu-HU" dirty="0">
                <a:solidFill>
                  <a:schemeClr val="bg1"/>
                </a:solidFill>
                <a:latin typeface="+mj-lt"/>
              </a:rPr>
              <a:t>Jutalékot befolyásolhatja!</a:t>
            </a:r>
            <a:endParaRPr lang="hu-HU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422901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églalap 1">
            <a:extLst>
              <a:ext uri="{FF2B5EF4-FFF2-40B4-BE49-F238E27FC236}">
                <a16:creationId xmlns:a16="http://schemas.microsoft.com/office/drawing/2014/main" id="{A44374B2-4AC0-4221-8D3B-BF0FBA20BA8C}"/>
              </a:ext>
            </a:extLst>
          </p:cNvPr>
          <p:cNvSpPr/>
          <p:nvPr/>
        </p:nvSpPr>
        <p:spPr>
          <a:xfrm flipH="1">
            <a:off x="-11" y="0"/>
            <a:ext cx="1219201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>
              <a:solidFill>
                <a:schemeClr val="bg1"/>
              </a:solidFill>
            </a:endParaRPr>
          </a:p>
        </p:txBody>
      </p:sp>
      <p:sp>
        <p:nvSpPr>
          <p:cNvPr id="26" name="Google Shape;19;p2">
            <a:extLst>
              <a:ext uri="{FF2B5EF4-FFF2-40B4-BE49-F238E27FC236}">
                <a16:creationId xmlns:a16="http://schemas.microsoft.com/office/drawing/2014/main" id="{86EC5D37-77A4-4B4F-8FF8-9B8C34A2EF7B}"/>
              </a:ext>
            </a:extLst>
          </p:cNvPr>
          <p:cNvSpPr txBox="1">
            <a:spLocks/>
          </p:cNvSpPr>
          <p:nvPr/>
        </p:nvSpPr>
        <p:spPr>
          <a:xfrm>
            <a:off x="345633" y="645884"/>
            <a:ext cx="6926023" cy="8345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hu-HU" sz="4000" dirty="0">
                <a:solidFill>
                  <a:schemeClr val="accent1"/>
                </a:solidFill>
              </a:rPr>
              <a:t>Szerződés</a:t>
            </a:r>
            <a:r>
              <a:rPr lang="hu-HU" sz="4000" dirty="0">
                <a:solidFill>
                  <a:schemeClr val="bg1"/>
                </a:solidFill>
              </a:rPr>
              <a:t>kötés</a:t>
            </a:r>
          </a:p>
        </p:txBody>
      </p:sp>
      <p:sp>
        <p:nvSpPr>
          <p:cNvPr id="17" name="Ellipszis 16">
            <a:extLst>
              <a:ext uri="{FF2B5EF4-FFF2-40B4-BE49-F238E27FC236}">
                <a16:creationId xmlns:a16="http://schemas.microsoft.com/office/drawing/2014/main" id="{CE288AA8-ED68-42F1-A6BB-FE9E3116F357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AF8395F6-75E2-4835-B148-C9D8ADDBFECE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1" name="Szövegdoboz 20">
            <a:extLst>
              <a:ext uri="{FF2B5EF4-FFF2-40B4-BE49-F238E27FC236}">
                <a16:creationId xmlns:a16="http://schemas.microsoft.com/office/drawing/2014/main" id="{8C5137C1-8412-4983-B173-50981169F25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rgbClr val="AAC1B7"/>
                </a:solidFill>
              </a:rPr>
              <a:t>www.izys.hu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0D83E94-DB18-4E2D-AD38-2DF88E8A3062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rgbClr val="AAC1B7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5" name="Google Shape;105;p9">
            <a:extLst>
              <a:ext uri="{FF2B5EF4-FFF2-40B4-BE49-F238E27FC236}">
                <a16:creationId xmlns:a16="http://schemas.microsoft.com/office/drawing/2014/main" id="{E1BCD5F3-E951-4742-9F0B-F37037610FF5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rgbClr val="AAC1B7"/>
                </a:solidFill>
              </a:rPr>
              <a:pPr/>
              <a:t>66</a:t>
            </a:fld>
            <a:endParaRPr lang="en" dirty="0">
              <a:solidFill>
                <a:srgbClr val="AAC1B7"/>
              </a:solidFill>
            </a:endParaRPr>
          </a:p>
        </p:txBody>
      </p:sp>
      <p:pic>
        <p:nvPicPr>
          <p:cNvPr id="5" name="Kép 4">
            <a:extLst>
              <a:ext uri="{FF2B5EF4-FFF2-40B4-BE49-F238E27FC236}">
                <a16:creationId xmlns:a16="http://schemas.microsoft.com/office/drawing/2014/main" id="{6F331FAE-AF98-6D0E-6F92-D14491E55E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691" t="12809" r="37795" b="12419"/>
          <a:stretch/>
        </p:blipFill>
        <p:spPr>
          <a:xfrm>
            <a:off x="6974541" y="932328"/>
            <a:ext cx="4329953" cy="5127813"/>
          </a:xfrm>
          <a:prstGeom prst="rect">
            <a:avLst/>
          </a:prstGeom>
        </p:spPr>
      </p:pic>
      <p:sp>
        <p:nvSpPr>
          <p:cNvPr id="6" name="Google Shape;278;p28">
            <a:extLst>
              <a:ext uri="{FF2B5EF4-FFF2-40B4-BE49-F238E27FC236}">
                <a16:creationId xmlns:a16="http://schemas.microsoft.com/office/drawing/2014/main" id="{49D10443-3AB3-79E6-46F8-0C70FF3531C4}"/>
              </a:ext>
            </a:extLst>
          </p:cNvPr>
          <p:cNvSpPr txBox="1">
            <a:spLocks/>
          </p:cNvSpPr>
          <p:nvPr/>
        </p:nvSpPr>
        <p:spPr>
          <a:xfrm>
            <a:off x="905436" y="1577787"/>
            <a:ext cx="5342964" cy="42223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 eaLnBrk="1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81000" algn="l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hivo"/>
              <a:buChar char="▰"/>
              <a:defRPr sz="24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>
              <a:buNone/>
            </a:pPr>
            <a:r>
              <a:rPr lang="hu-HU" dirty="0">
                <a:solidFill>
                  <a:schemeClr val="bg1"/>
                </a:solidFill>
                <a:latin typeface="+mj-lt"/>
              </a:rPr>
              <a:t>Nyilatkozatok kötelezőek!</a:t>
            </a:r>
          </a:p>
          <a:p>
            <a:pPr marL="0" indent="0">
              <a:buNone/>
            </a:pPr>
            <a:r>
              <a:rPr lang="hu-HU" dirty="0">
                <a:solidFill>
                  <a:schemeClr val="bg1"/>
                </a:solidFill>
                <a:latin typeface="+mj-lt"/>
              </a:rPr>
              <a:t>Ha tag már valahol nem jelent automatikus átléptetést,</a:t>
            </a:r>
          </a:p>
          <a:p>
            <a:pPr marL="0" indent="0">
              <a:buNone/>
            </a:pPr>
            <a:endParaRPr lang="hu-HU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r>
              <a:rPr lang="hu-HU" dirty="0">
                <a:solidFill>
                  <a:schemeClr val="bg1"/>
                </a:solidFill>
                <a:latin typeface="+mn-lt"/>
              </a:rPr>
              <a:t>Netpénztár és e-irat nyilatkozatnál az elsőt kötelezően ajánlott bepipálni!</a:t>
            </a:r>
          </a:p>
        </p:txBody>
      </p:sp>
    </p:spTree>
    <p:extLst>
      <p:ext uri="{BB962C8B-B14F-4D97-AF65-F5344CB8AC3E}">
        <p14:creationId xmlns:p14="http://schemas.microsoft.com/office/powerpoint/2010/main" val="3620240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Earth_Zoom_Out">
            <a:hlinkClick r:id="" action="ppaction://media"/>
            <a:extLst>
              <a:ext uri="{FF2B5EF4-FFF2-40B4-BE49-F238E27FC236}">
                <a16:creationId xmlns:a16="http://schemas.microsoft.com/office/drawing/2014/main" id="{F647DCAF-D0CA-4BCD-BDB3-3FF0A47190A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89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9" name="Csoportba foglalás 8">
            <a:extLst>
              <a:ext uri="{FF2B5EF4-FFF2-40B4-BE49-F238E27FC236}">
                <a16:creationId xmlns:a16="http://schemas.microsoft.com/office/drawing/2014/main" id="{4B846C39-9C97-4447-9E3B-D1F26A20815C}"/>
              </a:ext>
            </a:extLst>
          </p:cNvPr>
          <p:cNvGrpSpPr/>
          <p:nvPr/>
        </p:nvGrpSpPr>
        <p:grpSpPr>
          <a:xfrm>
            <a:off x="3663411" y="1811922"/>
            <a:ext cx="4881368" cy="3205128"/>
            <a:chOff x="5553110" y="1157790"/>
            <a:chExt cx="7315200" cy="4803192"/>
          </a:xfrm>
        </p:grpSpPr>
        <p:sp>
          <p:nvSpPr>
            <p:cNvPr id="6" name="Ellipszis 5">
              <a:extLst>
                <a:ext uri="{FF2B5EF4-FFF2-40B4-BE49-F238E27FC236}">
                  <a16:creationId xmlns:a16="http://schemas.microsoft.com/office/drawing/2014/main" id="{ACD637DC-C7B6-4CF5-8786-8053D68A4E4D}"/>
                </a:ext>
              </a:extLst>
            </p:cNvPr>
            <p:cNvSpPr/>
            <p:nvPr/>
          </p:nvSpPr>
          <p:spPr>
            <a:xfrm>
              <a:off x="6809114" y="1157790"/>
              <a:ext cx="4803192" cy="4803192"/>
            </a:xfrm>
            <a:prstGeom prst="ellipse">
              <a:avLst/>
            </a:prstGeom>
            <a:solidFill>
              <a:schemeClr val="bg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hu-HU"/>
            </a:p>
          </p:txBody>
        </p:sp>
        <p:sp>
          <p:nvSpPr>
            <p:cNvPr id="7" name="Google Shape;19;p2">
              <a:extLst>
                <a:ext uri="{FF2B5EF4-FFF2-40B4-BE49-F238E27FC236}">
                  <a16:creationId xmlns:a16="http://schemas.microsoft.com/office/drawing/2014/main" id="{B0223D99-C086-475C-8E7C-0C1B34E94C82}"/>
                </a:ext>
              </a:extLst>
            </p:cNvPr>
            <p:cNvSpPr txBox="1">
              <a:spLocks/>
            </p:cNvSpPr>
            <p:nvPr/>
          </p:nvSpPr>
          <p:spPr>
            <a:xfrm>
              <a:off x="5553110" y="2093333"/>
              <a:ext cx="7315200" cy="2781064"/>
            </a:xfrm>
            <a:prstGeom prst="rect">
              <a:avLst/>
            </a:prstGeom>
          </p:spPr>
          <p:txBody>
            <a:bodyPr spcFirstLastPara="1" wrap="square" lIns="0" tIns="0" rIns="0" bIns="0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r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5000" b="0" i="0" u="none" strike="noStrike" cap="none">
                  <a:solidFill>
                    <a:schemeClr val="accent3"/>
                  </a:solidFill>
                  <a:latin typeface="+mj-lt"/>
                  <a:ea typeface="Arial"/>
                  <a:cs typeface="Arial"/>
                  <a:sym typeface="Arial"/>
                </a:defRPr>
              </a:lvl1pPr>
              <a:lvl2pPr marR="0" lvl="1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 ea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800"/>
                <a:buFont typeface="Arial"/>
                <a:buNone/>
                <a:defRPr sz="7733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algn="ctr"/>
              <a:r>
                <a:rPr lang="hu-HU" sz="5500" b="1" dirty="0"/>
                <a:t>Tiéd </a:t>
              </a:r>
              <a:br>
                <a:rPr lang="hu-HU" sz="5500" b="1" dirty="0"/>
              </a:br>
              <a:r>
                <a:rPr lang="hu-HU" sz="5500" b="1" dirty="0"/>
                <a:t>a pálya!</a:t>
              </a:r>
              <a:endParaRPr lang="hu-HU" sz="5500" b="1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11" name="Ellipszis 10">
            <a:extLst>
              <a:ext uri="{FF2B5EF4-FFF2-40B4-BE49-F238E27FC236}">
                <a16:creationId xmlns:a16="http://schemas.microsoft.com/office/drawing/2014/main" id="{8E108F78-9343-46AC-AD5C-5E842D1C4D29}"/>
              </a:ext>
            </a:extLst>
          </p:cNvPr>
          <p:cNvSpPr/>
          <p:nvPr/>
        </p:nvSpPr>
        <p:spPr>
          <a:xfrm>
            <a:off x="562913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0CBA029E-13CC-415B-86C6-7605FA81EA74}"/>
              </a:ext>
            </a:extLst>
          </p:cNvPr>
          <p:cNvPicPr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7748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5" name="Szövegdoboz 14">
            <a:extLst>
              <a:ext uri="{FF2B5EF4-FFF2-40B4-BE49-F238E27FC236}">
                <a16:creationId xmlns:a16="http://schemas.microsoft.com/office/drawing/2014/main" id="{11FB9D78-516B-433F-B92A-189CBED46141}"/>
              </a:ext>
            </a:extLst>
          </p:cNvPr>
          <p:cNvSpPr txBox="1"/>
          <p:nvPr/>
        </p:nvSpPr>
        <p:spPr>
          <a:xfrm>
            <a:off x="1670820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92D521BE-DA78-496F-B5E9-B7C46987D96C}"/>
              </a:ext>
            </a:extLst>
          </p:cNvPr>
          <p:cNvSpPr>
            <a:spLocks/>
          </p:cNvSpPr>
          <p:nvPr/>
        </p:nvSpPr>
        <p:spPr bwMode="auto">
          <a:xfrm>
            <a:off x="2854962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19" name="Google Shape;105;p9">
            <a:extLst>
              <a:ext uri="{FF2B5EF4-FFF2-40B4-BE49-F238E27FC236}">
                <a16:creationId xmlns:a16="http://schemas.microsoft.com/office/drawing/2014/main" id="{15C7AE29-A2A6-4C68-9081-B9B16B7F0020}"/>
              </a:ext>
            </a:extLst>
          </p:cNvPr>
          <p:cNvSpPr txBox="1">
            <a:spLocks/>
          </p:cNvSpPr>
          <p:nvPr/>
        </p:nvSpPr>
        <p:spPr>
          <a:xfrm>
            <a:off x="345633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67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4" name="Ábra 6">
            <a:extLst>
              <a:ext uri="{FF2B5EF4-FFF2-40B4-BE49-F238E27FC236}">
                <a16:creationId xmlns:a16="http://schemas.microsoft.com/office/drawing/2014/main" id="{086683FC-7693-4484-8566-9754F8E79996}"/>
              </a:ext>
            </a:extLst>
          </p:cNvPr>
          <p:cNvSpPr>
            <a:spLocks noChangeAspect="1"/>
          </p:cNvSpPr>
          <p:nvPr/>
        </p:nvSpPr>
        <p:spPr>
          <a:xfrm>
            <a:off x="4254361" y="1564754"/>
            <a:ext cx="3699468" cy="3699464"/>
          </a:xfrm>
          <a:custGeom>
            <a:avLst/>
            <a:gdLst>
              <a:gd name="connsiteX0" fmla="*/ 4088138 w 8195883"/>
              <a:gd name="connsiteY0" fmla="*/ 10 h 8195873"/>
              <a:gd name="connsiteX1" fmla="*/ 10 w 8195883"/>
              <a:gd name="connsiteY1" fmla="*/ 4107741 h 8195873"/>
              <a:gd name="connsiteX2" fmla="*/ 4107746 w 8195883"/>
              <a:gd name="connsiteY2" fmla="*/ 8195864 h 8195873"/>
              <a:gd name="connsiteX3" fmla="*/ 8195874 w 8195883"/>
              <a:gd name="connsiteY3" fmla="*/ 4088133 h 8195873"/>
              <a:gd name="connsiteX4" fmla="*/ 4088138 w 8195883"/>
              <a:gd name="connsiteY4" fmla="*/ 10 h 8195873"/>
              <a:gd name="connsiteX5" fmla="*/ 4107746 w 8195883"/>
              <a:gd name="connsiteY5" fmla="*/ 7641957 h 8195873"/>
              <a:gd name="connsiteX6" fmla="*/ 553917 w 8195883"/>
              <a:gd name="connsiteY6" fmla="*/ 4107741 h 8195873"/>
              <a:gd name="connsiteX7" fmla="*/ 4088138 w 8195883"/>
              <a:gd name="connsiteY7" fmla="*/ 553916 h 8195873"/>
              <a:gd name="connsiteX8" fmla="*/ 7641966 w 8195883"/>
              <a:gd name="connsiteY8" fmla="*/ 4088133 h 8195873"/>
              <a:gd name="connsiteX9" fmla="*/ 4107746 w 8195883"/>
              <a:gd name="connsiteY9" fmla="*/ 7641957 h 819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195883" h="8195873">
                <a:moveTo>
                  <a:pt x="4088138" y="10"/>
                </a:moveTo>
                <a:cubicBezTo>
                  <a:pt x="1823492" y="4912"/>
                  <a:pt x="-4892" y="1843097"/>
                  <a:pt x="10" y="4107741"/>
                </a:cubicBezTo>
                <a:cubicBezTo>
                  <a:pt x="4912" y="6372384"/>
                  <a:pt x="1843099" y="8200766"/>
                  <a:pt x="4107746" y="8195864"/>
                </a:cubicBezTo>
                <a:cubicBezTo>
                  <a:pt x="6372392" y="8190962"/>
                  <a:pt x="8200776" y="6352777"/>
                  <a:pt x="8195874" y="4088133"/>
                </a:cubicBezTo>
                <a:cubicBezTo>
                  <a:pt x="8186070" y="1823489"/>
                  <a:pt x="6347883" y="-4892"/>
                  <a:pt x="4088138" y="10"/>
                </a:cubicBezTo>
                <a:close/>
                <a:moveTo>
                  <a:pt x="4107746" y="7641957"/>
                </a:moveTo>
                <a:cubicBezTo>
                  <a:pt x="2151914" y="7646859"/>
                  <a:pt x="558819" y="6063569"/>
                  <a:pt x="553917" y="4107741"/>
                </a:cubicBezTo>
                <a:cubicBezTo>
                  <a:pt x="549015" y="2151912"/>
                  <a:pt x="2132307" y="558818"/>
                  <a:pt x="4088138" y="553916"/>
                </a:cubicBezTo>
                <a:cubicBezTo>
                  <a:pt x="6043970" y="549014"/>
                  <a:pt x="7637065" y="2132304"/>
                  <a:pt x="7641966" y="4088133"/>
                </a:cubicBezTo>
                <a:cubicBezTo>
                  <a:pt x="7646869" y="6043962"/>
                  <a:pt x="6063577" y="7637056"/>
                  <a:pt x="4107746" y="7641957"/>
                </a:cubicBezTo>
                <a:close/>
              </a:path>
            </a:pathLst>
          </a:custGeom>
          <a:solidFill>
            <a:srgbClr val="88C79A"/>
          </a:solidFill>
          <a:ln w="48994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7583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5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  <p:bldLst>
      <p:bldP spid="14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églalap 13">
            <a:extLst>
              <a:ext uri="{FF2B5EF4-FFF2-40B4-BE49-F238E27FC236}">
                <a16:creationId xmlns:a16="http://schemas.microsoft.com/office/drawing/2014/main" id="{E691FF89-2316-417D-9F21-F0A86E9B91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sp>
        <p:nvSpPr>
          <p:cNvPr id="17" name="Ábra 2">
            <a:extLst>
              <a:ext uri="{FF2B5EF4-FFF2-40B4-BE49-F238E27FC236}">
                <a16:creationId xmlns:a16="http://schemas.microsoft.com/office/drawing/2014/main" id="{ACC048D8-67BC-476F-A7C5-C1B04B72B70C}"/>
              </a:ext>
            </a:extLst>
          </p:cNvPr>
          <p:cNvSpPr/>
          <p:nvPr/>
        </p:nvSpPr>
        <p:spPr>
          <a:xfrm>
            <a:off x="3430037" y="-23679"/>
            <a:ext cx="11683262" cy="6905358"/>
          </a:xfrm>
          <a:custGeom>
            <a:avLst/>
            <a:gdLst>
              <a:gd name="connsiteX0" fmla="*/ 1977448 w 9145594"/>
              <a:gd name="connsiteY0" fmla="*/ 0 h 6866030"/>
              <a:gd name="connsiteX1" fmla="*/ 28 w 9145594"/>
              <a:gd name="connsiteY1" fmla="*/ 3444001 h 6866030"/>
              <a:gd name="connsiteX2" fmla="*/ 1977448 w 9145594"/>
              <a:gd name="connsiteY2" fmla="*/ 6866030 h 6866030"/>
              <a:gd name="connsiteX3" fmla="*/ 9145594 w 9145594"/>
              <a:gd name="connsiteY3" fmla="*/ 6866030 h 6866030"/>
              <a:gd name="connsiteX4" fmla="*/ 9145594 w 9145594"/>
              <a:gd name="connsiteY4" fmla="*/ 0 h 6866030"/>
              <a:gd name="connsiteX5" fmla="*/ 1977448 w 9145594"/>
              <a:gd name="connsiteY5" fmla="*/ 0 h 6866030"/>
              <a:gd name="connsiteX0" fmla="*/ 1977448 w 10020665"/>
              <a:gd name="connsiteY0" fmla="*/ 0 h 6866030"/>
              <a:gd name="connsiteX1" fmla="*/ 28 w 10020665"/>
              <a:gd name="connsiteY1" fmla="*/ 3444001 h 6866030"/>
              <a:gd name="connsiteX2" fmla="*/ 1977448 w 10020665"/>
              <a:gd name="connsiteY2" fmla="*/ 6866030 h 6866030"/>
              <a:gd name="connsiteX3" fmla="*/ 10020665 w 10020665"/>
              <a:gd name="connsiteY3" fmla="*/ 6856198 h 6866030"/>
              <a:gd name="connsiteX4" fmla="*/ 9145594 w 10020665"/>
              <a:gd name="connsiteY4" fmla="*/ 0 h 6866030"/>
              <a:gd name="connsiteX5" fmla="*/ 1977448 w 10020665"/>
              <a:gd name="connsiteY5" fmla="*/ 0 h 6866030"/>
              <a:gd name="connsiteX0" fmla="*/ 1977448 w 10030497"/>
              <a:gd name="connsiteY0" fmla="*/ 9832 h 6875862"/>
              <a:gd name="connsiteX1" fmla="*/ 28 w 10030497"/>
              <a:gd name="connsiteY1" fmla="*/ 3453833 h 6875862"/>
              <a:gd name="connsiteX2" fmla="*/ 1977448 w 10030497"/>
              <a:gd name="connsiteY2" fmla="*/ 6875862 h 6875862"/>
              <a:gd name="connsiteX3" fmla="*/ 10020665 w 10030497"/>
              <a:gd name="connsiteY3" fmla="*/ 6866030 h 6875862"/>
              <a:gd name="connsiteX4" fmla="*/ 10030497 w 10030497"/>
              <a:gd name="connsiteY4" fmla="*/ 0 h 6875862"/>
              <a:gd name="connsiteX5" fmla="*/ 1977448 w 10030497"/>
              <a:gd name="connsiteY5" fmla="*/ 9832 h 6875862"/>
              <a:gd name="connsiteX0" fmla="*/ 1977448 w 10020949"/>
              <a:gd name="connsiteY0" fmla="*/ 0 h 6866030"/>
              <a:gd name="connsiteX1" fmla="*/ 28 w 10020949"/>
              <a:gd name="connsiteY1" fmla="*/ 3444001 h 6866030"/>
              <a:gd name="connsiteX2" fmla="*/ 1977448 w 10020949"/>
              <a:gd name="connsiteY2" fmla="*/ 6866030 h 6866030"/>
              <a:gd name="connsiteX3" fmla="*/ 10020665 w 10020949"/>
              <a:gd name="connsiteY3" fmla="*/ 6856198 h 6866030"/>
              <a:gd name="connsiteX4" fmla="*/ 10001001 w 10020949"/>
              <a:gd name="connsiteY4" fmla="*/ 19665 h 6866030"/>
              <a:gd name="connsiteX5" fmla="*/ 1977448 w 10020949"/>
              <a:gd name="connsiteY5" fmla="*/ 0 h 6866030"/>
              <a:gd name="connsiteX0" fmla="*/ 1977448 w 11682317"/>
              <a:gd name="connsiteY0" fmla="*/ 0 h 6866030"/>
              <a:gd name="connsiteX1" fmla="*/ 28 w 11682317"/>
              <a:gd name="connsiteY1" fmla="*/ 3444001 h 6866030"/>
              <a:gd name="connsiteX2" fmla="*/ 1977448 w 11682317"/>
              <a:gd name="connsiteY2" fmla="*/ 6866030 h 6866030"/>
              <a:gd name="connsiteX3" fmla="*/ 10020665 w 11682317"/>
              <a:gd name="connsiteY3" fmla="*/ 6856198 h 6866030"/>
              <a:gd name="connsiteX4" fmla="*/ 11682317 w 11682317"/>
              <a:gd name="connsiteY4" fmla="*/ 9833 h 6866030"/>
              <a:gd name="connsiteX5" fmla="*/ 1977448 w 11682317"/>
              <a:gd name="connsiteY5" fmla="*/ 0 h 6866030"/>
              <a:gd name="connsiteX0" fmla="*/ 1977448 w 11683262"/>
              <a:gd name="connsiteY0" fmla="*/ 0 h 6875862"/>
              <a:gd name="connsiteX1" fmla="*/ 28 w 11683262"/>
              <a:gd name="connsiteY1" fmla="*/ 3444001 h 6875862"/>
              <a:gd name="connsiteX2" fmla="*/ 1977448 w 11683262"/>
              <a:gd name="connsiteY2" fmla="*/ 6866030 h 6875862"/>
              <a:gd name="connsiteX3" fmla="*/ 11682316 w 11683262"/>
              <a:gd name="connsiteY3" fmla="*/ 6875862 h 6875862"/>
              <a:gd name="connsiteX4" fmla="*/ 11682317 w 11683262"/>
              <a:gd name="connsiteY4" fmla="*/ 9833 h 6875862"/>
              <a:gd name="connsiteX5" fmla="*/ 1977448 w 11683262"/>
              <a:gd name="connsiteY5" fmla="*/ 0 h 6875862"/>
              <a:gd name="connsiteX0" fmla="*/ 1977448 w 11683262"/>
              <a:gd name="connsiteY0" fmla="*/ 29496 h 6905358"/>
              <a:gd name="connsiteX1" fmla="*/ 28 w 11683262"/>
              <a:gd name="connsiteY1" fmla="*/ 3473497 h 6905358"/>
              <a:gd name="connsiteX2" fmla="*/ 1977448 w 11683262"/>
              <a:gd name="connsiteY2" fmla="*/ 6895526 h 6905358"/>
              <a:gd name="connsiteX3" fmla="*/ 11682316 w 11683262"/>
              <a:gd name="connsiteY3" fmla="*/ 6905358 h 6905358"/>
              <a:gd name="connsiteX4" fmla="*/ 11682317 w 11683262"/>
              <a:gd name="connsiteY4" fmla="*/ 0 h 6905358"/>
              <a:gd name="connsiteX5" fmla="*/ 1977448 w 11683262"/>
              <a:gd name="connsiteY5" fmla="*/ 29496 h 6905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83262" h="6905358">
                <a:moveTo>
                  <a:pt x="1977448" y="29496"/>
                </a:moveTo>
                <a:cubicBezTo>
                  <a:pt x="790996" y="721592"/>
                  <a:pt x="-5465" y="2001420"/>
                  <a:pt x="28" y="3473497"/>
                </a:cubicBezTo>
                <a:cubicBezTo>
                  <a:pt x="5521" y="4934588"/>
                  <a:pt x="796489" y="6208923"/>
                  <a:pt x="1977448" y="6895526"/>
                </a:cubicBezTo>
                <a:lnTo>
                  <a:pt x="11682316" y="6905358"/>
                </a:lnTo>
                <a:cubicBezTo>
                  <a:pt x="11685593" y="4616681"/>
                  <a:pt x="11679040" y="2288677"/>
                  <a:pt x="11682317" y="0"/>
                </a:cubicBezTo>
                <a:lnTo>
                  <a:pt x="1977448" y="29496"/>
                </a:lnTo>
                <a:close/>
              </a:path>
            </a:pathLst>
          </a:custGeom>
          <a:solidFill>
            <a:schemeClr val="accent3"/>
          </a:solidFill>
          <a:ln w="54926" cap="flat">
            <a:noFill/>
            <a:prstDash val="solid"/>
            <a:miter/>
          </a:ln>
        </p:spPr>
        <p:txBody>
          <a:bodyPr rtlCol="0" anchor="ctr"/>
          <a:lstStyle/>
          <a:p>
            <a:endParaRPr lang="hu-HU"/>
          </a:p>
        </p:txBody>
      </p:sp>
      <p:sp>
        <p:nvSpPr>
          <p:cNvPr id="20" name="Ellipszis 19">
            <a:extLst>
              <a:ext uri="{FF2B5EF4-FFF2-40B4-BE49-F238E27FC236}">
                <a16:creationId xmlns:a16="http://schemas.microsoft.com/office/drawing/2014/main" id="{E414A0E9-C9CA-4264-878E-A4C46E79AA53}"/>
              </a:ext>
            </a:extLst>
          </p:cNvPr>
          <p:cNvSpPr/>
          <p:nvPr/>
        </p:nvSpPr>
        <p:spPr>
          <a:xfrm>
            <a:off x="10447145" y="6212112"/>
            <a:ext cx="1161144" cy="1161142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22" name="Picture 1">
            <a:extLst>
              <a:ext uri="{FF2B5EF4-FFF2-40B4-BE49-F238E27FC236}">
                <a16:creationId xmlns:a16="http://schemas.microsoft.com/office/drawing/2014/main" id="{01384D02-7387-4142-AEB5-F7139020A15B}"/>
              </a:ext>
            </a:extLst>
          </p:cNvPr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01980" y="6316271"/>
            <a:ext cx="843470" cy="3878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4" name="Szövegdoboz 23">
            <a:extLst>
              <a:ext uri="{FF2B5EF4-FFF2-40B4-BE49-F238E27FC236}">
                <a16:creationId xmlns:a16="http://schemas.microsoft.com/office/drawing/2014/main" id="{29A3A768-BE99-40CD-9FD8-ADE18FF47663}"/>
              </a:ext>
            </a:extLst>
          </p:cNvPr>
          <p:cNvSpPr txBox="1"/>
          <p:nvPr/>
        </p:nvSpPr>
        <p:spPr>
          <a:xfrm>
            <a:off x="8028079" y="6417606"/>
            <a:ext cx="1443790" cy="337034"/>
          </a:xfrm>
          <a:prstGeom prst="rect">
            <a:avLst/>
          </a:prstGeom>
          <a:noFill/>
        </p:spPr>
        <p:txBody>
          <a:bodyPr wrap="square" lIns="150894" tIns="75447" rIns="150894" bIns="75447" rtlCol="0">
            <a:spAutoFit/>
          </a:bodyPr>
          <a:lstStyle/>
          <a:p>
            <a:r>
              <a:rPr lang="hu-HU" sz="1200" u="sng" dirty="0">
                <a:solidFill>
                  <a:schemeClr val="bg2"/>
                </a:solidFill>
              </a:rPr>
              <a:t>www.izys.hu</a:t>
            </a:r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C495EC56-4A47-42AB-9020-4113D88A9603}"/>
              </a:ext>
            </a:extLst>
          </p:cNvPr>
          <p:cNvSpPr>
            <a:spLocks/>
          </p:cNvSpPr>
          <p:nvPr/>
        </p:nvSpPr>
        <p:spPr bwMode="auto">
          <a:xfrm>
            <a:off x="9212221" y="6443772"/>
            <a:ext cx="1489973" cy="31809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1100" b="1" dirty="0">
                <a:solidFill>
                  <a:schemeClr val="bg2"/>
                </a:solidFill>
                <a:ea typeface="MS PGothic" pitchFamily="34" charset="-128"/>
                <a:sym typeface="Baskerville SemiBold" charset="0"/>
              </a:rPr>
              <a:t>+36 1 769 0061</a:t>
            </a:r>
          </a:p>
        </p:txBody>
      </p:sp>
      <p:sp>
        <p:nvSpPr>
          <p:cNvPr id="28" name="Google Shape;105;p9">
            <a:extLst>
              <a:ext uri="{FF2B5EF4-FFF2-40B4-BE49-F238E27FC236}">
                <a16:creationId xmlns:a16="http://schemas.microsoft.com/office/drawing/2014/main" id="{F4529D76-E4E0-4426-9307-233CF80D6CC8}"/>
              </a:ext>
            </a:extLst>
          </p:cNvPr>
          <p:cNvSpPr txBox="1">
            <a:spLocks/>
          </p:cNvSpPr>
          <p:nvPr/>
        </p:nvSpPr>
        <p:spPr>
          <a:xfrm>
            <a:off x="11739351" y="6348245"/>
            <a:ext cx="642000" cy="32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" smtClean="0">
                <a:solidFill>
                  <a:schemeClr val="bg2"/>
                </a:solidFill>
              </a:rPr>
              <a:pPr/>
              <a:t>68</a:t>
            </a:fld>
            <a:endParaRPr lang="en" dirty="0">
              <a:solidFill>
                <a:schemeClr val="bg2"/>
              </a:solidFill>
            </a:endParaRPr>
          </a:p>
        </p:txBody>
      </p:sp>
      <p:sp>
        <p:nvSpPr>
          <p:cNvPr id="19" name="Google Shape;19;p2">
            <a:extLst>
              <a:ext uri="{FF2B5EF4-FFF2-40B4-BE49-F238E27FC236}">
                <a16:creationId xmlns:a16="http://schemas.microsoft.com/office/drawing/2014/main" id="{B663630B-17B1-415C-8A01-A459BB5B51B4}"/>
              </a:ext>
            </a:extLst>
          </p:cNvPr>
          <p:cNvSpPr txBox="1">
            <a:spLocks/>
          </p:cNvSpPr>
          <p:nvPr/>
        </p:nvSpPr>
        <p:spPr>
          <a:xfrm>
            <a:off x="6277257" y="2525486"/>
            <a:ext cx="5252139" cy="180221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lnSpc>
                <a:spcPts val="4000"/>
              </a:lnSpc>
              <a:buClr>
                <a:schemeClr val="accent1"/>
              </a:buClr>
              <a:buSzPct val="100000"/>
            </a:pPr>
            <a:r>
              <a:rPr lang="hu-HU" sz="3600" dirty="0">
                <a:solidFill>
                  <a:schemeClr val="bg1"/>
                </a:solidFill>
              </a:rPr>
              <a:t>+36 70 366 3160</a:t>
            </a:r>
          </a:p>
          <a:p>
            <a:pPr>
              <a:lnSpc>
                <a:spcPts val="4000"/>
              </a:lnSpc>
              <a:buClr>
                <a:schemeClr val="accent1"/>
              </a:buClr>
              <a:buSzPct val="100000"/>
            </a:pPr>
            <a:r>
              <a:rPr lang="hu-HU" sz="2400" dirty="0">
                <a:solidFill>
                  <a:schemeClr val="bg1"/>
                </a:solidFill>
              </a:rPr>
              <a:t>Belányi-</a:t>
            </a:r>
            <a:r>
              <a:rPr lang="hu-HU" sz="2400" dirty="0" err="1">
                <a:solidFill>
                  <a:schemeClr val="bg1"/>
                </a:solidFill>
              </a:rPr>
              <a:t>Sztraka</a:t>
            </a:r>
            <a:r>
              <a:rPr lang="hu-HU" sz="2400" dirty="0">
                <a:solidFill>
                  <a:schemeClr val="bg1"/>
                </a:solidFill>
              </a:rPr>
              <a:t> Szabolcs</a:t>
            </a:r>
            <a:br>
              <a:rPr lang="hu-HU" sz="2400" dirty="0">
                <a:solidFill>
                  <a:schemeClr val="bg1"/>
                </a:solidFill>
              </a:rPr>
            </a:br>
            <a:r>
              <a:rPr lang="hu-HU" sz="2000" dirty="0">
                <a:solidFill>
                  <a:schemeClr val="accent1"/>
                </a:solidFill>
                <a:latin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szabolcs.belanyi-sztraka@izys.hu</a:t>
            </a:r>
            <a:endParaRPr lang="hu-HU" sz="20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1" name="Google Shape;19;p2">
            <a:extLst>
              <a:ext uri="{FF2B5EF4-FFF2-40B4-BE49-F238E27FC236}">
                <a16:creationId xmlns:a16="http://schemas.microsoft.com/office/drawing/2014/main" id="{60146199-9C75-4612-9145-1A6D919D1C85}"/>
              </a:ext>
            </a:extLst>
          </p:cNvPr>
          <p:cNvSpPr txBox="1">
            <a:spLocks/>
          </p:cNvSpPr>
          <p:nvPr/>
        </p:nvSpPr>
        <p:spPr>
          <a:xfrm>
            <a:off x="5540829" y="495400"/>
            <a:ext cx="5988568" cy="138292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hu-HU" sz="4000" dirty="0">
                <a:solidFill>
                  <a:schemeClr val="bg1"/>
                </a:solidFill>
              </a:rPr>
              <a:t>Bizonytalan vagy még?</a:t>
            </a:r>
            <a:br>
              <a:rPr lang="hu-HU" sz="4000" dirty="0">
                <a:solidFill>
                  <a:schemeClr val="bg1"/>
                </a:solidFill>
              </a:rPr>
            </a:br>
            <a:r>
              <a:rPr lang="hu-HU" sz="4000" dirty="0">
                <a:solidFill>
                  <a:schemeClr val="accent1"/>
                </a:solidFill>
              </a:rPr>
              <a:t>Fogjuk a kezed!</a:t>
            </a:r>
            <a:endParaRPr lang="hu-HU" sz="4000" dirty="0">
              <a:solidFill>
                <a:schemeClr val="bg1"/>
              </a:solidFill>
            </a:endParaRPr>
          </a:p>
        </p:txBody>
      </p:sp>
      <p:grpSp>
        <p:nvGrpSpPr>
          <p:cNvPr id="5" name="Csoportba foglalás 4">
            <a:extLst>
              <a:ext uri="{FF2B5EF4-FFF2-40B4-BE49-F238E27FC236}">
                <a16:creationId xmlns:a16="http://schemas.microsoft.com/office/drawing/2014/main" id="{8D3A6AF2-6D79-4E42-BB75-82F2765FD99E}"/>
              </a:ext>
            </a:extLst>
          </p:cNvPr>
          <p:cNvGrpSpPr/>
          <p:nvPr/>
        </p:nvGrpSpPr>
        <p:grpSpPr>
          <a:xfrm>
            <a:off x="1403136" y="1258941"/>
            <a:ext cx="4584030" cy="4584024"/>
            <a:chOff x="1403136" y="1258941"/>
            <a:chExt cx="4584030" cy="4584024"/>
          </a:xfrm>
        </p:grpSpPr>
        <p:pic>
          <p:nvPicPr>
            <p:cNvPr id="13" name="Kép helye 5">
              <a:extLst>
                <a:ext uri="{FF2B5EF4-FFF2-40B4-BE49-F238E27FC236}">
                  <a16:creationId xmlns:a16="http://schemas.microsoft.com/office/drawing/2014/main" id="{0669F978-534D-4840-974B-C0B481A9223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08" b="508"/>
            <a:stretch/>
          </p:blipFill>
          <p:spPr>
            <a:xfrm>
              <a:off x="1693227" y="1549029"/>
              <a:ext cx="3994042" cy="3994042"/>
            </a:xfrm>
            <a:prstGeom prst="ellipse">
              <a:avLst/>
            </a:prstGeom>
          </p:spPr>
        </p:pic>
        <p:sp>
          <p:nvSpPr>
            <p:cNvPr id="15" name="Ábra 6">
              <a:extLst>
                <a:ext uri="{FF2B5EF4-FFF2-40B4-BE49-F238E27FC236}">
                  <a16:creationId xmlns:a16="http://schemas.microsoft.com/office/drawing/2014/main" id="{98D86025-AF32-4A40-8679-237A270846D7}"/>
                </a:ext>
              </a:extLst>
            </p:cNvPr>
            <p:cNvSpPr/>
            <p:nvPr/>
          </p:nvSpPr>
          <p:spPr>
            <a:xfrm>
              <a:off x="1403136" y="1258941"/>
              <a:ext cx="4584030" cy="4584024"/>
            </a:xfrm>
            <a:custGeom>
              <a:avLst/>
              <a:gdLst>
                <a:gd name="connsiteX0" fmla="*/ 4088138 w 8195883"/>
                <a:gd name="connsiteY0" fmla="*/ 10 h 8195873"/>
                <a:gd name="connsiteX1" fmla="*/ 10 w 8195883"/>
                <a:gd name="connsiteY1" fmla="*/ 4107741 h 8195873"/>
                <a:gd name="connsiteX2" fmla="*/ 4107746 w 8195883"/>
                <a:gd name="connsiteY2" fmla="*/ 8195864 h 8195873"/>
                <a:gd name="connsiteX3" fmla="*/ 8195874 w 8195883"/>
                <a:gd name="connsiteY3" fmla="*/ 4088133 h 8195873"/>
                <a:gd name="connsiteX4" fmla="*/ 4088138 w 8195883"/>
                <a:gd name="connsiteY4" fmla="*/ 10 h 8195873"/>
                <a:gd name="connsiteX5" fmla="*/ 4107746 w 8195883"/>
                <a:gd name="connsiteY5" fmla="*/ 7641957 h 8195873"/>
                <a:gd name="connsiteX6" fmla="*/ 553917 w 8195883"/>
                <a:gd name="connsiteY6" fmla="*/ 4107741 h 8195873"/>
                <a:gd name="connsiteX7" fmla="*/ 4088138 w 8195883"/>
                <a:gd name="connsiteY7" fmla="*/ 553916 h 8195873"/>
                <a:gd name="connsiteX8" fmla="*/ 7641966 w 8195883"/>
                <a:gd name="connsiteY8" fmla="*/ 4088133 h 8195873"/>
                <a:gd name="connsiteX9" fmla="*/ 4107746 w 8195883"/>
                <a:gd name="connsiteY9" fmla="*/ 7641957 h 8195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5883" h="8195873">
                  <a:moveTo>
                    <a:pt x="4088138" y="10"/>
                  </a:moveTo>
                  <a:cubicBezTo>
                    <a:pt x="1823492" y="4912"/>
                    <a:pt x="-4892" y="1843097"/>
                    <a:pt x="10" y="4107741"/>
                  </a:cubicBezTo>
                  <a:cubicBezTo>
                    <a:pt x="4912" y="6372384"/>
                    <a:pt x="1843099" y="8200766"/>
                    <a:pt x="4107746" y="8195864"/>
                  </a:cubicBezTo>
                  <a:cubicBezTo>
                    <a:pt x="6372392" y="8190962"/>
                    <a:pt x="8200776" y="6352777"/>
                    <a:pt x="8195874" y="4088133"/>
                  </a:cubicBezTo>
                  <a:cubicBezTo>
                    <a:pt x="8186070" y="1823489"/>
                    <a:pt x="6347883" y="-4892"/>
                    <a:pt x="4088138" y="10"/>
                  </a:cubicBezTo>
                  <a:close/>
                  <a:moveTo>
                    <a:pt x="4107746" y="7641957"/>
                  </a:moveTo>
                  <a:cubicBezTo>
                    <a:pt x="2151914" y="7646859"/>
                    <a:pt x="558819" y="6063569"/>
                    <a:pt x="553917" y="4107741"/>
                  </a:cubicBezTo>
                  <a:cubicBezTo>
                    <a:pt x="549015" y="2151912"/>
                    <a:pt x="2132307" y="558818"/>
                    <a:pt x="4088138" y="553916"/>
                  </a:cubicBezTo>
                  <a:cubicBezTo>
                    <a:pt x="6043970" y="549014"/>
                    <a:pt x="7637065" y="2132304"/>
                    <a:pt x="7641966" y="4088133"/>
                  </a:cubicBezTo>
                  <a:cubicBezTo>
                    <a:pt x="7646869" y="6043962"/>
                    <a:pt x="6063577" y="7637056"/>
                    <a:pt x="4107746" y="7641957"/>
                  </a:cubicBezTo>
                  <a:close/>
                </a:path>
              </a:pathLst>
            </a:custGeom>
            <a:solidFill>
              <a:srgbClr val="88C79A"/>
            </a:solidFill>
            <a:ln w="489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hu-HU"/>
            </a:p>
          </p:txBody>
        </p:sp>
      </p:grpSp>
      <p:sp>
        <p:nvSpPr>
          <p:cNvPr id="2" name="Google Shape;19;p2">
            <a:extLst>
              <a:ext uri="{FF2B5EF4-FFF2-40B4-BE49-F238E27FC236}">
                <a16:creationId xmlns:a16="http://schemas.microsoft.com/office/drawing/2014/main" id="{1C70950E-5B20-4194-B95F-AC49803C3C05}"/>
              </a:ext>
            </a:extLst>
          </p:cNvPr>
          <p:cNvSpPr txBox="1">
            <a:spLocks/>
          </p:cNvSpPr>
          <p:nvPr/>
        </p:nvSpPr>
        <p:spPr>
          <a:xfrm>
            <a:off x="4835314" y="4819280"/>
            <a:ext cx="6694082" cy="185576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5000" b="0" i="0" u="none" strike="noStrike" cap="none">
                <a:solidFill>
                  <a:schemeClr val="accent3"/>
                </a:solidFill>
                <a:latin typeface="+mj-lt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800"/>
              <a:buFont typeface="Arial"/>
              <a:buNone/>
              <a:defRPr sz="7733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lnSpc>
                <a:spcPts val="3000"/>
              </a:lnSpc>
              <a:buClr>
                <a:schemeClr val="accent1"/>
              </a:buClr>
              <a:buSzPct val="100000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KONKRÉT, ÜGYFÉLLEL KAPCSOLATOS </a:t>
            </a:r>
          </a:p>
          <a:p>
            <a:pPr>
              <a:lnSpc>
                <a:spcPts val="3000"/>
              </a:lnSpc>
              <a:buClr>
                <a:schemeClr val="accent1"/>
              </a:buClr>
              <a:buSzPct val="100000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KÉRDÉS ESETÉN </a:t>
            </a:r>
          </a:p>
          <a:p>
            <a:pPr>
              <a:lnSpc>
                <a:spcPts val="3000"/>
              </a:lnSpc>
              <a:buClr>
                <a:schemeClr val="accent1"/>
              </a:buClr>
              <a:buSzPct val="100000"/>
            </a:pPr>
            <a:r>
              <a:rPr lang="hu-HU" sz="1900" dirty="0">
                <a:solidFill>
                  <a:schemeClr val="bg1"/>
                </a:solidFill>
                <a:latin typeface="+mn-lt"/>
              </a:rPr>
              <a:t>hívd az ügyfélszolgálatot </a:t>
            </a:r>
            <a:r>
              <a:rPr lang="hu-HU" sz="1900" dirty="0">
                <a:solidFill>
                  <a:schemeClr val="bg1"/>
                </a:solidFill>
              </a:rPr>
              <a:t>+36 1 769 0061</a:t>
            </a:r>
            <a:endParaRPr lang="hu-HU" sz="19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2277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/>
      <p:bldP spid="21" grpId="0"/>
      <p:bldP spid="2" grpId="0"/>
    </p:bldLst>
  </p:timing>
</p:sld>
</file>

<file path=ppt/theme/theme1.xml><?xml version="1.0" encoding="utf-8"?>
<a:theme xmlns:a="http://schemas.openxmlformats.org/drawingml/2006/main" name="Office-téma">
  <a:themeElements>
    <a:clrScheme name="25. egyéni séma">
      <a:dk1>
        <a:srgbClr val="00001A"/>
      </a:dk1>
      <a:lt1>
        <a:srgbClr val="FFFFFF"/>
      </a:lt1>
      <a:dk2>
        <a:srgbClr val="60707A"/>
      </a:dk2>
      <a:lt2>
        <a:srgbClr val="E8EDF1"/>
      </a:lt2>
      <a:accent1>
        <a:srgbClr val="A6D683"/>
      </a:accent1>
      <a:accent2>
        <a:srgbClr val="2CA388"/>
      </a:accent2>
      <a:accent3>
        <a:srgbClr val="106B6B"/>
      </a:accent3>
      <a:accent4>
        <a:srgbClr val="CFDCE6"/>
      </a:accent4>
      <a:accent5>
        <a:srgbClr val="9EB3C2"/>
      </a:accent5>
      <a:accent6>
        <a:srgbClr val="577C97"/>
      </a:accent6>
      <a:hlink>
        <a:srgbClr val="00001A"/>
      </a:hlink>
      <a:folHlink>
        <a:srgbClr val="6611CC"/>
      </a:folHlink>
    </a:clrScheme>
    <a:fontScheme name="13. egyéni séma">
      <a:majorFont>
        <a:latin typeface="gotham bold"/>
        <a:ea typeface=""/>
        <a:cs typeface=""/>
      </a:majorFont>
      <a:minorFont>
        <a:latin typeface="gotham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5172</TotalTime>
  <Words>2710</Words>
  <Application>Microsoft Office PowerPoint</Application>
  <PresentationFormat>Szélesvásznú</PresentationFormat>
  <Paragraphs>683</Paragraphs>
  <Slides>68</Slides>
  <Notes>4</Notes>
  <HiddenSlides>6</HiddenSlides>
  <MMClips>4</MMClip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68</vt:i4>
      </vt:variant>
    </vt:vector>
  </HeadingPairs>
  <TitlesOfParts>
    <vt:vector size="69" baseType="lpstr">
      <vt:lpstr>Office-téma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PowerPoint-bemutató</dc:title>
  <dc:creator>ZSu Faludi</dc:creator>
  <cp:lastModifiedBy>Belányi-Sztraka Szabolcs</cp:lastModifiedBy>
  <cp:revision>162</cp:revision>
  <dcterms:created xsi:type="dcterms:W3CDTF">2020-10-30T04:37:28Z</dcterms:created>
  <dcterms:modified xsi:type="dcterms:W3CDTF">2025-12-03T15:00:09Z</dcterms:modified>
</cp:coreProperties>
</file>