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8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2" r:id="rId56"/>
    <p:sldId id="343" r:id="rId57"/>
    <p:sldId id="319" r:id="rId58"/>
    <p:sldId id="320" r:id="rId59"/>
    <p:sldId id="316" r:id="rId60"/>
    <p:sldId id="344" r:id="rId61"/>
    <p:sldId id="318" r:id="rId62"/>
    <p:sldId id="345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30" r:id="rId72"/>
    <p:sldId id="331" r:id="rId73"/>
    <p:sldId id="332" r:id="rId74"/>
    <p:sldId id="333" r:id="rId75"/>
    <p:sldId id="334" r:id="rId76"/>
    <p:sldId id="335" r:id="rId77"/>
    <p:sldId id="336" r:id="rId78"/>
    <p:sldId id="337" r:id="rId79"/>
    <p:sldId id="338" r:id="rId80"/>
    <p:sldId id="339" r:id="rId81"/>
    <p:sldId id="340" r:id="rId82"/>
    <p:sldId id="341" r:id="rId83"/>
    <p:sldId id="342" r:id="rId84"/>
  </p:sldIdLst>
  <p:sldSz cx="12192000" cy="6858000"/>
  <p:notesSz cx="6858000" cy="9144000"/>
  <p:embeddedFontLst>
    <p:embeddedFont>
      <p:font typeface="Georgia" panose="02040502050405020303" pitchFamily="18" charset="0"/>
      <p:regular r:id="rId86"/>
      <p:bold r:id="rId87"/>
      <p:italic r:id="rId88"/>
      <p:boldItalic r:id="rId89"/>
    </p:embeddedFont>
    <p:embeddedFont>
      <p:font typeface="Montserrat" panose="00000500000000000000" pitchFamily="2" charset="0"/>
      <p:regular r:id="rId90"/>
      <p:bold r:id="rId91"/>
      <p:italic r:id="rId92"/>
      <p:boldItalic r:id="rId93"/>
    </p:embeddedFont>
    <p:embeddedFont>
      <p:font typeface="Roboto Slab" pitchFamily="2" charset="0"/>
      <p:regular r:id="rId94"/>
      <p:bold r:id="rId9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566">
          <p15:clr>
            <a:srgbClr val="A4A3A4"/>
          </p15:clr>
        </p15:guide>
        <p15:guide id="2" pos="6766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99" roundtripDataSignature="AMtx7mgEb0cuUYiogIfhWl2Wa27S8PBUo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FD88A2E-4962-4016-A45C-2648D85FCE13}">
  <a:tblStyle styleId="{5FD88A2E-4962-4016-A45C-2648D85FCE13}" styleName="Table_0">
    <a:wholeTbl>
      <a:tcTxStyle b="off" i="off">
        <a:font>
          <a:latin typeface="gotham book"/>
          <a:ea typeface="gotham book"/>
          <a:cs typeface="gotham book"/>
        </a:font>
        <a:schemeClr val="dk1"/>
      </a:tcTxStyle>
      <a:tcStyle>
        <a:tcBdr>
          <a:left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tcBdr/>
        <a:fill>
          <a:solidFill>
            <a:srgbClr val="F0F7EC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0F7EC"/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l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gotham book"/>
          <a:ea typeface="gotham book"/>
          <a:cs typeface="gotham book"/>
        </a:font>
        <a:schemeClr val="lt1"/>
      </a:tcTxStyle>
      <a:tcStyle>
        <a:tcBdr/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C7853C-536D-4A76-A0AE-DD22124D55A5}" styleName="Téma alapján készült stílus 1 – 3. jelölőszín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43" y="53"/>
      </p:cViewPr>
      <p:guideLst>
        <p:guide orient="horz" pos="3566"/>
        <p:guide pos="676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font" Target="fonts/font4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font" Target="fonts/font5.fntdata"/><Relationship Id="rId95" Type="http://schemas.openxmlformats.org/officeDocument/2006/relationships/font" Target="fonts/font10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font" Target="fonts/font3.fntdata"/><Relationship Id="rId9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font" Target="fonts/font1.fntdata"/><Relationship Id="rId94" Type="http://schemas.openxmlformats.org/officeDocument/2006/relationships/font" Target="fonts/font9.fntdata"/><Relationship Id="rId99" Type="http://customschemas.google.com/relationships/presentationmetadata" Target="metadata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7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2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8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gdrive\management\IZYS%20&#214;P\&#201;rt&#233;kes&#237;t&#233;s%20&#233;s%20marketing\Aj&#225;nlatok%20partnereknek\2018\IZYS%20Biztos&#237;t&#225;s\web%20k&#233;pei\meg&#233;ri%20&#225;br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0" i="0" u="none" strike="noStrike" kern="1200" cap="none" spc="50" normalizeH="0" baseline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pPr>
            <a:r>
              <a:rPr lang="hu-HU" dirty="0">
                <a:solidFill>
                  <a:schemeClr val="accent3"/>
                </a:solidFill>
              </a:rPr>
              <a:t>Többet költhetnek el még a havi </a:t>
            </a:r>
            <a:br>
              <a:rPr lang="hu-HU" dirty="0">
                <a:solidFill>
                  <a:schemeClr val="accent3"/>
                </a:solidFill>
              </a:rPr>
            </a:br>
            <a:r>
              <a:rPr lang="hu-HU" dirty="0">
                <a:solidFill>
                  <a:schemeClr val="accent3"/>
                </a:solidFill>
              </a:rPr>
              <a:t>5.000 Ft befizetést teljesítők is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0" i="0" u="none" strike="noStrike" kern="1200" cap="none" spc="50" normalizeH="0" baseline="0">
              <a:solidFill>
                <a:schemeClr val="accent3"/>
              </a:solidFill>
              <a:latin typeface="+mj-lt"/>
              <a:ea typeface="+mj-ea"/>
              <a:cs typeface="+mj-cs"/>
            </a:defRPr>
          </a:pPr>
          <a:endParaRPr lang="hu-H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Munka1!$C$5:$E$5</c:f>
              <c:strCache>
                <c:ptCount val="3"/>
                <c:pt idx="0">
                  <c:v>Befizetés</c:v>
                </c:pt>
                <c:pt idx="1">
                  <c:v>Költségek</c:v>
                </c:pt>
                <c:pt idx="2">
                  <c:v>Adókedvezmény</c:v>
                </c:pt>
              </c:strCache>
            </c:strRef>
          </c:cat>
          <c:val>
            <c:numRef>
              <c:f>Munka1!$C$6:$E$6</c:f>
              <c:numCache>
                <c:formatCode>General</c:formatCode>
                <c:ptCount val="3"/>
                <c:pt idx="0">
                  <c:v>5000</c:v>
                </c:pt>
                <c:pt idx="1">
                  <c:v>-690</c:v>
                </c:pt>
                <c:pt idx="2">
                  <c:v>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FB-4F7C-8614-A2D1F908EA1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1706769487"/>
        <c:axId val="1964314127"/>
      </c:barChart>
      <c:catAx>
        <c:axId val="17067694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rgbClr val="AAC1B7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964314127"/>
        <c:crosses val="autoZero"/>
        <c:auto val="1"/>
        <c:lblAlgn val="ctr"/>
        <c:lblOffset val="100"/>
        <c:noMultiLvlLbl val="0"/>
      </c:catAx>
      <c:valAx>
        <c:axId val="19643141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E2E2E2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7067694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76" name="Google Shape;47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6" name="Google Shape;88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1" name="Google Shape;91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3" name="Google Shape;1113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5" name="Google Shape;1145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0" name="Google Shape;1160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4" name="Google Shape;1174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8" name="Google Shape;1188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2" name="Google Shape;1202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6" name="Google Shape;1216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0" name="Google Shape;1230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4" name="Google Shape;1244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1" name="Google Shape;1261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8" name="Google Shape;1278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2" name="Google Shape;1292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Google Shape;1325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6" name="Google Shape;1326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8" name="Google Shape;1358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Google Shape;1371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388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9" name="Google Shape;1389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" name="Google Shape;1542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3" name="Google Shape;1543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5">
          <a:extLst>
            <a:ext uri="{FF2B5EF4-FFF2-40B4-BE49-F238E27FC236}">
              <a16:creationId xmlns:a16="http://schemas.microsoft.com/office/drawing/2014/main" id="{36BFA153-D8F7-BB08-8F5B-488D90E83F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Google Shape;1666;p63:notes">
            <a:extLst>
              <a:ext uri="{FF2B5EF4-FFF2-40B4-BE49-F238E27FC236}">
                <a16:creationId xmlns:a16="http://schemas.microsoft.com/office/drawing/2014/main" id="{C946D741-B7B7-A86F-094F-BE0F2D0CA9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7" name="Google Shape;1667;p63:notes">
            <a:extLst>
              <a:ext uri="{FF2B5EF4-FFF2-40B4-BE49-F238E27FC236}">
                <a16:creationId xmlns:a16="http://schemas.microsoft.com/office/drawing/2014/main" id="{D92C75AD-EB29-46BF-5ADC-438F9CE2246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176681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0" name="Google Shape;1690;p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1" name="Google Shape;1691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Google Shape;1714;p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5" name="Google Shape;1715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p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0" name="Google Shape;1630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0">
          <a:extLst>
            <a:ext uri="{FF2B5EF4-FFF2-40B4-BE49-F238E27FC236}">
              <a16:creationId xmlns:a16="http://schemas.microsoft.com/office/drawing/2014/main" id="{3A86CF18-18DA-E7EB-D312-B1EBD4E4C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Google Shape;1371;p53:notes">
            <a:extLst>
              <a:ext uri="{FF2B5EF4-FFF2-40B4-BE49-F238E27FC236}">
                <a16:creationId xmlns:a16="http://schemas.microsoft.com/office/drawing/2014/main" id="{FBA67ADB-DFD0-C770-0C60-289172AABD9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53:notes">
            <a:extLst>
              <a:ext uri="{FF2B5EF4-FFF2-40B4-BE49-F238E27FC236}">
                <a16:creationId xmlns:a16="http://schemas.microsoft.com/office/drawing/2014/main" id="{F24E7E09-48F6-3468-8417-CBFBAD8252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943263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Google Shape;1666;p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7" name="Google Shape;1667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9">
          <a:extLst>
            <a:ext uri="{FF2B5EF4-FFF2-40B4-BE49-F238E27FC236}">
              <a16:creationId xmlns:a16="http://schemas.microsoft.com/office/drawing/2014/main" id="{F97B82E1-A829-E8F8-F401-212D2B1E4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0" name="Google Shape;1690;p64:notes">
            <a:extLst>
              <a:ext uri="{FF2B5EF4-FFF2-40B4-BE49-F238E27FC236}">
                <a16:creationId xmlns:a16="http://schemas.microsoft.com/office/drawing/2014/main" id="{1B724D4B-C367-08BD-C0E8-6AA0DFD2B40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1" name="Google Shape;1691;p64:notes">
            <a:extLst>
              <a:ext uri="{FF2B5EF4-FFF2-40B4-BE49-F238E27FC236}">
                <a16:creationId xmlns:a16="http://schemas.microsoft.com/office/drawing/2014/main" id="{D4721502-EBDE-3144-D782-942709D993A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95577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" name="Google Shape;1768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9" name="Google Shape;1769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7" name="Google Shape;1787;p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8" name="Google Shape;1788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5" name="Google Shape;1805;p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6" name="Google Shape;1806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4" name="Google Shape;1824;p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5" name="Google Shape;1825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p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0" name="Google Shape;1840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9" name="Google Shape;1869;p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0" name="Google Shape;1870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" name="Google Shape;1884;p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5" name="Google Shape;1885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9" name="Google Shape;1899;p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0" name="Google Shape;1900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5" name="Google Shape;1915;p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6" name="Google Shape;1916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2" name="Google Shape;1932;p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3" name="Google Shape;1933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" name="Google Shape;1946;p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7" name="Google Shape;1947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Google Shape;1961;p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2" name="Google Shape;1962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1" name="Google Shape;1971;p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2" name="Google Shape;1972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3" name="Google Shape;2003;p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4" name="Google Shape;2004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0" name="Google Shape;2030;p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1" name="Google Shape;2031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Google Shape;2067;p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8" name="Google Shape;2068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4" name="Google Shape;2114;p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5" name="Google Shape;2115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0" name="Google Shape;2200;p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1" name="Google Shape;2201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3" name="Google Shape;2243;p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4" name="Google Shape;2244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2" name="Google Shape;2262;p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3" name="Google Shape;2263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9" name="Google Shape;2279;p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0" name="Google Shape;2280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8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9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9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9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9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9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9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9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9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9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9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0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0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0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0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0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>
  <p:cSld name="Üre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0"/>
          <p:cNvSpPr>
            <a:spLocks noGrp="1"/>
          </p:cNvSpPr>
          <p:nvPr>
            <p:ph type="pic" idx="2"/>
          </p:nvPr>
        </p:nvSpPr>
        <p:spPr>
          <a:xfrm>
            <a:off x="1857375" y="0"/>
            <a:ext cx="6908800" cy="69088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Üres">
  <p:cSld name="1_Üre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91"/>
          <p:cNvSpPr>
            <a:spLocks noGrp="1"/>
          </p:cNvSpPr>
          <p:nvPr>
            <p:ph type="pic" idx="2"/>
          </p:nvPr>
        </p:nvSpPr>
        <p:spPr>
          <a:xfrm>
            <a:off x="6120000" y="0"/>
            <a:ext cx="60720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9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9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" name="Google Shape;28;p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9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9"/>
              </a:buClr>
              <a:buSzPts val="2400"/>
              <a:buNone/>
              <a:defRPr sz="2400">
                <a:solidFill>
                  <a:srgbClr val="88888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9"/>
              </a:buClr>
              <a:buSzPts val="2000"/>
              <a:buNone/>
              <a:defRPr sz="2000">
                <a:solidFill>
                  <a:srgbClr val="888889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9"/>
              </a:buClr>
              <a:buSzPts val="1800"/>
              <a:buNone/>
              <a:defRPr sz="1800">
                <a:solidFill>
                  <a:srgbClr val="888889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9"/>
              </a:buClr>
              <a:buSzPts val="1600"/>
              <a:buNone/>
              <a:defRPr sz="1600">
                <a:solidFill>
                  <a:srgbClr val="888889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9"/>
              </a:buClr>
              <a:buSzPts val="1600"/>
              <a:buNone/>
              <a:defRPr sz="1600">
                <a:solidFill>
                  <a:srgbClr val="888889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9"/>
              </a:buClr>
              <a:buSzPts val="1600"/>
              <a:buNone/>
              <a:defRPr sz="1600">
                <a:solidFill>
                  <a:srgbClr val="888889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9"/>
              </a:buClr>
              <a:buSzPts val="1600"/>
              <a:buNone/>
              <a:defRPr sz="1600">
                <a:solidFill>
                  <a:srgbClr val="888889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9"/>
              </a:buClr>
              <a:buSzPts val="1600"/>
              <a:buNone/>
              <a:defRPr sz="1600">
                <a:solidFill>
                  <a:srgbClr val="888889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9"/>
              </a:buClr>
              <a:buSzPts val="1600"/>
              <a:buNone/>
              <a:defRPr sz="1600">
                <a:solidFill>
                  <a:srgbClr val="888889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9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9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9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9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9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9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9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9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9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9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9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9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9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"/>
              <a:buNone/>
              <a:defRPr sz="44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2.pn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png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0.png"/><Relationship Id="rId4" Type="http://schemas.openxmlformats.org/officeDocument/2006/relationships/image" Target="../media/image6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2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g"/><Relationship Id="rId4" Type="http://schemas.openxmlformats.org/officeDocument/2006/relationships/hyperlink" Target="mailto:szabolcs.belanyi-sztraka@izys.hu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02850" y="0"/>
            <a:ext cx="12694850" cy="8463233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/>
          <p:nvPr/>
        </p:nvSpPr>
        <p:spPr>
          <a:xfrm rot="10800000" flipH="1">
            <a:off x="8674100" y="0"/>
            <a:ext cx="3838268" cy="8463232"/>
          </a:xfrm>
          <a:prstGeom prst="rect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"/>
          <p:cNvSpPr/>
          <p:nvPr/>
        </p:nvSpPr>
        <p:spPr>
          <a:xfrm>
            <a:off x="5585782" y="366493"/>
            <a:ext cx="6125030" cy="6125014"/>
          </a:xfrm>
          <a:custGeom>
            <a:avLst/>
            <a:gdLst/>
            <a:ahLst/>
            <a:cxnLst/>
            <a:rect l="l" t="t" r="r" b="b"/>
            <a:pathLst>
              <a:path w="790575" h="790575" extrusionOk="0">
                <a:moveTo>
                  <a:pt x="395288" y="0"/>
                </a:moveTo>
                <a:cubicBezTo>
                  <a:pt x="177165" y="0"/>
                  <a:pt x="0" y="177165"/>
                  <a:pt x="0" y="395288"/>
                </a:cubicBezTo>
                <a:cubicBezTo>
                  <a:pt x="0" y="613410"/>
                  <a:pt x="177165" y="790575"/>
                  <a:pt x="395288" y="790575"/>
                </a:cubicBezTo>
                <a:cubicBezTo>
                  <a:pt x="613410" y="790575"/>
                  <a:pt x="790575" y="613410"/>
                  <a:pt x="790575" y="395288"/>
                </a:cubicBezTo>
                <a:cubicBezTo>
                  <a:pt x="790575" y="177165"/>
                  <a:pt x="613410" y="0"/>
                  <a:pt x="395288" y="0"/>
                </a:cubicBezTo>
                <a:close/>
                <a:moveTo>
                  <a:pt x="395288" y="717233"/>
                </a:moveTo>
                <a:cubicBezTo>
                  <a:pt x="217170" y="717233"/>
                  <a:pt x="73343" y="572453"/>
                  <a:pt x="73343" y="395288"/>
                </a:cubicBezTo>
                <a:cubicBezTo>
                  <a:pt x="73343" y="218123"/>
                  <a:pt x="217170" y="73343"/>
                  <a:pt x="395288" y="73343"/>
                </a:cubicBezTo>
                <a:cubicBezTo>
                  <a:pt x="573405" y="73343"/>
                  <a:pt x="717233" y="218123"/>
                  <a:pt x="717233" y="395288"/>
                </a:cubicBezTo>
                <a:cubicBezTo>
                  <a:pt x="717233" y="572453"/>
                  <a:pt x="573405" y="717233"/>
                  <a:pt x="395288" y="717233"/>
                </a:cubicBezTo>
                <a:close/>
              </a:path>
            </a:pathLst>
          </a:custGeom>
          <a:solidFill>
            <a:schemeClr val="accent3">
              <a:alpha val="4274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"/>
          <p:cNvSpPr/>
          <p:nvPr/>
        </p:nvSpPr>
        <p:spPr>
          <a:xfrm>
            <a:off x="6159097" y="936171"/>
            <a:ext cx="4978400" cy="4978400"/>
          </a:xfrm>
          <a:prstGeom prst="ellipse">
            <a:avLst/>
          </a:prstGeom>
          <a:solidFill>
            <a:schemeClr val="lt1">
              <a:alpha val="86666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"/>
          <p:cNvSpPr txBox="1"/>
          <p:nvPr/>
        </p:nvSpPr>
        <p:spPr>
          <a:xfrm>
            <a:off x="5244602" y="1746038"/>
            <a:ext cx="6807385" cy="144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54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Élen az </a:t>
            </a:r>
            <a:br>
              <a:rPr lang="hu-HU" sz="54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hu-HU" sz="54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egészségben</a:t>
            </a:r>
            <a:endParaRPr sz="12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54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200" dirty="0"/>
          </a:p>
        </p:txBody>
      </p:sp>
      <p:pic>
        <p:nvPicPr>
          <p:cNvPr id="93" name="Google Shape;93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65847" y="4089048"/>
            <a:ext cx="2016506" cy="927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8C7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10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4" name="Google Shape;35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10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356" name="Google Shape;356;p10"/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357" name="Google Shape;357;p10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10"/>
          <p:cNvSpPr txBox="1"/>
          <p:nvPr/>
        </p:nvSpPr>
        <p:spPr>
          <a:xfrm>
            <a:off x="216000" y="914400"/>
            <a:ext cx="5328457" cy="5664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hu-HU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Már az első naptól</a:t>
            </a:r>
            <a:endParaRPr/>
          </a:p>
          <a:p>
            <a:pPr marL="342900" marR="0" lvl="0" indent="-342900" algn="l" rtl="0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hu-HU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Táppénz </a:t>
            </a:r>
            <a:r>
              <a:rPr lang="hu-HU"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kiegészítésként folyósítjuk,</a:t>
            </a:r>
            <a:endParaRPr/>
          </a:p>
          <a:p>
            <a:pPr marL="342900" marR="0" lvl="0" indent="-342900" algn="l" rtl="0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hu-HU"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Baleseti segéllyel, sportbérlettel együtt nem igényelhető</a:t>
            </a:r>
            <a:endParaRPr/>
          </a:p>
          <a:p>
            <a:pPr marL="0" marR="0" lvl="0" indent="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r>
              <a:rPr lang="hu-HU" sz="1800" b="1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Keretösszeg: 2.500 Ft/munkanap</a:t>
            </a:r>
            <a:r>
              <a:rPr lang="hu-HU" sz="1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br>
              <a:rPr lang="hu-HU" sz="1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1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maximum 60 napra</a:t>
            </a:r>
            <a:endParaRPr/>
          </a:p>
          <a:p>
            <a:pPr marL="0" marR="0" lvl="0" indent="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r>
              <a:rPr lang="hu-HU" sz="1800" b="1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Várakozási idő: </a:t>
            </a:r>
            <a:r>
              <a:rPr lang="hu-HU" sz="1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3 hónap</a:t>
            </a:r>
            <a:endParaRPr/>
          </a:p>
          <a:p>
            <a:pPr marL="0" marR="0" lvl="0" indent="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r>
              <a:rPr lang="hu-HU" sz="1800" b="1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Kizárás: </a:t>
            </a:r>
            <a:r>
              <a:rPr lang="hu-HU" sz="1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alkohol, drog befolyásoltság, </a:t>
            </a:r>
            <a:endParaRPr/>
          </a:p>
          <a:p>
            <a:pPr marL="0" marR="0" lvl="0" indent="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bűncselekmény elkövetése során, </a:t>
            </a:r>
            <a:br>
              <a:rPr lang="hu-HU" sz="1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1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szándékos és súlyosan gondatlan </a:t>
            </a:r>
            <a:br>
              <a:rPr lang="hu-HU" sz="1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1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magatartás, kórelőzmény betegség</a:t>
            </a:r>
            <a:endParaRPr/>
          </a:p>
        </p:txBody>
      </p:sp>
      <p:pic>
        <p:nvPicPr>
          <p:cNvPr id="359" name="Google Shape;359;p10" descr="Preparing for Inpatient Surgery | George Washington University Hospital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20503" r="20504"/>
          <a:stretch/>
        </p:blipFill>
        <p:spPr>
          <a:xfrm>
            <a:off x="6120000" y="0"/>
            <a:ext cx="607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0" name="Google Shape;360;p10"/>
          <p:cNvGrpSpPr/>
          <p:nvPr/>
        </p:nvGrpSpPr>
        <p:grpSpPr>
          <a:xfrm>
            <a:off x="4432833" y="2096381"/>
            <a:ext cx="2700009" cy="3372390"/>
            <a:chOff x="10175509" y="-1497411"/>
            <a:chExt cx="2700009" cy="3372390"/>
          </a:xfrm>
        </p:grpSpPr>
        <p:grpSp>
          <p:nvGrpSpPr>
            <p:cNvPr id="361" name="Google Shape;361;p10"/>
            <p:cNvGrpSpPr/>
            <p:nvPr/>
          </p:nvGrpSpPr>
          <p:grpSpPr>
            <a:xfrm>
              <a:off x="10175509" y="-1497411"/>
              <a:ext cx="2700009" cy="3372390"/>
              <a:chOff x="10706038" y="-3538063"/>
              <a:chExt cx="3766956" cy="4705041"/>
            </a:xfrm>
          </p:grpSpPr>
          <p:sp>
            <p:nvSpPr>
              <p:cNvPr id="362" name="Google Shape;362;p10"/>
              <p:cNvSpPr/>
              <p:nvPr/>
            </p:nvSpPr>
            <p:spPr>
              <a:xfrm>
                <a:off x="10706038" y="-3538063"/>
                <a:ext cx="3766956" cy="3766946"/>
              </a:xfrm>
              <a:custGeom>
                <a:avLst/>
                <a:gdLst/>
                <a:ahLst/>
                <a:cxnLst/>
                <a:rect l="l" t="t" r="r" b="b"/>
                <a:pathLst>
                  <a:path w="3313639" h="3313631" extrusionOk="0">
                    <a:moveTo>
                      <a:pt x="3313640" y="1656816"/>
                    </a:moveTo>
                    <a:cubicBezTo>
                      <a:pt x="3313640" y="2571850"/>
                      <a:pt x="2571856" y="3313632"/>
                      <a:pt x="1656820" y="3313632"/>
                    </a:cubicBezTo>
                    <a:cubicBezTo>
                      <a:pt x="741784" y="3313632"/>
                      <a:pt x="0" y="2571850"/>
                      <a:pt x="0" y="1656816"/>
                    </a:cubicBezTo>
                    <a:cubicBezTo>
                      <a:pt x="0" y="741782"/>
                      <a:pt x="741784" y="0"/>
                      <a:pt x="1656820" y="0"/>
                    </a:cubicBezTo>
                    <a:cubicBezTo>
                      <a:pt x="2571856" y="0"/>
                      <a:pt x="3313640" y="741782"/>
                      <a:pt x="3313640" y="165681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10"/>
              <p:cNvSpPr txBox="1"/>
              <p:nvPr/>
            </p:nvSpPr>
            <p:spPr>
              <a:xfrm>
                <a:off x="10779696" y="-1816267"/>
                <a:ext cx="3580854" cy="29832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800"/>
                  <a:buFont typeface="Arial"/>
                  <a:buNone/>
                </a:pPr>
                <a:r>
                  <a:rPr lang="hu-HU" sz="2000" b="1" i="0" u="none" strike="noStrike" cap="none" dirty="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IZYS:</a:t>
                </a:r>
                <a:endParaRPr dirty="0"/>
              </a:p>
              <a:p>
                <a:pPr marL="0" marR="0" lvl="0" indent="0" algn="ctr" rtl="0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800"/>
                  <a:buFont typeface="Arial"/>
                  <a:buNone/>
                </a:pPr>
                <a:r>
                  <a:rPr lang="hu-HU" sz="2400" b="1" i="0" u="none" strike="noStrike" cap="none" dirty="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+36 1 769 0061</a:t>
                </a:r>
                <a:endParaRPr sz="22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4" name="Google Shape;364;p10"/>
            <p:cNvGrpSpPr/>
            <p:nvPr/>
          </p:nvGrpSpPr>
          <p:grpSpPr>
            <a:xfrm>
              <a:off x="11137691" y="-1180235"/>
              <a:ext cx="786586" cy="803265"/>
              <a:chOff x="12730427" y="-1241496"/>
              <a:chExt cx="786586" cy="803265"/>
            </a:xfrm>
          </p:grpSpPr>
          <p:sp>
            <p:nvSpPr>
              <p:cNvPr id="365" name="Google Shape;365;p10"/>
              <p:cNvSpPr/>
              <p:nvPr/>
            </p:nvSpPr>
            <p:spPr>
              <a:xfrm>
                <a:off x="12730427" y="-899155"/>
                <a:ext cx="418450" cy="460924"/>
              </a:xfrm>
              <a:custGeom>
                <a:avLst/>
                <a:gdLst/>
                <a:ahLst/>
                <a:cxnLst/>
                <a:rect l="l" t="t" r="r" b="b"/>
                <a:pathLst>
                  <a:path w="418450" h="460924" extrusionOk="0">
                    <a:moveTo>
                      <a:pt x="411905" y="376670"/>
                    </a:moveTo>
                    <a:lnTo>
                      <a:pt x="345353" y="299754"/>
                    </a:lnTo>
                    <a:cubicBezTo>
                      <a:pt x="336080" y="288844"/>
                      <a:pt x="319715" y="287753"/>
                      <a:pt x="309350" y="297026"/>
                    </a:cubicBezTo>
                    <a:lnTo>
                      <a:pt x="270619" y="330302"/>
                    </a:lnTo>
                    <a:cubicBezTo>
                      <a:pt x="260800" y="338485"/>
                      <a:pt x="246617" y="339576"/>
                      <a:pt x="236252" y="331939"/>
                    </a:cubicBezTo>
                    <a:cubicBezTo>
                      <a:pt x="184975" y="293753"/>
                      <a:pt x="142425" y="245204"/>
                      <a:pt x="112968" y="189562"/>
                    </a:cubicBezTo>
                    <a:cubicBezTo>
                      <a:pt x="106968" y="178107"/>
                      <a:pt x="109695" y="164469"/>
                      <a:pt x="119514" y="155741"/>
                    </a:cubicBezTo>
                    <a:lnTo>
                      <a:pt x="158245" y="121920"/>
                    </a:lnTo>
                    <a:cubicBezTo>
                      <a:pt x="169155" y="112646"/>
                      <a:pt x="170246" y="96281"/>
                      <a:pt x="160973" y="85916"/>
                    </a:cubicBezTo>
                    <a:lnTo>
                      <a:pt x="93876" y="9000"/>
                    </a:lnTo>
                    <a:cubicBezTo>
                      <a:pt x="84602" y="-1910"/>
                      <a:pt x="68237" y="-3001"/>
                      <a:pt x="57872" y="6273"/>
                    </a:cubicBezTo>
                    <a:lnTo>
                      <a:pt x="12050" y="46095"/>
                    </a:lnTo>
                    <a:cubicBezTo>
                      <a:pt x="1685" y="54823"/>
                      <a:pt x="-2133" y="69006"/>
                      <a:pt x="1140" y="81552"/>
                    </a:cubicBezTo>
                    <a:cubicBezTo>
                      <a:pt x="49144" y="248477"/>
                      <a:pt x="168064" y="386489"/>
                      <a:pt x="326806" y="457950"/>
                    </a:cubicBezTo>
                    <a:cubicBezTo>
                      <a:pt x="339353" y="463405"/>
                      <a:pt x="353536" y="461223"/>
                      <a:pt x="363900" y="452495"/>
                    </a:cubicBezTo>
                    <a:lnTo>
                      <a:pt x="409723" y="413219"/>
                    </a:lnTo>
                    <a:cubicBezTo>
                      <a:pt x="420087" y="403400"/>
                      <a:pt x="421724" y="387035"/>
                      <a:pt x="411905" y="3766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10"/>
              <p:cNvSpPr/>
              <p:nvPr/>
            </p:nvSpPr>
            <p:spPr>
              <a:xfrm>
                <a:off x="12969327" y="-1032568"/>
                <a:ext cx="349668" cy="350213"/>
              </a:xfrm>
              <a:custGeom>
                <a:avLst/>
                <a:gdLst/>
                <a:ahLst/>
                <a:cxnLst/>
                <a:rect l="l" t="t" r="r" b="b"/>
                <a:pathLst>
                  <a:path w="349668" h="350213" extrusionOk="0">
                    <a:moveTo>
                      <a:pt x="349669" y="139649"/>
                    </a:moveTo>
                    <a:lnTo>
                      <a:pt x="210565" y="139649"/>
                    </a:lnTo>
                    <a:lnTo>
                      <a:pt x="210565" y="0"/>
                    </a:lnTo>
                    <a:lnTo>
                      <a:pt x="139649" y="0"/>
                    </a:lnTo>
                    <a:lnTo>
                      <a:pt x="139649" y="139649"/>
                    </a:lnTo>
                    <a:lnTo>
                      <a:pt x="0" y="139649"/>
                    </a:lnTo>
                    <a:lnTo>
                      <a:pt x="0" y="210565"/>
                    </a:lnTo>
                    <a:lnTo>
                      <a:pt x="139649" y="210565"/>
                    </a:lnTo>
                    <a:lnTo>
                      <a:pt x="139649" y="350214"/>
                    </a:lnTo>
                    <a:lnTo>
                      <a:pt x="210565" y="350214"/>
                    </a:lnTo>
                    <a:lnTo>
                      <a:pt x="210565" y="210565"/>
                    </a:lnTo>
                    <a:lnTo>
                      <a:pt x="349669" y="21056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10"/>
              <p:cNvSpPr/>
              <p:nvPr/>
            </p:nvSpPr>
            <p:spPr>
              <a:xfrm>
                <a:off x="12771309" y="-1241496"/>
                <a:ext cx="745704" cy="758250"/>
              </a:xfrm>
              <a:custGeom>
                <a:avLst/>
                <a:gdLst/>
                <a:ahLst/>
                <a:cxnLst/>
                <a:rect l="l" t="t" r="r" b="b"/>
                <a:pathLst>
                  <a:path w="745704" h="758250" extrusionOk="0">
                    <a:moveTo>
                      <a:pt x="0" y="254205"/>
                    </a:moveTo>
                    <a:cubicBezTo>
                      <a:pt x="53459" y="105828"/>
                      <a:pt x="195291" y="0"/>
                      <a:pt x="361670" y="0"/>
                    </a:cubicBezTo>
                    <a:cubicBezTo>
                      <a:pt x="573871" y="0"/>
                      <a:pt x="745705" y="171834"/>
                      <a:pt x="745705" y="384035"/>
                    </a:cubicBezTo>
                    <a:cubicBezTo>
                      <a:pt x="745705" y="566779"/>
                      <a:pt x="618602" y="719520"/>
                      <a:pt x="447859" y="758251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68" name="Google Shape;368;p10"/>
          <p:cNvGrpSpPr/>
          <p:nvPr/>
        </p:nvGrpSpPr>
        <p:grpSpPr>
          <a:xfrm>
            <a:off x="5262663" y="4966727"/>
            <a:ext cx="6929336" cy="1660215"/>
            <a:chOff x="5538432" y="226984"/>
            <a:chExt cx="6929336" cy="1660215"/>
          </a:xfrm>
        </p:grpSpPr>
        <p:grpSp>
          <p:nvGrpSpPr>
            <p:cNvPr id="369" name="Google Shape;369;p10"/>
            <p:cNvGrpSpPr/>
            <p:nvPr/>
          </p:nvGrpSpPr>
          <p:grpSpPr>
            <a:xfrm>
              <a:off x="5538432" y="226984"/>
              <a:ext cx="6929336" cy="1660215"/>
              <a:chOff x="6386284" y="773383"/>
              <a:chExt cx="6929336" cy="1660215"/>
            </a:xfrm>
          </p:grpSpPr>
          <p:grpSp>
            <p:nvGrpSpPr>
              <p:cNvPr id="370" name="Google Shape;370;p10"/>
              <p:cNvGrpSpPr/>
              <p:nvPr/>
            </p:nvGrpSpPr>
            <p:grpSpPr>
              <a:xfrm>
                <a:off x="6386284" y="773383"/>
                <a:ext cx="6929336" cy="1660215"/>
                <a:chOff x="6386284" y="773383"/>
                <a:chExt cx="6929336" cy="1660215"/>
              </a:xfrm>
            </p:grpSpPr>
            <p:sp>
              <p:nvSpPr>
                <p:cNvPr id="371" name="Google Shape;371;p10"/>
                <p:cNvSpPr/>
                <p:nvPr/>
              </p:nvSpPr>
              <p:spPr>
                <a:xfrm rot="-5400000">
                  <a:off x="9436676" y="-1445528"/>
                  <a:ext cx="1660033" cy="60978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0033" h="4657286" extrusionOk="0">
                      <a:moveTo>
                        <a:pt x="0" y="0"/>
                      </a:moveTo>
                      <a:lnTo>
                        <a:pt x="1660034" y="0"/>
                      </a:lnTo>
                      <a:lnTo>
                        <a:pt x="1660034" y="4657286"/>
                      </a:lnTo>
                      <a:lnTo>
                        <a:pt x="0" y="4657286"/>
                      </a:lnTo>
                      <a:close/>
                    </a:path>
                  </a:pathLst>
                </a:custGeom>
                <a:solidFill>
                  <a:schemeClr val="accent1">
                    <a:alpha val="84705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372" name="Google Shape;372;p10"/>
                <p:cNvGrpSpPr/>
                <p:nvPr/>
              </p:nvGrpSpPr>
              <p:grpSpPr>
                <a:xfrm>
                  <a:off x="6386284" y="773567"/>
                  <a:ext cx="831484" cy="1660032"/>
                  <a:chOff x="6386284" y="773567"/>
                  <a:chExt cx="831484" cy="1660032"/>
                </a:xfrm>
              </p:grpSpPr>
              <p:sp>
                <p:nvSpPr>
                  <p:cNvPr id="373" name="Google Shape;373;p10"/>
                  <p:cNvSpPr/>
                  <p:nvPr/>
                </p:nvSpPr>
                <p:spPr>
                  <a:xfrm>
                    <a:off x="6386284" y="773567"/>
                    <a:ext cx="831484" cy="16600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1484" h="1660032" extrusionOk="0">
                        <a:moveTo>
                          <a:pt x="830017" y="1486888"/>
                        </a:moveTo>
                        <a:cubicBezTo>
                          <a:pt x="467098" y="1486888"/>
                          <a:pt x="173144" y="1192934"/>
                          <a:pt x="173144" y="830016"/>
                        </a:cubicBezTo>
                        <a:cubicBezTo>
                          <a:pt x="173144" y="467098"/>
                          <a:pt x="467098" y="173144"/>
                          <a:pt x="830017" y="173144"/>
                        </a:cubicBezTo>
                        <a:cubicBezTo>
                          <a:pt x="830506" y="173144"/>
                          <a:pt x="830995" y="173144"/>
                          <a:pt x="831484" y="173144"/>
                        </a:cubicBezTo>
                        <a:lnTo>
                          <a:pt x="831484" y="0"/>
                        </a:lnTo>
                        <a:cubicBezTo>
                          <a:pt x="830995" y="0"/>
                          <a:pt x="830506" y="0"/>
                          <a:pt x="830017" y="0"/>
                        </a:cubicBezTo>
                        <a:cubicBezTo>
                          <a:pt x="371722" y="0"/>
                          <a:pt x="0" y="371722"/>
                          <a:pt x="0" y="830016"/>
                        </a:cubicBezTo>
                        <a:cubicBezTo>
                          <a:pt x="0" y="1288310"/>
                          <a:pt x="371722" y="1660032"/>
                          <a:pt x="830017" y="1660032"/>
                        </a:cubicBezTo>
                        <a:cubicBezTo>
                          <a:pt x="830506" y="1660032"/>
                          <a:pt x="830995" y="1660032"/>
                          <a:pt x="831484" y="1660032"/>
                        </a:cubicBezTo>
                        <a:lnTo>
                          <a:pt x="831484" y="1486888"/>
                        </a:lnTo>
                        <a:cubicBezTo>
                          <a:pt x="830995" y="1486888"/>
                          <a:pt x="830506" y="1486888"/>
                          <a:pt x="830017" y="1486888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alpha val="69803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4" name="Google Shape;374;p10"/>
                  <p:cNvSpPr/>
                  <p:nvPr/>
                </p:nvSpPr>
                <p:spPr>
                  <a:xfrm>
                    <a:off x="6386284" y="773567"/>
                    <a:ext cx="831484" cy="8300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1484" h="830016" extrusionOk="0">
                        <a:moveTo>
                          <a:pt x="830017" y="173144"/>
                        </a:moveTo>
                        <a:cubicBezTo>
                          <a:pt x="830506" y="173144"/>
                          <a:pt x="830995" y="173144"/>
                          <a:pt x="831484" y="173144"/>
                        </a:cubicBezTo>
                        <a:lnTo>
                          <a:pt x="831484" y="0"/>
                        </a:lnTo>
                        <a:cubicBezTo>
                          <a:pt x="830995" y="0"/>
                          <a:pt x="830506" y="0"/>
                          <a:pt x="830017" y="0"/>
                        </a:cubicBezTo>
                        <a:cubicBezTo>
                          <a:pt x="371722" y="0"/>
                          <a:pt x="0" y="371722"/>
                          <a:pt x="0" y="830016"/>
                        </a:cubicBezTo>
                        <a:lnTo>
                          <a:pt x="173144" y="830016"/>
                        </a:lnTo>
                        <a:cubicBezTo>
                          <a:pt x="173144" y="467098"/>
                          <a:pt x="467098" y="173144"/>
                          <a:pt x="830017" y="173144"/>
                        </a:cubicBezTo>
                        <a:close/>
                      </a:path>
                    </a:pathLst>
                  </a:custGeom>
                  <a:solidFill>
                    <a:schemeClr val="accent3">
                      <a:alpha val="69803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75" name="Google Shape;375;p10"/>
                <p:cNvSpPr/>
                <p:nvPr/>
              </p:nvSpPr>
              <p:spPr>
                <a:xfrm rot="-271851">
                  <a:off x="6643568" y="1030836"/>
                  <a:ext cx="1145520" cy="1145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5520" h="1145519" extrusionOk="0">
                      <a:moveTo>
                        <a:pt x="1145521" y="572760"/>
                      </a:moveTo>
                      <a:cubicBezTo>
                        <a:pt x="1145521" y="889086"/>
                        <a:pt x="889087" y="1145520"/>
                        <a:pt x="572760" y="1145520"/>
                      </a:cubicBezTo>
                      <a:cubicBezTo>
                        <a:pt x="256433" y="1145520"/>
                        <a:pt x="0" y="889086"/>
                        <a:pt x="0" y="572760"/>
                      </a:cubicBezTo>
                      <a:cubicBezTo>
                        <a:pt x="0" y="256433"/>
                        <a:pt x="256433" y="0"/>
                        <a:pt x="572760" y="0"/>
                      </a:cubicBezTo>
                      <a:cubicBezTo>
                        <a:pt x="889087" y="0"/>
                        <a:pt x="1145521" y="256433"/>
                        <a:pt x="1145521" y="57276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76" name="Google Shape;376;p10"/>
              <p:cNvSpPr txBox="1"/>
              <p:nvPr/>
            </p:nvSpPr>
            <p:spPr>
              <a:xfrm>
                <a:off x="7979144" y="1072868"/>
                <a:ext cx="4870821" cy="101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800"/>
                  <a:buFont typeface="Arial"/>
                  <a:buNone/>
                </a:pPr>
                <a:r>
                  <a:rPr lang="hu-HU" sz="3200" b="1" i="0" u="none" strike="noStrike" cap="none" dirty="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kórházi </a:t>
                </a:r>
                <a:br>
                  <a:rPr lang="hu-HU" sz="3200" b="1" i="0" u="none" strike="noStrike" cap="none" dirty="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</a:br>
                <a:r>
                  <a:rPr lang="hu-HU" sz="3200" b="1" i="0" u="none" strike="noStrike" cap="none" dirty="0">
                    <a:solidFill>
                      <a:schemeClr val="accent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napi térítés</a:t>
                </a:r>
                <a:endParaRPr sz="1200" dirty="0"/>
              </a:p>
            </p:txBody>
          </p:sp>
        </p:grpSp>
        <p:grpSp>
          <p:nvGrpSpPr>
            <p:cNvPr id="377" name="Google Shape;377;p10"/>
            <p:cNvGrpSpPr/>
            <p:nvPr/>
          </p:nvGrpSpPr>
          <p:grpSpPr>
            <a:xfrm>
              <a:off x="6021173" y="725714"/>
              <a:ext cx="709528" cy="594834"/>
              <a:chOff x="10718800" y="235925"/>
              <a:chExt cx="1202054" cy="1007744"/>
            </a:xfrm>
          </p:grpSpPr>
          <p:grpSp>
            <p:nvGrpSpPr>
              <p:cNvPr id="378" name="Google Shape;378;p10"/>
              <p:cNvGrpSpPr/>
              <p:nvPr/>
            </p:nvGrpSpPr>
            <p:grpSpPr>
              <a:xfrm>
                <a:off x="10718800" y="235925"/>
                <a:ext cx="1202054" cy="1007744"/>
                <a:chOff x="10718800" y="235925"/>
                <a:chExt cx="1202054" cy="1007744"/>
              </a:xfrm>
            </p:grpSpPr>
            <p:sp>
              <p:nvSpPr>
                <p:cNvPr id="379" name="Google Shape;379;p10"/>
                <p:cNvSpPr/>
                <p:nvPr/>
              </p:nvSpPr>
              <p:spPr>
                <a:xfrm>
                  <a:off x="10718800" y="562632"/>
                  <a:ext cx="1202054" cy="681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2054" h="681037" extrusionOk="0">
                      <a:moveTo>
                        <a:pt x="1202055" y="0"/>
                      </a:moveTo>
                      <a:lnTo>
                        <a:pt x="1202055" y="621983"/>
                      </a:lnTo>
                      <a:cubicBezTo>
                        <a:pt x="1202055" y="654368"/>
                        <a:pt x="1175385" y="681038"/>
                        <a:pt x="1143000" y="681038"/>
                      </a:cubicBezTo>
                      <a:lnTo>
                        <a:pt x="59055" y="681038"/>
                      </a:lnTo>
                      <a:cubicBezTo>
                        <a:pt x="26670" y="681038"/>
                        <a:pt x="0" y="654368"/>
                        <a:pt x="0" y="621983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380" name="Google Shape;380;p10"/>
                <p:cNvGrpSpPr/>
                <p:nvPr/>
              </p:nvGrpSpPr>
              <p:grpSpPr>
                <a:xfrm>
                  <a:off x="10919778" y="235925"/>
                  <a:ext cx="110490" cy="186690"/>
                  <a:chOff x="10919778" y="235925"/>
                  <a:chExt cx="110490" cy="186690"/>
                </a:xfrm>
              </p:grpSpPr>
              <p:sp>
                <p:nvSpPr>
                  <p:cNvPr id="381" name="Google Shape;381;p10"/>
                  <p:cNvSpPr/>
                  <p:nvPr/>
                </p:nvSpPr>
                <p:spPr>
                  <a:xfrm>
                    <a:off x="10919778" y="346415"/>
                    <a:ext cx="110490" cy="76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490" h="76200" extrusionOk="0">
                        <a:moveTo>
                          <a:pt x="4763" y="0"/>
                        </a:moveTo>
                        <a:cubicBezTo>
                          <a:pt x="1905" y="6667"/>
                          <a:pt x="0" y="13335"/>
                          <a:pt x="0" y="20955"/>
                        </a:cubicBezTo>
                        <a:cubicBezTo>
                          <a:pt x="0" y="51435"/>
                          <a:pt x="24765" y="76200"/>
                          <a:pt x="55245" y="76200"/>
                        </a:cubicBezTo>
                        <a:cubicBezTo>
                          <a:pt x="85725" y="76200"/>
                          <a:pt x="110490" y="51435"/>
                          <a:pt x="110490" y="20955"/>
                        </a:cubicBezTo>
                        <a:cubicBezTo>
                          <a:pt x="110490" y="13335"/>
                          <a:pt x="108585" y="5715"/>
                          <a:pt x="105728" y="0"/>
                        </a:cubicBezTo>
                      </a:path>
                    </a:pathLst>
                  </a:custGeom>
                  <a:noFill/>
                  <a:ln w="19050" cap="rnd" cmpd="sng">
                    <a:solidFill>
                      <a:schemeClr val="lt1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2" name="Google Shape;382;p10"/>
                  <p:cNvSpPr/>
                  <p:nvPr/>
                </p:nvSpPr>
                <p:spPr>
                  <a:xfrm>
                    <a:off x="10975975" y="235925"/>
                    <a:ext cx="9525" cy="1304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25" h="130492" extrusionOk="0">
                        <a:moveTo>
                          <a:pt x="0" y="130493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19050" cap="rnd" cmpd="sng">
                    <a:solidFill>
                      <a:schemeClr val="lt1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83" name="Google Shape;383;p10"/>
                <p:cNvGrpSpPr/>
                <p:nvPr/>
              </p:nvGrpSpPr>
              <p:grpSpPr>
                <a:xfrm>
                  <a:off x="11609388" y="235925"/>
                  <a:ext cx="110489" cy="186690"/>
                  <a:chOff x="11609388" y="235925"/>
                  <a:chExt cx="110489" cy="186690"/>
                </a:xfrm>
              </p:grpSpPr>
              <p:sp>
                <p:nvSpPr>
                  <p:cNvPr id="384" name="Google Shape;384;p10"/>
                  <p:cNvSpPr/>
                  <p:nvPr/>
                </p:nvSpPr>
                <p:spPr>
                  <a:xfrm>
                    <a:off x="11609388" y="346415"/>
                    <a:ext cx="110489" cy="76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489" h="76200" extrusionOk="0">
                        <a:moveTo>
                          <a:pt x="105727" y="0"/>
                        </a:moveTo>
                        <a:cubicBezTo>
                          <a:pt x="108585" y="6667"/>
                          <a:pt x="110490" y="13335"/>
                          <a:pt x="110490" y="20955"/>
                        </a:cubicBezTo>
                        <a:cubicBezTo>
                          <a:pt x="110490" y="51435"/>
                          <a:pt x="85725" y="76200"/>
                          <a:pt x="55245" y="76200"/>
                        </a:cubicBezTo>
                        <a:cubicBezTo>
                          <a:pt x="24765" y="76200"/>
                          <a:pt x="0" y="51435"/>
                          <a:pt x="0" y="20955"/>
                        </a:cubicBezTo>
                        <a:cubicBezTo>
                          <a:pt x="0" y="13335"/>
                          <a:pt x="1905" y="5715"/>
                          <a:pt x="4763" y="0"/>
                        </a:cubicBezTo>
                      </a:path>
                    </a:pathLst>
                  </a:custGeom>
                  <a:noFill/>
                  <a:ln w="19050" cap="rnd" cmpd="sng">
                    <a:solidFill>
                      <a:schemeClr val="lt1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5" name="Google Shape;385;p10"/>
                  <p:cNvSpPr/>
                  <p:nvPr/>
                </p:nvSpPr>
                <p:spPr>
                  <a:xfrm>
                    <a:off x="11663680" y="235925"/>
                    <a:ext cx="9525" cy="1304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25" h="130492" extrusionOk="0">
                        <a:moveTo>
                          <a:pt x="0" y="130493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19050" cap="rnd" cmpd="sng">
                    <a:solidFill>
                      <a:schemeClr val="lt1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86" name="Google Shape;386;p10"/>
                <p:cNvSpPr/>
                <p:nvPr/>
              </p:nvSpPr>
              <p:spPr>
                <a:xfrm>
                  <a:off x="11037888" y="272120"/>
                  <a:ext cx="563880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80" h="9525" extrusionOk="0">
                      <a:moveTo>
                        <a:pt x="563880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19050" cap="rnd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7" name="Google Shape;387;p10"/>
                <p:cNvSpPr/>
                <p:nvPr/>
              </p:nvSpPr>
              <p:spPr>
                <a:xfrm>
                  <a:off x="10718800" y="272120"/>
                  <a:ext cx="1202054" cy="290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2054" h="290512" extrusionOk="0">
                      <a:moveTo>
                        <a:pt x="195263" y="0"/>
                      </a:moveTo>
                      <a:lnTo>
                        <a:pt x="59055" y="0"/>
                      </a:lnTo>
                      <a:cubicBezTo>
                        <a:pt x="26670" y="0"/>
                        <a:pt x="0" y="26670"/>
                        <a:pt x="0" y="59055"/>
                      </a:cubicBezTo>
                      <a:lnTo>
                        <a:pt x="0" y="290513"/>
                      </a:lnTo>
                      <a:lnTo>
                        <a:pt x="1202055" y="290513"/>
                      </a:lnTo>
                      <a:lnTo>
                        <a:pt x="1202055" y="59055"/>
                      </a:lnTo>
                      <a:cubicBezTo>
                        <a:pt x="1202055" y="26670"/>
                        <a:pt x="1175385" y="0"/>
                        <a:pt x="1143000" y="0"/>
                      </a:cubicBezTo>
                      <a:lnTo>
                        <a:pt x="1005840" y="0"/>
                      </a:lnTo>
                    </a:path>
                  </a:pathLst>
                </a:custGeom>
                <a:noFill/>
                <a:ln w="19050" cap="rnd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8" name="Google Shape;388;p10"/>
                <p:cNvSpPr/>
                <p:nvPr/>
              </p:nvSpPr>
              <p:spPr>
                <a:xfrm>
                  <a:off x="11406349" y="776944"/>
                  <a:ext cx="243840" cy="2447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840" h="244792" extrusionOk="0">
                      <a:moveTo>
                        <a:pt x="243840" y="98107"/>
                      </a:moveTo>
                      <a:lnTo>
                        <a:pt x="146685" y="98107"/>
                      </a:lnTo>
                      <a:lnTo>
                        <a:pt x="146685" y="0"/>
                      </a:lnTo>
                      <a:lnTo>
                        <a:pt x="97155" y="0"/>
                      </a:lnTo>
                      <a:lnTo>
                        <a:pt x="97155" y="98107"/>
                      </a:lnTo>
                      <a:lnTo>
                        <a:pt x="0" y="98107"/>
                      </a:lnTo>
                      <a:lnTo>
                        <a:pt x="0" y="147637"/>
                      </a:lnTo>
                      <a:lnTo>
                        <a:pt x="97155" y="147637"/>
                      </a:lnTo>
                      <a:lnTo>
                        <a:pt x="97155" y="244793"/>
                      </a:lnTo>
                      <a:lnTo>
                        <a:pt x="146685" y="244793"/>
                      </a:lnTo>
                      <a:lnTo>
                        <a:pt x="146685" y="147637"/>
                      </a:lnTo>
                      <a:lnTo>
                        <a:pt x="243840" y="14763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9" name="Google Shape;389;p10"/>
                <p:cNvSpPr/>
                <p:nvPr/>
              </p:nvSpPr>
              <p:spPr>
                <a:xfrm>
                  <a:off x="11285382" y="656929"/>
                  <a:ext cx="485775" cy="48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775" h="485775" extrusionOk="0">
                      <a:moveTo>
                        <a:pt x="485775" y="242887"/>
                      </a:moveTo>
                      <a:cubicBezTo>
                        <a:pt x="485775" y="377031"/>
                        <a:pt x="377031" y="485775"/>
                        <a:pt x="242887" y="485775"/>
                      </a:cubicBezTo>
                      <a:cubicBezTo>
                        <a:pt x="108744" y="485775"/>
                        <a:pt x="0" y="377031"/>
                        <a:pt x="0" y="242887"/>
                      </a:cubicBezTo>
                      <a:cubicBezTo>
                        <a:pt x="0" y="108744"/>
                        <a:pt x="108744" y="0"/>
                        <a:pt x="242887" y="0"/>
                      </a:cubicBezTo>
                      <a:cubicBezTo>
                        <a:pt x="377031" y="0"/>
                        <a:pt x="485775" y="108744"/>
                        <a:pt x="485775" y="242887"/>
                      </a:cubicBezTo>
                      <a:close/>
                    </a:path>
                  </a:pathLst>
                </a:custGeom>
                <a:noFill/>
                <a:ln w="19050" cap="rnd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0" name="Google Shape;390;p10"/>
                <p:cNvSpPr/>
                <p:nvPr/>
              </p:nvSpPr>
              <p:spPr>
                <a:xfrm>
                  <a:off x="10769283" y="381657"/>
                  <a:ext cx="1102042" cy="111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042" h="111442" extrusionOk="0">
                      <a:moveTo>
                        <a:pt x="994410" y="0"/>
                      </a:moveTo>
                      <a:cubicBezTo>
                        <a:pt x="991553" y="53340"/>
                        <a:pt x="947738" y="95250"/>
                        <a:pt x="894398" y="95250"/>
                      </a:cubicBezTo>
                      <a:cubicBezTo>
                        <a:pt x="841058" y="95250"/>
                        <a:pt x="797243" y="53340"/>
                        <a:pt x="794385" y="0"/>
                      </a:cubicBezTo>
                      <a:lnTo>
                        <a:pt x="306705" y="0"/>
                      </a:lnTo>
                      <a:cubicBezTo>
                        <a:pt x="303848" y="53340"/>
                        <a:pt x="260032" y="95250"/>
                        <a:pt x="206693" y="95250"/>
                      </a:cubicBezTo>
                      <a:cubicBezTo>
                        <a:pt x="153353" y="95250"/>
                        <a:pt x="109537" y="53340"/>
                        <a:pt x="106680" y="0"/>
                      </a:cubicBezTo>
                      <a:lnTo>
                        <a:pt x="0" y="0"/>
                      </a:lnTo>
                      <a:lnTo>
                        <a:pt x="0" y="111443"/>
                      </a:lnTo>
                      <a:lnTo>
                        <a:pt x="1102043" y="111443"/>
                      </a:lnTo>
                      <a:lnTo>
                        <a:pt x="1102043" y="0"/>
                      </a:lnTo>
                      <a:lnTo>
                        <a:pt x="99441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91" name="Google Shape;391;p10"/>
              <p:cNvSpPr txBox="1"/>
              <p:nvPr/>
            </p:nvSpPr>
            <p:spPr>
              <a:xfrm>
                <a:off x="10724216" y="713128"/>
                <a:ext cx="619071" cy="4171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hu-HU" sz="10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60</a:t>
                </a:r>
                <a:endParaRPr/>
              </a:p>
            </p:txBody>
          </p:sp>
        </p:grp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8C7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7" name="Google Shape;397;p1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0450" r="20450"/>
          <a:stretch/>
        </p:blipFill>
        <p:spPr>
          <a:xfrm>
            <a:off x="6120000" y="0"/>
            <a:ext cx="607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11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9" name="Google Shape;399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11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401" name="Google Shape;401;p11"/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402" name="Google Shape;402;p11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11"/>
          <p:cNvSpPr txBox="1"/>
          <p:nvPr/>
        </p:nvSpPr>
        <p:spPr>
          <a:xfrm>
            <a:off x="216000" y="720000"/>
            <a:ext cx="5328457" cy="5858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hu-HU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Egybefüggő 60 napot </a:t>
            </a:r>
            <a:br>
              <a:rPr lang="hu-HU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meghaladónak kell lennie</a:t>
            </a:r>
            <a:endParaRPr sz="1200" dirty="0"/>
          </a:p>
          <a:p>
            <a:pPr marL="342900" marR="0" lvl="0" indent="-342900" algn="l" rtl="0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hu-HU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Táppénz kiegészítésként, csonttöréssel, sportbérlettel együtt nem igényelhető</a:t>
            </a:r>
            <a:endParaRPr sz="1200" dirty="0"/>
          </a:p>
          <a:p>
            <a:pPr marL="342900" marR="0" lvl="0" indent="-342900" algn="l" rtl="0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hu-HU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Jövedelemcsökkenés mértékéig</a:t>
            </a:r>
            <a:endParaRPr sz="1200" dirty="0"/>
          </a:p>
          <a:p>
            <a:pPr marL="0" marR="0" lvl="0" indent="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endParaRPr sz="1600" b="0" i="0" u="none" strike="noStrike" cap="none" dirty="0">
              <a:solidFill>
                <a:schemeClr val="accent3"/>
              </a:solidFill>
              <a:sym typeface="Arial"/>
            </a:endParaRPr>
          </a:p>
          <a:p>
            <a:pPr marL="0" marR="0" lvl="0" indent="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r>
              <a:rPr lang="hu-HU" sz="16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Keretösszeg: 50.000 Ft/hó</a:t>
            </a:r>
            <a:r>
              <a:rPr lang="hu-HU" sz="1600" b="0" i="0" u="none" strike="noStrike" cap="none" dirty="0">
                <a:solidFill>
                  <a:schemeClr val="accent3"/>
                </a:solidFill>
                <a:sym typeface="Arial"/>
              </a:rPr>
              <a:t>, </a:t>
            </a:r>
            <a:br>
              <a:rPr lang="hu-HU" sz="1600" b="0" i="0" u="none" strike="noStrike" cap="none" dirty="0">
                <a:solidFill>
                  <a:schemeClr val="accent3"/>
                </a:solidFill>
                <a:sym typeface="Arial"/>
              </a:rPr>
            </a:br>
            <a:r>
              <a:rPr lang="hu-HU" sz="1600" b="0" i="0" u="none" strike="noStrike" cap="none" dirty="0">
                <a:solidFill>
                  <a:schemeClr val="accent3"/>
                </a:solidFill>
                <a:sym typeface="Arial"/>
              </a:rPr>
              <a:t>6 hónapon keresztül</a:t>
            </a:r>
            <a:endParaRPr sz="1200" dirty="0"/>
          </a:p>
          <a:p>
            <a:pPr marL="0" marR="0" lvl="0" indent="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r>
              <a:rPr lang="hu-HU" sz="16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Várakozási idő: </a:t>
            </a:r>
            <a:r>
              <a:rPr lang="hu-HU" sz="1600" b="0" i="0" u="none" strike="noStrike" cap="none" dirty="0">
                <a:solidFill>
                  <a:schemeClr val="accent3"/>
                </a:solidFill>
                <a:sym typeface="Arial"/>
              </a:rPr>
              <a:t>3 hónap</a:t>
            </a:r>
            <a:endParaRPr sz="1200" dirty="0"/>
          </a:p>
          <a:p>
            <a:pPr marL="0" marR="0" lvl="0" indent="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r>
              <a:rPr lang="hu-HU" sz="16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Kizárás: </a:t>
            </a:r>
            <a:r>
              <a:rPr lang="hu-HU" sz="1600" b="0" i="0" u="none" strike="noStrike" cap="none" dirty="0">
                <a:solidFill>
                  <a:schemeClr val="accent3"/>
                </a:solidFill>
                <a:sym typeface="Arial"/>
              </a:rPr>
              <a:t>alkohol, drog befolyásoltság, bűncselekmény elkövetése során, </a:t>
            </a:r>
            <a:br>
              <a:rPr lang="hu-HU" sz="1600" b="0" i="0" u="none" strike="noStrike" cap="none" dirty="0">
                <a:solidFill>
                  <a:schemeClr val="accent3"/>
                </a:solidFill>
                <a:sym typeface="Arial"/>
              </a:rPr>
            </a:br>
            <a:r>
              <a:rPr lang="hu-HU" sz="1600" b="0" i="0" u="none" strike="noStrike" cap="none" dirty="0">
                <a:solidFill>
                  <a:schemeClr val="accent3"/>
                </a:solidFill>
                <a:sym typeface="Arial"/>
              </a:rPr>
              <a:t>szándékos és súlyosan gondatlan </a:t>
            </a:r>
            <a:br>
              <a:rPr lang="hu-HU" sz="1600" b="0" i="0" u="none" strike="noStrike" cap="none" dirty="0">
                <a:solidFill>
                  <a:schemeClr val="accent3"/>
                </a:solidFill>
                <a:sym typeface="Arial"/>
              </a:rPr>
            </a:br>
            <a:r>
              <a:rPr lang="hu-HU" sz="1600" b="0" i="0" u="none" strike="noStrike" cap="none" dirty="0">
                <a:solidFill>
                  <a:schemeClr val="accent3"/>
                </a:solidFill>
                <a:sym typeface="Arial"/>
              </a:rPr>
              <a:t>magatartás, terhesség-szülés, vagy veszélyeztetett terhesség</a:t>
            </a:r>
            <a:endParaRPr sz="1200" dirty="0"/>
          </a:p>
        </p:txBody>
      </p:sp>
      <p:grpSp>
        <p:nvGrpSpPr>
          <p:cNvPr id="404" name="Google Shape;404;p11"/>
          <p:cNvGrpSpPr/>
          <p:nvPr/>
        </p:nvGrpSpPr>
        <p:grpSpPr>
          <a:xfrm>
            <a:off x="8593995" y="208113"/>
            <a:ext cx="2700009" cy="3372390"/>
            <a:chOff x="9365278" y="-1115445"/>
            <a:chExt cx="2700009" cy="3372390"/>
          </a:xfrm>
        </p:grpSpPr>
        <p:grpSp>
          <p:nvGrpSpPr>
            <p:cNvPr id="405" name="Google Shape;405;p11"/>
            <p:cNvGrpSpPr/>
            <p:nvPr/>
          </p:nvGrpSpPr>
          <p:grpSpPr>
            <a:xfrm>
              <a:off x="9365278" y="-1115445"/>
              <a:ext cx="2700009" cy="3372390"/>
              <a:chOff x="9575630" y="-3005156"/>
              <a:chExt cx="3766956" cy="4705040"/>
            </a:xfrm>
          </p:grpSpPr>
          <p:sp>
            <p:nvSpPr>
              <p:cNvPr id="406" name="Google Shape;406;p11"/>
              <p:cNvSpPr/>
              <p:nvPr/>
            </p:nvSpPr>
            <p:spPr>
              <a:xfrm>
                <a:off x="9575630" y="-3005156"/>
                <a:ext cx="3766956" cy="3766945"/>
              </a:xfrm>
              <a:custGeom>
                <a:avLst/>
                <a:gdLst/>
                <a:ahLst/>
                <a:cxnLst/>
                <a:rect l="l" t="t" r="r" b="b"/>
                <a:pathLst>
                  <a:path w="3313639" h="3313631" extrusionOk="0">
                    <a:moveTo>
                      <a:pt x="3313640" y="1656816"/>
                    </a:moveTo>
                    <a:cubicBezTo>
                      <a:pt x="3313640" y="2571850"/>
                      <a:pt x="2571856" y="3313632"/>
                      <a:pt x="1656820" y="3313632"/>
                    </a:cubicBezTo>
                    <a:cubicBezTo>
                      <a:pt x="741784" y="3313632"/>
                      <a:pt x="0" y="2571850"/>
                      <a:pt x="0" y="1656816"/>
                    </a:cubicBezTo>
                    <a:cubicBezTo>
                      <a:pt x="0" y="741782"/>
                      <a:pt x="741784" y="0"/>
                      <a:pt x="1656820" y="0"/>
                    </a:cubicBezTo>
                    <a:cubicBezTo>
                      <a:pt x="2571856" y="0"/>
                      <a:pt x="3313640" y="741782"/>
                      <a:pt x="3313640" y="165681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407;p11"/>
              <p:cNvSpPr txBox="1"/>
              <p:nvPr/>
            </p:nvSpPr>
            <p:spPr>
              <a:xfrm>
                <a:off x="9649285" y="-1283361"/>
                <a:ext cx="3580854" cy="29832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800"/>
                  <a:buFont typeface="Arial"/>
                  <a:buNone/>
                </a:pPr>
                <a:r>
                  <a:rPr lang="hu-HU" sz="2000" b="1" i="0" u="none" strike="noStrike" cap="none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IZYS:</a:t>
                </a:r>
                <a:endParaRPr/>
              </a:p>
              <a:p>
                <a:pPr marL="0" marR="0" lvl="0" indent="0" algn="ctr" rtl="0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800"/>
                  <a:buFont typeface="Arial"/>
                  <a:buNone/>
                </a:pPr>
                <a:r>
                  <a:rPr lang="hu-HU" sz="2400" b="1" i="0" u="none" strike="noStrike" cap="none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+36 1 769 0061</a:t>
                </a:r>
                <a:endParaRPr sz="2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08" name="Google Shape;408;p11"/>
            <p:cNvGrpSpPr/>
            <p:nvPr/>
          </p:nvGrpSpPr>
          <p:grpSpPr>
            <a:xfrm>
              <a:off x="10304314" y="-798269"/>
              <a:ext cx="809731" cy="814837"/>
              <a:chOff x="11897050" y="-859530"/>
              <a:chExt cx="809731" cy="814837"/>
            </a:xfrm>
          </p:grpSpPr>
          <p:sp>
            <p:nvSpPr>
              <p:cNvPr id="409" name="Google Shape;409;p11"/>
              <p:cNvSpPr/>
              <p:nvPr/>
            </p:nvSpPr>
            <p:spPr>
              <a:xfrm>
                <a:off x="11897050" y="-505617"/>
                <a:ext cx="418450" cy="460924"/>
              </a:xfrm>
              <a:custGeom>
                <a:avLst/>
                <a:gdLst/>
                <a:ahLst/>
                <a:cxnLst/>
                <a:rect l="l" t="t" r="r" b="b"/>
                <a:pathLst>
                  <a:path w="418450" h="460924" extrusionOk="0">
                    <a:moveTo>
                      <a:pt x="411905" y="376670"/>
                    </a:moveTo>
                    <a:lnTo>
                      <a:pt x="345353" y="299754"/>
                    </a:lnTo>
                    <a:cubicBezTo>
                      <a:pt x="336080" y="288844"/>
                      <a:pt x="319715" y="287753"/>
                      <a:pt x="309350" y="297026"/>
                    </a:cubicBezTo>
                    <a:lnTo>
                      <a:pt x="270619" y="330302"/>
                    </a:lnTo>
                    <a:cubicBezTo>
                      <a:pt x="260800" y="338485"/>
                      <a:pt x="246617" y="339576"/>
                      <a:pt x="236252" y="331939"/>
                    </a:cubicBezTo>
                    <a:cubicBezTo>
                      <a:pt x="184975" y="293753"/>
                      <a:pt x="142425" y="245204"/>
                      <a:pt x="112968" y="189562"/>
                    </a:cubicBezTo>
                    <a:cubicBezTo>
                      <a:pt x="106968" y="178107"/>
                      <a:pt x="109695" y="164469"/>
                      <a:pt x="119514" y="155741"/>
                    </a:cubicBezTo>
                    <a:lnTo>
                      <a:pt x="158245" y="121920"/>
                    </a:lnTo>
                    <a:cubicBezTo>
                      <a:pt x="169155" y="112646"/>
                      <a:pt x="170246" y="96281"/>
                      <a:pt x="160973" y="85916"/>
                    </a:cubicBezTo>
                    <a:lnTo>
                      <a:pt x="93876" y="9000"/>
                    </a:lnTo>
                    <a:cubicBezTo>
                      <a:pt x="84602" y="-1910"/>
                      <a:pt x="68237" y="-3001"/>
                      <a:pt x="57872" y="6273"/>
                    </a:cubicBezTo>
                    <a:lnTo>
                      <a:pt x="12050" y="46095"/>
                    </a:lnTo>
                    <a:cubicBezTo>
                      <a:pt x="1685" y="54823"/>
                      <a:pt x="-2133" y="69006"/>
                      <a:pt x="1140" y="81552"/>
                    </a:cubicBezTo>
                    <a:cubicBezTo>
                      <a:pt x="49144" y="248477"/>
                      <a:pt x="168064" y="386489"/>
                      <a:pt x="326806" y="457950"/>
                    </a:cubicBezTo>
                    <a:cubicBezTo>
                      <a:pt x="339353" y="463405"/>
                      <a:pt x="353536" y="461223"/>
                      <a:pt x="363900" y="452495"/>
                    </a:cubicBezTo>
                    <a:lnTo>
                      <a:pt x="409723" y="413219"/>
                    </a:lnTo>
                    <a:cubicBezTo>
                      <a:pt x="420087" y="403400"/>
                      <a:pt x="421724" y="387035"/>
                      <a:pt x="411905" y="3766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11"/>
              <p:cNvSpPr/>
              <p:nvPr/>
            </p:nvSpPr>
            <p:spPr>
              <a:xfrm>
                <a:off x="12159095" y="-650602"/>
                <a:ext cx="349668" cy="350213"/>
              </a:xfrm>
              <a:custGeom>
                <a:avLst/>
                <a:gdLst/>
                <a:ahLst/>
                <a:cxnLst/>
                <a:rect l="l" t="t" r="r" b="b"/>
                <a:pathLst>
                  <a:path w="349668" h="350213" extrusionOk="0">
                    <a:moveTo>
                      <a:pt x="349669" y="139649"/>
                    </a:moveTo>
                    <a:lnTo>
                      <a:pt x="210565" y="139649"/>
                    </a:lnTo>
                    <a:lnTo>
                      <a:pt x="210565" y="0"/>
                    </a:lnTo>
                    <a:lnTo>
                      <a:pt x="139649" y="0"/>
                    </a:lnTo>
                    <a:lnTo>
                      <a:pt x="139649" y="139649"/>
                    </a:lnTo>
                    <a:lnTo>
                      <a:pt x="0" y="139649"/>
                    </a:lnTo>
                    <a:lnTo>
                      <a:pt x="0" y="210565"/>
                    </a:lnTo>
                    <a:lnTo>
                      <a:pt x="139649" y="210565"/>
                    </a:lnTo>
                    <a:lnTo>
                      <a:pt x="139649" y="350214"/>
                    </a:lnTo>
                    <a:lnTo>
                      <a:pt x="210565" y="350214"/>
                    </a:lnTo>
                    <a:lnTo>
                      <a:pt x="210565" y="210565"/>
                    </a:lnTo>
                    <a:lnTo>
                      <a:pt x="349669" y="21056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11"/>
              <p:cNvSpPr/>
              <p:nvPr/>
            </p:nvSpPr>
            <p:spPr>
              <a:xfrm>
                <a:off x="11961077" y="-859530"/>
                <a:ext cx="745704" cy="758250"/>
              </a:xfrm>
              <a:custGeom>
                <a:avLst/>
                <a:gdLst/>
                <a:ahLst/>
                <a:cxnLst/>
                <a:rect l="l" t="t" r="r" b="b"/>
                <a:pathLst>
                  <a:path w="745704" h="758250" extrusionOk="0">
                    <a:moveTo>
                      <a:pt x="0" y="254205"/>
                    </a:moveTo>
                    <a:cubicBezTo>
                      <a:pt x="53459" y="105828"/>
                      <a:pt x="195291" y="0"/>
                      <a:pt x="361670" y="0"/>
                    </a:cubicBezTo>
                    <a:cubicBezTo>
                      <a:pt x="573871" y="0"/>
                      <a:pt x="745705" y="171834"/>
                      <a:pt x="745705" y="384035"/>
                    </a:cubicBezTo>
                    <a:cubicBezTo>
                      <a:pt x="745705" y="566779"/>
                      <a:pt x="618602" y="719520"/>
                      <a:pt x="447859" y="758251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12" name="Google Shape;412;p11"/>
          <p:cNvGrpSpPr/>
          <p:nvPr/>
        </p:nvGrpSpPr>
        <p:grpSpPr>
          <a:xfrm>
            <a:off x="5262663" y="4966727"/>
            <a:ext cx="6929336" cy="1660215"/>
            <a:chOff x="5538432" y="226984"/>
            <a:chExt cx="6929336" cy="1660215"/>
          </a:xfrm>
        </p:grpSpPr>
        <p:grpSp>
          <p:nvGrpSpPr>
            <p:cNvPr id="413" name="Google Shape;413;p11"/>
            <p:cNvGrpSpPr/>
            <p:nvPr/>
          </p:nvGrpSpPr>
          <p:grpSpPr>
            <a:xfrm>
              <a:off x="5538432" y="226984"/>
              <a:ext cx="6929336" cy="1660215"/>
              <a:chOff x="6386284" y="773383"/>
              <a:chExt cx="6929336" cy="1660215"/>
            </a:xfrm>
          </p:grpSpPr>
          <p:grpSp>
            <p:nvGrpSpPr>
              <p:cNvPr id="414" name="Google Shape;414;p11"/>
              <p:cNvGrpSpPr/>
              <p:nvPr/>
            </p:nvGrpSpPr>
            <p:grpSpPr>
              <a:xfrm>
                <a:off x="6386284" y="773383"/>
                <a:ext cx="6929336" cy="1660215"/>
                <a:chOff x="6386284" y="773383"/>
                <a:chExt cx="6929336" cy="1660215"/>
              </a:xfrm>
            </p:grpSpPr>
            <p:sp>
              <p:nvSpPr>
                <p:cNvPr id="415" name="Google Shape;415;p11"/>
                <p:cNvSpPr/>
                <p:nvPr/>
              </p:nvSpPr>
              <p:spPr>
                <a:xfrm rot="-5400000">
                  <a:off x="9436676" y="-1445528"/>
                  <a:ext cx="1660033" cy="60978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0033" h="4657286" extrusionOk="0">
                      <a:moveTo>
                        <a:pt x="0" y="0"/>
                      </a:moveTo>
                      <a:lnTo>
                        <a:pt x="1660034" y="0"/>
                      </a:lnTo>
                      <a:lnTo>
                        <a:pt x="1660034" y="4657286"/>
                      </a:lnTo>
                      <a:lnTo>
                        <a:pt x="0" y="4657286"/>
                      </a:lnTo>
                      <a:close/>
                    </a:path>
                  </a:pathLst>
                </a:custGeom>
                <a:solidFill>
                  <a:schemeClr val="accent1">
                    <a:alpha val="84705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416" name="Google Shape;416;p11"/>
                <p:cNvGrpSpPr/>
                <p:nvPr/>
              </p:nvGrpSpPr>
              <p:grpSpPr>
                <a:xfrm>
                  <a:off x="6386284" y="773567"/>
                  <a:ext cx="831484" cy="1660032"/>
                  <a:chOff x="6386284" y="773567"/>
                  <a:chExt cx="831484" cy="1660032"/>
                </a:xfrm>
              </p:grpSpPr>
              <p:sp>
                <p:nvSpPr>
                  <p:cNvPr id="417" name="Google Shape;417;p11"/>
                  <p:cNvSpPr/>
                  <p:nvPr/>
                </p:nvSpPr>
                <p:spPr>
                  <a:xfrm>
                    <a:off x="6386284" y="773567"/>
                    <a:ext cx="831484" cy="16600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1484" h="1660032" extrusionOk="0">
                        <a:moveTo>
                          <a:pt x="830017" y="1486888"/>
                        </a:moveTo>
                        <a:cubicBezTo>
                          <a:pt x="467098" y="1486888"/>
                          <a:pt x="173144" y="1192934"/>
                          <a:pt x="173144" y="830016"/>
                        </a:cubicBezTo>
                        <a:cubicBezTo>
                          <a:pt x="173144" y="467098"/>
                          <a:pt x="467098" y="173144"/>
                          <a:pt x="830017" y="173144"/>
                        </a:cubicBezTo>
                        <a:cubicBezTo>
                          <a:pt x="830506" y="173144"/>
                          <a:pt x="830995" y="173144"/>
                          <a:pt x="831484" y="173144"/>
                        </a:cubicBezTo>
                        <a:lnTo>
                          <a:pt x="831484" y="0"/>
                        </a:lnTo>
                        <a:cubicBezTo>
                          <a:pt x="830995" y="0"/>
                          <a:pt x="830506" y="0"/>
                          <a:pt x="830017" y="0"/>
                        </a:cubicBezTo>
                        <a:cubicBezTo>
                          <a:pt x="371722" y="0"/>
                          <a:pt x="0" y="371722"/>
                          <a:pt x="0" y="830016"/>
                        </a:cubicBezTo>
                        <a:cubicBezTo>
                          <a:pt x="0" y="1288310"/>
                          <a:pt x="371722" y="1660032"/>
                          <a:pt x="830017" y="1660032"/>
                        </a:cubicBezTo>
                        <a:cubicBezTo>
                          <a:pt x="830506" y="1660032"/>
                          <a:pt x="830995" y="1660032"/>
                          <a:pt x="831484" y="1660032"/>
                        </a:cubicBezTo>
                        <a:lnTo>
                          <a:pt x="831484" y="1486888"/>
                        </a:lnTo>
                        <a:cubicBezTo>
                          <a:pt x="830995" y="1486888"/>
                          <a:pt x="830506" y="1486888"/>
                          <a:pt x="830017" y="1486888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alpha val="69803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8" name="Google Shape;418;p11"/>
                  <p:cNvSpPr/>
                  <p:nvPr/>
                </p:nvSpPr>
                <p:spPr>
                  <a:xfrm>
                    <a:off x="6386284" y="773567"/>
                    <a:ext cx="831484" cy="8300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1484" h="830016" extrusionOk="0">
                        <a:moveTo>
                          <a:pt x="830017" y="173144"/>
                        </a:moveTo>
                        <a:cubicBezTo>
                          <a:pt x="830506" y="173144"/>
                          <a:pt x="830995" y="173144"/>
                          <a:pt x="831484" y="173144"/>
                        </a:cubicBezTo>
                        <a:lnTo>
                          <a:pt x="831484" y="0"/>
                        </a:lnTo>
                        <a:cubicBezTo>
                          <a:pt x="830995" y="0"/>
                          <a:pt x="830506" y="0"/>
                          <a:pt x="830017" y="0"/>
                        </a:cubicBezTo>
                        <a:cubicBezTo>
                          <a:pt x="371722" y="0"/>
                          <a:pt x="0" y="371722"/>
                          <a:pt x="0" y="830016"/>
                        </a:cubicBezTo>
                        <a:lnTo>
                          <a:pt x="173144" y="830016"/>
                        </a:lnTo>
                        <a:cubicBezTo>
                          <a:pt x="173144" y="467098"/>
                          <a:pt x="467098" y="173144"/>
                          <a:pt x="830017" y="173144"/>
                        </a:cubicBezTo>
                        <a:close/>
                      </a:path>
                    </a:pathLst>
                  </a:custGeom>
                  <a:solidFill>
                    <a:schemeClr val="accent3">
                      <a:alpha val="69803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19" name="Google Shape;419;p11"/>
                <p:cNvSpPr/>
                <p:nvPr/>
              </p:nvSpPr>
              <p:spPr>
                <a:xfrm rot="-271851">
                  <a:off x="6643568" y="1030836"/>
                  <a:ext cx="1145520" cy="1145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5520" h="1145519" extrusionOk="0">
                      <a:moveTo>
                        <a:pt x="1145521" y="572760"/>
                      </a:moveTo>
                      <a:cubicBezTo>
                        <a:pt x="1145521" y="889086"/>
                        <a:pt x="889087" y="1145520"/>
                        <a:pt x="572760" y="1145520"/>
                      </a:cubicBezTo>
                      <a:cubicBezTo>
                        <a:pt x="256433" y="1145520"/>
                        <a:pt x="0" y="889086"/>
                        <a:pt x="0" y="572760"/>
                      </a:cubicBezTo>
                      <a:cubicBezTo>
                        <a:pt x="0" y="256433"/>
                        <a:pt x="256433" y="0"/>
                        <a:pt x="572760" y="0"/>
                      </a:cubicBezTo>
                      <a:cubicBezTo>
                        <a:pt x="889087" y="0"/>
                        <a:pt x="1145521" y="256433"/>
                        <a:pt x="1145521" y="57276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20" name="Google Shape;420;p11"/>
              <p:cNvSpPr txBox="1"/>
              <p:nvPr/>
            </p:nvSpPr>
            <p:spPr>
              <a:xfrm>
                <a:off x="7979144" y="1072868"/>
                <a:ext cx="4870821" cy="101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800"/>
                  <a:buFont typeface="Arial"/>
                  <a:buNone/>
                </a:pPr>
                <a:r>
                  <a:rPr lang="hu-HU" sz="3200" b="1" i="0" u="none" strike="noStrike" cap="none" dirty="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60 napot </a:t>
                </a:r>
                <a:br>
                  <a:rPr lang="hu-HU" sz="3200" b="1" i="0" u="none" strike="noStrike" cap="none" dirty="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</a:br>
                <a:r>
                  <a:rPr lang="hu-HU" sz="3200" b="1" i="0" u="none" strike="noStrike" cap="none" dirty="0">
                    <a:solidFill>
                      <a:schemeClr val="accent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meghaladó táppénz</a:t>
                </a:r>
                <a:endParaRPr sz="1200" dirty="0"/>
              </a:p>
            </p:txBody>
          </p:sp>
        </p:grpSp>
        <p:grpSp>
          <p:nvGrpSpPr>
            <p:cNvPr id="421" name="Google Shape;421;p11"/>
            <p:cNvGrpSpPr/>
            <p:nvPr/>
          </p:nvGrpSpPr>
          <p:grpSpPr>
            <a:xfrm>
              <a:off x="6021173" y="725714"/>
              <a:ext cx="709528" cy="594834"/>
              <a:chOff x="10718800" y="235925"/>
              <a:chExt cx="1202054" cy="1007744"/>
            </a:xfrm>
          </p:grpSpPr>
          <p:grpSp>
            <p:nvGrpSpPr>
              <p:cNvPr id="422" name="Google Shape;422;p11"/>
              <p:cNvGrpSpPr/>
              <p:nvPr/>
            </p:nvGrpSpPr>
            <p:grpSpPr>
              <a:xfrm>
                <a:off x="10718800" y="235925"/>
                <a:ext cx="1202054" cy="1007744"/>
                <a:chOff x="10718800" y="235925"/>
                <a:chExt cx="1202054" cy="1007744"/>
              </a:xfrm>
            </p:grpSpPr>
            <p:sp>
              <p:nvSpPr>
                <p:cNvPr id="423" name="Google Shape;423;p11"/>
                <p:cNvSpPr/>
                <p:nvPr/>
              </p:nvSpPr>
              <p:spPr>
                <a:xfrm>
                  <a:off x="10718800" y="562632"/>
                  <a:ext cx="1202054" cy="681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2054" h="681037" extrusionOk="0">
                      <a:moveTo>
                        <a:pt x="1202055" y="0"/>
                      </a:moveTo>
                      <a:lnTo>
                        <a:pt x="1202055" y="621983"/>
                      </a:lnTo>
                      <a:cubicBezTo>
                        <a:pt x="1202055" y="654368"/>
                        <a:pt x="1175385" y="681038"/>
                        <a:pt x="1143000" y="681038"/>
                      </a:cubicBezTo>
                      <a:lnTo>
                        <a:pt x="59055" y="681038"/>
                      </a:lnTo>
                      <a:cubicBezTo>
                        <a:pt x="26670" y="681038"/>
                        <a:pt x="0" y="654368"/>
                        <a:pt x="0" y="621983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424" name="Google Shape;424;p11"/>
                <p:cNvGrpSpPr/>
                <p:nvPr/>
              </p:nvGrpSpPr>
              <p:grpSpPr>
                <a:xfrm>
                  <a:off x="10919778" y="235925"/>
                  <a:ext cx="110490" cy="186690"/>
                  <a:chOff x="10919778" y="235925"/>
                  <a:chExt cx="110490" cy="186690"/>
                </a:xfrm>
              </p:grpSpPr>
              <p:sp>
                <p:nvSpPr>
                  <p:cNvPr id="425" name="Google Shape;425;p11"/>
                  <p:cNvSpPr/>
                  <p:nvPr/>
                </p:nvSpPr>
                <p:spPr>
                  <a:xfrm>
                    <a:off x="10919778" y="346415"/>
                    <a:ext cx="110490" cy="76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490" h="76200" extrusionOk="0">
                        <a:moveTo>
                          <a:pt x="4763" y="0"/>
                        </a:moveTo>
                        <a:cubicBezTo>
                          <a:pt x="1905" y="6667"/>
                          <a:pt x="0" y="13335"/>
                          <a:pt x="0" y="20955"/>
                        </a:cubicBezTo>
                        <a:cubicBezTo>
                          <a:pt x="0" y="51435"/>
                          <a:pt x="24765" y="76200"/>
                          <a:pt x="55245" y="76200"/>
                        </a:cubicBezTo>
                        <a:cubicBezTo>
                          <a:pt x="85725" y="76200"/>
                          <a:pt x="110490" y="51435"/>
                          <a:pt x="110490" y="20955"/>
                        </a:cubicBezTo>
                        <a:cubicBezTo>
                          <a:pt x="110490" y="13335"/>
                          <a:pt x="108585" y="5715"/>
                          <a:pt x="105728" y="0"/>
                        </a:cubicBezTo>
                      </a:path>
                    </a:pathLst>
                  </a:custGeom>
                  <a:noFill/>
                  <a:ln w="19050" cap="rnd" cmpd="sng">
                    <a:solidFill>
                      <a:schemeClr val="lt1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6" name="Google Shape;426;p11"/>
                  <p:cNvSpPr/>
                  <p:nvPr/>
                </p:nvSpPr>
                <p:spPr>
                  <a:xfrm>
                    <a:off x="10975975" y="235925"/>
                    <a:ext cx="9525" cy="1304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25" h="130492" extrusionOk="0">
                        <a:moveTo>
                          <a:pt x="0" y="130493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19050" cap="rnd" cmpd="sng">
                    <a:solidFill>
                      <a:schemeClr val="lt1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27" name="Google Shape;427;p11"/>
                <p:cNvGrpSpPr/>
                <p:nvPr/>
              </p:nvGrpSpPr>
              <p:grpSpPr>
                <a:xfrm>
                  <a:off x="11609388" y="235925"/>
                  <a:ext cx="110489" cy="186690"/>
                  <a:chOff x="11609388" y="235925"/>
                  <a:chExt cx="110489" cy="186690"/>
                </a:xfrm>
              </p:grpSpPr>
              <p:sp>
                <p:nvSpPr>
                  <p:cNvPr id="428" name="Google Shape;428;p11"/>
                  <p:cNvSpPr/>
                  <p:nvPr/>
                </p:nvSpPr>
                <p:spPr>
                  <a:xfrm>
                    <a:off x="11609388" y="346415"/>
                    <a:ext cx="110489" cy="76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489" h="76200" extrusionOk="0">
                        <a:moveTo>
                          <a:pt x="105727" y="0"/>
                        </a:moveTo>
                        <a:cubicBezTo>
                          <a:pt x="108585" y="6667"/>
                          <a:pt x="110490" y="13335"/>
                          <a:pt x="110490" y="20955"/>
                        </a:cubicBezTo>
                        <a:cubicBezTo>
                          <a:pt x="110490" y="51435"/>
                          <a:pt x="85725" y="76200"/>
                          <a:pt x="55245" y="76200"/>
                        </a:cubicBezTo>
                        <a:cubicBezTo>
                          <a:pt x="24765" y="76200"/>
                          <a:pt x="0" y="51435"/>
                          <a:pt x="0" y="20955"/>
                        </a:cubicBezTo>
                        <a:cubicBezTo>
                          <a:pt x="0" y="13335"/>
                          <a:pt x="1905" y="5715"/>
                          <a:pt x="4763" y="0"/>
                        </a:cubicBezTo>
                      </a:path>
                    </a:pathLst>
                  </a:custGeom>
                  <a:noFill/>
                  <a:ln w="19050" cap="rnd" cmpd="sng">
                    <a:solidFill>
                      <a:schemeClr val="lt1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9" name="Google Shape;429;p11"/>
                  <p:cNvSpPr/>
                  <p:nvPr/>
                </p:nvSpPr>
                <p:spPr>
                  <a:xfrm>
                    <a:off x="11663680" y="235925"/>
                    <a:ext cx="9525" cy="1304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25" h="130492" extrusionOk="0">
                        <a:moveTo>
                          <a:pt x="0" y="130493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19050" cap="rnd" cmpd="sng">
                    <a:solidFill>
                      <a:schemeClr val="lt1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30" name="Google Shape;430;p11"/>
                <p:cNvSpPr/>
                <p:nvPr/>
              </p:nvSpPr>
              <p:spPr>
                <a:xfrm>
                  <a:off x="11037888" y="272120"/>
                  <a:ext cx="563880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80" h="9525" extrusionOk="0">
                      <a:moveTo>
                        <a:pt x="563880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19050" cap="rnd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1" name="Google Shape;431;p11"/>
                <p:cNvSpPr/>
                <p:nvPr/>
              </p:nvSpPr>
              <p:spPr>
                <a:xfrm>
                  <a:off x="10718800" y="272120"/>
                  <a:ext cx="1202054" cy="290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2054" h="290512" extrusionOk="0">
                      <a:moveTo>
                        <a:pt x="195263" y="0"/>
                      </a:moveTo>
                      <a:lnTo>
                        <a:pt x="59055" y="0"/>
                      </a:lnTo>
                      <a:cubicBezTo>
                        <a:pt x="26670" y="0"/>
                        <a:pt x="0" y="26670"/>
                        <a:pt x="0" y="59055"/>
                      </a:cubicBezTo>
                      <a:lnTo>
                        <a:pt x="0" y="290513"/>
                      </a:lnTo>
                      <a:lnTo>
                        <a:pt x="1202055" y="290513"/>
                      </a:lnTo>
                      <a:lnTo>
                        <a:pt x="1202055" y="59055"/>
                      </a:lnTo>
                      <a:cubicBezTo>
                        <a:pt x="1202055" y="26670"/>
                        <a:pt x="1175385" y="0"/>
                        <a:pt x="1143000" y="0"/>
                      </a:cubicBezTo>
                      <a:lnTo>
                        <a:pt x="1005840" y="0"/>
                      </a:lnTo>
                    </a:path>
                  </a:pathLst>
                </a:custGeom>
                <a:noFill/>
                <a:ln w="19050" cap="rnd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2" name="Google Shape;432;p11"/>
                <p:cNvSpPr/>
                <p:nvPr/>
              </p:nvSpPr>
              <p:spPr>
                <a:xfrm>
                  <a:off x="11406349" y="776944"/>
                  <a:ext cx="243840" cy="2447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840" h="244792" extrusionOk="0">
                      <a:moveTo>
                        <a:pt x="243840" y="98107"/>
                      </a:moveTo>
                      <a:lnTo>
                        <a:pt x="146685" y="98107"/>
                      </a:lnTo>
                      <a:lnTo>
                        <a:pt x="146685" y="0"/>
                      </a:lnTo>
                      <a:lnTo>
                        <a:pt x="97155" y="0"/>
                      </a:lnTo>
                      <a:lnTo>
                        <a:pt x="97155" y="98107"/>
                      </a:lnTo>
                      <a:lnTo>
                        <a:pt x="0" y="98107"/>
                      </a:lnTo>
                      <a:lnTo>
                        <a:pt x="0" y="147637"/>
                      </a:lnTo>
                      <a:lnTo>
                        <a:pt x="97155" y="147637"/>
                      </a:lnTo>
                      <a:lnTo>
                        <a:pt x="97155" y="244793"/>
                      </a:lnTo>
                      <a:lnTo>
                        <a:pt x="146685" y="244793"/>
                      </a:lnTo>
                      <a:lnTo>
                        <a:pt x="146685" y="147637"/>
                      </a:lnTo>
                      <a:lnTo>
                        <a:pt x="243840" y="14763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3" name="Google Shape;433;p11"/>
                <p:cNvSpPr/>
                <p:nvPr/>
              </p:nvSpPr>
              <p:spPr>
                <a:xfrm>
                  <a:off x="11285382" y="656929"/>
                  <a:ext cx="485775" cy="48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775" h="485775" extrusionOk="0">
                      <a:moveTo>
                        <a:pt x="485775" y="242887"/>
                      </a:moveTo>
                      <a:cubicBezTo>
                        <a:pt x="485775" y="377031"/>
                        <a:pt x="377031" y="485775"/>
                        <a:pt x="242887" y="485775"/>
                      </a:cubicBezTo>
                      <a:cubicBezTo>
                        <a:pt x="108744" y="485775"/>
                        <a:pt x="0" y="377031"/>
                        <a:pt x="0" y="242887"/>
                      </a:cubicBezTo>
                      <a:cubicBezTo>
                        <a:pt x="0" y="108744"/>
                        <a:pt x="108744" y="0"/>
                        <a:pt x="242887" y="0"/>
                      </a:cubicBezTo>
                      <a:cubicBezTo>
                        <a:pt x="377031" y="0"/>
                        <a:pt x="485775" y="108744"/>
                        <a:pt x="485775" y="242887"/>
                      </a:cubicBezTo>
                      <a:close/>
                    </a:path>
                  </a:pathLst>
                </a:custGeom>
                <a:noFill/>
                <a:ln w="19050" cap="rnd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34;p11"/>
                <p:cNvSpPr/>
                <p:nvPr/>
              </p:nvSpPr>
              <p:spPr>
                <a:xfrm>
                  <a:off x="10769283" y="381657"/>
                  <a:ext cx="1102042" cy="111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042" h="111442" extrusionOk="0">
                      <a:moveTo>
                        <a:pt x="994410" y="0"/>
                      </a:moveTo>
                      <a:cubicBezTo>
                        <a:pt x="991553" y="53340"/>
                        <a:pt x="947738" y="95250"/>
                        <a:pt x="894398" y="95250"/>
                      </a:cubicBezTo>
                      <a:cubicBezTo>
                        <a:pt x="841058" y="95250"/>
                        <a:pt x="797243" y="53340"/>
                        <a:pt x="794385" y="0"/>
                      </a:cubicBezTo>
                      <a:lnTo>
                        <a:pt x="306705" y="0"/>
                      </a:lnTo>
                      <a:cubicBezTo>
                        <a:pt x="303848" y="53340"/>
                        <a:pt x="260032" y="95250"/>
                        <a:pt x="206693" y="95250"/>
                      </a:cubicBezTo>
                      <a:cubicBezTo>
                        <a:pt x="153353" y="95250"/>
                        <a:pt x="109537" y="53340"/>
                        <a:pt x="106680" y="0"/>
                      </a:cubicBezTo>
                      <a:lnTo>
                        <a:pt x="0" y="0"/>
                      </a:lnTo>
                      <a:lnTo>
                        <a:pt x="0" y="111443"/>
                      </a:lnTo>
                      <a:lnTo>
                        <a:pt x="1102043" y="111443"/>
                      </a:lnTo>
                      <a:lnTo>
                        <a:pt x="1102043" y="0"/>
                      </a:lnTo>
                      <a:lnTo>
                        <a:pt x="99441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35" name="Google Shape;435;p11"/>
              <p:cNvSpPr txBox="1"/>
              <p:nvPr/>
            </p:nvSpPr>
            <p:spPr>
              <a:xfrm>
                <a:off x="10724216" y="713128"/>
                <a:ext cx="619071" cy="4171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hu-HU" sz="10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60</a:t>
                </a:r>
                <a:endParaRPr/>
              </a:p>
            </p:txBody>
          </p:sp>
        </p:grp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8C7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1" name="Google Shape;441;p1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0451" r="20450"/>
          <a:stretch/>
        </p:blipFill>
        <p:spPr>
          <a:xfrm>
            <a:off x="6120000" y="0"/>
            <a:ext cx="607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12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3" name="Google Shape;443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12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445" name="Google Shape;445;p12"/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446" name="Google Shape;446;p12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12"/>
          <p:cNvSpPr txBox="1"/>
          <p:nvPr/>
        </p:nvSpPr>
        <p:spPr>
          <a:xfrm>
            <a:off x="216000" y="720000"/>
            <a:ext cx="5328457" cy="6549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hu-HU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Táppénz kiegészítésként nyújtott szolgáltatás</a:t>
            </a:r>
            <a:endParaRPr sz="1200" dirty="0"/>
          </a:p>
          <a:p>
            <a:pPr marL="342900" marR="0" lvl="0" indent="-342900" algn="l" rtl="0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hu-HU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Táppénz kiegészítésként, sportbérlettel, 60 napot meghaladó táppénzzel együtt nem igényelhető</a:t>
            </a:r>
            <a:endParaRPr sz="1200" dirty="0"/>
          </a:p>
          <a:p>
            <a:pPr marL="342900" marR="0" lvl="0" indent="-342900" algn="l" rtl="0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hu-HU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Jövedelemcsökkenés mértékéig</a:t>
            </a:r>
            <a:endParaRPr sz="1200" dirty="0"/>
          </a:p>
          <a:p>
            <a:pPr marL="342900" marR="0" lvl="0" indent="-342900" algn="l" rtl="0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hu-HU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Több testrész sérülése esetén összeadódnak</a:t>
            </a:r>
            <a:endParaRPr sz="1600" b="0" i="0" u="none" strike="noStrike" cap="none" dirty="0">
              <a:solidFill>
                <a:schemeClr val="accent3"/>
              </a:solidFill>
              <a:sym typeface="Arial"/>
            </a:endParaRPr>
          </a:p>
          <a:p>
            <a:pPr marL="0" marR="0" lvl="0" indent="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endParaRPr sz="1600" b="1" i="0" u="none" strike="noStrike" cap="none" dirty="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r>
              <a:rPr lang="hu-HU" sz="16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Keretösszeg: 100.000 Ft/baleset</a:t>
            </a:r>
            <a:endParaRPr sz="1200" dirty="0"/>
          </a:p>
          <a:p>
            <a:pPr marL="0" marR="0" lvl="0" indent="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r>
              <a:rPr lang="hu-HU" sz="16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Várakozási idő: </a:t>
            </a:r>
            <a:r>
              <a:rPr lang="hu-HU" sz="1600" b="0" i="0" u="none" strike="noStrike" cap="none" dirty="0">
                <a:solidFill>
                  <a:schemeClr val="accent3"/>
                </a:solidFill>
                <a:sym typeface="Arial"/>
              </a:rPr>
              <a:t>1 hónap</a:t>
            </a:r>
            <a:endParaRPr sz="1200" dirty="0"/>
          </a:p>
          <a:p>
            <a:pPr marL="0" marR="0" lvl="0" indent="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r>
              <a:rPr lang="hu-HU" sz="16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Kizárás: </a:t>
            </a:r>
            <a:r>
              <a:rPr lang="hu-HU" sz="1600" b="0" i="0" u="none" strike="noStrike" cap="none" dirty="0">
                <a:solidFill>
                  <a:schemeClr val="accent3"/>
                </a:solidFill>
                <a:sym typeface="Arial"/>
              </a:rPr>
              <a:t>alkohol, drog befolyásoltság, bűncselekmény elkövetése során, </a:t>
            </a:r>
            <a:br>
              <a:rPr lang="hu-HU" sz="1600" b="0" i="0" u="none" strike="noStrike" cap="none" dirty="0">
                <a:solidFill>
                  <a:schemeClr val="accent3"/>
                </a:solidFill>
                <a:sym typeface="Arial"/>
              </a:rPr>
            </a:br>
            <a:r>
              <a:rPr lang="hu-HU" sz="1600" b="0" i="0" u="none" strike="noStrike" cap="none" dirty="0">
                <a:solidFill>
                  <a:schemeClr val="accent3"/>
                </a:solidFill>
                <a:sym typeface="Arial"/>
              </a:rPr>
              <a:t>szándékos és súlyosan gondatlan magatartás </a:t>
            </a:r>
            <a:endParaRPr sz="1200" dirty="0"/>
          </a:p>
        </p:txBody>
      </p:sp>
      <p:grpSp>
        <p:nvGrpSpPr>
          <p:cNvPr id="448" name="Google Shape;448;p12"/>
          <p:cNvGrpSpPr/>
          <p:nvPr/>
        </p:nvGrpSpPr>
        <p:grpSpPr>
          <a:xfrm>
            <a:off x="5262663" y="3493502"/>
            <a:ext cx="6929336" cy="1660215"/>
            <a:chOff x="5292000" y="226984"/>
            <a:chExt cx="6929336" cy="1660215"/>
          </a:xfrm>
        </p:grpSpPr>
        <p:grpSp>
          <p:nvGrpSpPr>
            <p:cNvPr id="449" name="Google Shape;449;p12"/>
            <p:cNvGrpSpPr/>
            <p:nvPr/>
          </p:nvGrpSpPr>
          <p:grpSpPr>
            <a:xfrm>
              <a:off x="5292000" y="226984"/>
              <a:ext cx="6929336" cy="1660215"/>
              <a:chOff x="6386284" y="773383"/>
              <a:chExt cx="6929336" cy="1660215"/>
            </a:xfrm>
          </p:grpSpPr>
          <p:sp>
            <p:nvSpPr>
              <p:cNvPr id="450" name="Google Shape;450;p12"/>
              <p:cNvSpPr/>
              <p:nvPr/>
            </p:nvSpPr>
            <p:spPr>
              <a:xfrm rot="-5400000">
                <a:off x="9436676" y="-1445528"/>
                <a:ext cx="1660033" cy="6097856"/>
              </a:xfrm>
              <a:custGeom>
                <a:avLst/>
                <a:gdLst/>
                <a:ahLst/>
                <a:cxnLst/>
                <a:rect l="l" t="t" r="r" b="b"/>
                <a:pathLst>
                  <a:path w="1660033" h="4657286" extrusionOk="0">
                    <a:moveTo>
                      <a:pt x="0" y="0"/>
                    </a:moveTo>
                    <a:lnTo>
                      <a:pt x="1660034" y="0"/>
                    </a:lnTo>
                    <a:lnTo>
                      <a:pt x="1660034" y="4657286"/>
                    </a:lnTo>
                    <a:lnTo>
                      <a:pt x="0" y="4657286"/>
                    </a:lnTo>
                    <a:close/>
                  </a:path>
                </a:pathLst>
              </a:custGeom>
              <a:solidFill>
                <a:schemeClr val="accent1">
                  <a:alpha val="84705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51" name="Google Shape;451;p12"/>
              <p:cNvGrpSpPr/>
              <p:nvPr/>
            </p:nvGrpSpPr>
            <p:grpSpPr>
              <a:xfrm>
                <a:off x="6386284" y="773567"/>
                <a:ext cx="831484" cy="1660032"/>
                <a:chOff x="6386284" y="773567"/>
                <a:chExt cx="831484" cy="1660032"/>
              </a:xfrm>
            </p:grpSpPr>
            <p:sp>
              <p:nvSpPr>
                <p:cNvPr id="452" name="Google Shape;452;p12"/>
                <p:cNvSpPr/>
                <p:nvPr/>
              </p:nvSpPr>
              <p:spPr>
                <a:xfrm>
                  <a:off x="6386284" y="773567"/>
                  <a:ext cx="831484" cy="16600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484" h="1660032" extrusionOk="0">
                      <a:moveTo>
                        <a:pt x="830017" y="1486888"/>
                      </a:moveTo>
                      <a:cubicBezTo>
                        <a:pt x="467098" y="1486888"/>
                        <a:pt x="173144" y="1192934"/>
                        <a:pt x="173144" y="830016"/>
                      </a:cubicBezTo>
                      <a:cubicBezTo>
                        <a:pt x="173144" y="467098"/>
                        <a:pt x="467098" y="173144"/>
                        <a:pt x="830017" y="173144"/>
                      </a:cubicBezTo>
                      <a:cubicBezTo>
                        <a:pt x="830506" y="173144"/>
                        <a:pt x="830995" y="173144"/>
                        <a:pt x="831484" y="173144"/>
                      </a:cubicBezTo>
                      <a:lnTo>
                        <a:pt x="831484" y="0"/>
                      </a:lnTo>
                      <a:cubicBezTo>
                        <a:pt x="830995" y="0"/>
                        <a:pt x="830506" y="0"/>
                        <a:pt x="830017" y="0"/>
                      </a:cubicBezTo>
                      <a:cubicBezTo>
                        <a:pt x="371722" y="0"/>
                        <a:pt x="0" y="371722"/>
                        <a:pt x="0" y="830016"/>
                      </a:cubicBezTo>
                      <a:cubicBezTo>
                        <a:pt x="0" y="1288310"/>
                        <a:pt x="371722" y="1660032"/>
                        <a:pt x="830017" y="1660032"/>
                      </a:cubicBezTo>
                      <a:cubicBezTo>
                        <a:pt x="830506" y="1660032"/>
                        <a:pt x="830995" y="1660032"/>
                        <a:pt x="831484" y="1660032"/>
                      </a:cubicBezTo>
                      <a:lnTo>
                        <a:pt x="831484" y="1486888"/>
                      </a:lnTo>
                      <a:cubicBezTo>
                        <a:pt x="830995" y="1486888"/>
                        <a:pt x="830506" y="1486888"/>
                        <a:pt x="830017" y="1486888"/>
                      </a:cubicBezTo>
                      <a:close/>
                    </a:path>
                  </a:pathLst>
                </a:custGeom>
                <a:solidFill>
                  <a:schemeClr val="accent1">
                    <a:alpha val="6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accen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53;p12"/>
                <p:cNvSpPr/>
                <p:nvPr/>
              </p:nvSpPr>
              <p:spPr>
                <a:xfrm>
                  <a:off x="6386284" y="773567"/>
                  <a:ext cx="831484" cy="830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484" h="830016" extrusionOk="0">
                      <a:moveTo>
                        <a:pt x="830017" y="173144"/>
                      </a:moveTo>
                      <a:cubicBezTo>
                        <a:pt x="830506" y="173144"/>
                        <a:pt x="830995" y="173144"/>
                        <a:pt x="831484" y="173144"/>
                      </a:cubicBezTo>
                      <a:lnTo>
                        <a:pt x="831484" y="0"/>
                      </a:lnTo>
                      <a:cubicBezTo>
                        <a:pt x="830995" y="0"/>
                        <a:pt x="830506" y="0"/>
                        <a:pt x="830017" y="0"/>
                      </a:cubicBezTo>
                      <a:cubicBezTo>
                        <a:pt x="371722" y="0"/>
                        <a:pt x="0" y="371722"/>
                        <a:pt x="0" y="830016"/>
                      </a:cubicBezTo>
                      <a:lnTo>
                        <a:pt x="173144" y="830016"/>
                      </a:lnTo>
                      <a:cubicBezTo>
                        <a:pt x="173144" y="467098"/>
                        <a:pt x="467098" y="173144"/>
                        <a:pt x="830017" y="173144"/>
                      </a:cubicBezTo>
                      <a:close/>
                    </a:path>
                  </a:pathLst>
                </a:custGeom>
                <a:solidFill>
                  <a:schemeClr val="accent3">
                    <a:alpha val="6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54" name="Google Shape;454;p12"/>
              <p:cNvSpPr/>
              <p:nvPr/>
            </p:nvSpPr>
            <p:spPr>
              <a:xfrm rot="-271851">
                <a:off x="6643568" y="1030836"/>
                <a:ext cx="1145520" cy="1145519"/>
              </a:xfrm>
              <a:custGeom>
                <a:avLst/>
                <a:gdLst/>
                <a:ahLst/>
                <a:cxnLst/>
                <a:rect l="l" t="t" r="r" b="b"/>
                <a:pathLst>
                  <a:path w="1145520" h="1145519" extrusionOk="0">
                    <a:moveTo>
                      <a:pt x="1145521" y="572760"/>
                    </a:moveTo>
                    <a:cubicBezTo>
                      <a:pt x="1145521" y="889086"/>
                      <a:pt x="889087" y="1145520"/>
                      <a:pt x="572760" y="1145520"/>
                    </a:cubicBezTo>
                    <a:cubicBezTo>
                      <a:pt x="256433" y="1145520"/>
                      <a:pt x="0" y="889086"/>
                      <a:pt x="0" y="572760"/>
                    </a:cubicBezTo>
                    <a:cubicBezTo>
                      <a:pt x="0" y="256433"/>
                      <a:pt x="256433" y="0"/>
                      <a:pt x="572760" y="0"/>
                    </a:cubicBezTo>
                    <a:cubicBezTo>
                      <a:pt x="889087" y="0"/>
                      <a:pt x="1145521" y="256433"/>
                      <a:pt x="1145521" y="57276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55" name="Google Shape;455;p12"/>
            <p:cNvSpPr txBox="1"/>
            <p:nvPr/>
          </p:nvSpPr>
          <p:spPr>
            <a:xfrm>
              <a:off x="6884860" y="719999"/>
              <a:ext cx="4870821" cy="826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</a:pPr>
              <a:r>
                <a:rPr lang="hu-HU" sz="3200" b="1" i="0" u="none" strike="noStrike" cap="none" dirty="0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Csonttörés</a:t>
              </a:r>
              <a:endParaRPr sz="1200" dirty="0"/>
            </a:p>
          </p:txBody>
        </p:sp>
        <p:grpSp>
          <p:nvGrpSpPr>
            <p:cNvPr id="456" name="Google Shape;456;p12"/>
            <p:cNvGrpSpPr/>
            <p:nvPr/>
          </p:nvGrpSpPr>
          <p:grpSpPr>
            <a:xfrm>
              <a:off x="5748705" y="695325"/>
              <a:ext cx="755460" cy="756824"/>
              <a:chOff x="5748705" y="695325"/>
              <a:chExt cx="755460" cy="756824"/>
            </a:xfrm>
          </p:grpSpPr>
          <p:grpSp>
            <p:nvGrpSpPr>
              <p:cNvPr id="457" name="Google Shape;457;p12"/>
              <p:cNvGrpSpPr/>
              <p:nvPr/>
            </p:nvGrpSpPr>
            <p:grpSpPr>
              <a:xfrm>
                <a:off x="5748705" y="695325"/>
                <a:ext cx="755460" cy="756824"/>
                <a:chOff x="6483862" y="1319415"/>
                <a:chExt cx="1187765" cy="1189912"/>
              </a:xfrm>
            </p:grpSpPr>
            <p:sp>
              <p:nvSpPr>
                <p:cNvPr id="458" name="Google Shape;458;p12"/>
                <p:cNvSpPr/>
                <p:nvPr/>
              </p:nvSpPr>
              <p:spPr>
                <a:xfrm>
                  <a:off x="6724651" y="2052008"/>
                  <a:ext cx="269871" cy="399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871" h="399097" extrusionOk="0">
                      <a:moveTo>
                        <a:pt x="102231" y="168592"/>
                      </a:moveTo>
                      <a:cubicBezTo>
                        <a:pt x="68894" y="201930"/>
                        <a:pt x="62226" y="252413"/>
                        <a:pt x="85086" y="292417"/>
                      </a:cubicBezTo>
                      <a:cubicBezTo>
                        <a:pt x="103184" y="322898"/>
                        <a:pt x="95564" y="361950"/>
                        <a:pt x="66989" y="383857"/>
                      </a:cubicBezTo>
                      <a:cubicBezTo>
                        <a:pt x="54606" y="393382"/>
                        <a:pt x="39366" y="399098"/>
                        <a:pt x="23174" y="399098"/>
                      </a:cubicBezTo>
                      <a:cubicBezTo>
                        <a:pt x="15554" y="399098"/>
                        <a:pt x="8886" y="398145"/>
                        <a:pt x="1266" y="395288"/>
                      </a:cubicBezTo>
                      <a:cubicBezTo>
                        <a:pt x="23174" y="373380"/>
                        <a:pt x="28889" y="339090"/>
                        <a:pt x="13649" y="311467"/>
                      </a:cubicBezTo>
                      <a:cubicBezTo>
                        <a:pt x="-8259" y="270510"/>
                        <a:pt x="-4449" y="213360"/>
                        <a:pt x="29841" y="180975"/>
                      </a:cubicBezTo>
                      <a:lnTo>
                        <a:pt x="269871" y="0"/>
                      </a:lnTo>
                      <a:lnTo>
                        <a:pt x="102231" y="16859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59;p12"/>
                <p:cNvSpPr/>
                <p:nvPr/>
              </p:nvSpPr>
              <p:spPr>
                <a:xfrm>
                  <a:off x="7081672" y="1319415"/>
                  <a:ext cx="589955" cy="6078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955" h="607815" extrusionOk="0">
                      <a:moveTo>
                        <a:pt x="561499" y="183953"/>
                      </a:moveTo>
                      <a:cubicBezTo>
                        <a:pt x="533876" y="149663"/>
                        <a:pt x="492919" y="134423"/>
                        <a:pt x="452914" y="137280"/>
                      </a:cubicBezTo>
                      <a:cubicBezTo>
                        <a:pt x="455771" y="97275"/>
                        <a:pt x="439579" y="57270"/>
                        <a:pt x="406241" y="28695"/>
                      </a:cubicBezTo>
                      <a:cubicBezTo>
                        <a:pt x="359569" y="-9405"/>
                        <a:pt x="291941" y="-9405"/>
                        <a:pt x="245269" y="27743"/>
                      </a:cubicBezTo>
                      <a:cubicBezTo>
                        <a:pt x="193834" y="68700"/>
                        <a:pt x="183356" y="138233"/>
                        <a:pt x="212884" y="190620"/>
                      </a:cubicBezTo>
                      <a:cubicBezTo>
                        <a:pt x="223361" y="208718"/>
                        <a:pt x="220504" y="232530"/>
                        <a:pt x="205264" y="246818"/>
                      </a:cubicBezTo>
                      <a:lnTo>
                        <a:pt x="12859" y="440175"/>
                      </a:lnTo>
                      <a:cubicBezTo>
                        <a:pt x="-4286" y="457320"/>
                        <a:pt x="-4286" y="484943"/>
                        <a:pt x="12859" y="503040"/>
                      </a:cubicBezTo>
                      <a:lnTo>
                        <a:pt x="12859" y="503040"/>
                      </a:lnTo>
                      <a:cubicBezTo>
                        <a:pt x="23336" y="513518"/>
                        <a:pt x="39529" y="518280"/>
                        <a:pt x="53816" y="514470"/>
                      </a:cubicBezTo>
                      <a:lnTo>
                        <a:pt x="108109" y="501135"/>
                      </a:lnTo>
                      <a:lnTo>
                        <a:pt x="89059" y="579240"/>
                      </a:lnTo>
                      <a:lnTo>
                        <a:pt x="117634" y="607815"/>
                      </a:lnTo>
                      <a:lnTo>
                        <a:pt x="341471" y="383978"/>
                      </a:lnTo>
                      <a:cubicBezTo>
                        <a:pt x="356711" y="368738"/>
                        <a:pt x="379571" y="366833"/>
                        <a:pt x="397669" y="376358"/>
                      </a:cubicBezTo>
                      <a:cubicBezTo>
                        <a:pt x="451009" y="405885"/>
                        <a:pt x="519589" y="395408"/>
                        <a:pt x="560546" y="343973"/>
                      </a:cubicBezTo>
                      <a:cubicBezTo>
                        <a:pt x="599599" y="298253"/>
                        <a:pt x="599599" y="230625"/>
                        <a:pt x="561499" y="183953"/>
                      </a:cubicBez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60;p12"/>
                <p:cNvSpPr/>
                <p:nvPr/>
              </p:nvSpPr>
              <p:spPr>
                <a:xfrm>
                  <a:off x="6483862" y="1900560"/>
                  <a:ext cx="594242" cy="60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4242" h="608767" extrusionOk="0">
                      <a:moveTo>
                        <a:pt x="383025" y="360045"/>
                      </a:moveTo>
                      <a:lnTo>
                        <a:pt x="584955" y="159067"/>
                      </a:lnTo>
                      <a:cubicBezTo>
                        <a:pt x="597338" y="146685"/>
                        <a:pt x="597338" y="126683"/>
                        <a:pt x="584955" y="114300"/>
                      </a:cubicBezTo>
                      <a:lnTo>
                        <a:pt x="584955" y="114300"/>
                      </a:lnTo>
                      <a:cubicBezTo>
                        <a:pt x="568763" y="98108"/>
                        <a:pt x="562095" y="74295"/>
                        <a:pt x="566858" y="51435"/>
                      </a:cubicBezTo>
                      <a:lnTo>
                        <a:pt x="576383" y="9525"/>
                      </a:lnTo>
                      <a:lnTo>
                        <a:pt x="498278" y="28575"/>
                      </a:lnTo>
                      <a:lnTo>
                        <a:pt x="469703" y="0"/>
                      </a:lnTo>
                      <a:lnTo>
                        <a:pt x="246818" y="223838"/>
                      </a:lnTo>
                      <a:cubicBezTo>
                        <a:pt x="231578" y="239077"/>
                        <a:pt x="208718" y="240983"/>
                        <a:pt x="190620" y="231458"/>
                      </a:cubicBezTo>
                      <a:cubicBezTo>
                        <a:pt x="137280" y="201930"/>
                        <a:pt x="68700" y="212408"/>
                        <a:pt x="27743" y="263842"/>
                      </a:cubicBezTo>
                      <a:cubicBezTo>
                        <a:pt x="-9405" y="310515"/>
                        <a:pt x="-9405" y="378142"/>
                        <a:pt x="28695" y="424815"/>
                      </a:cubicBezTo>
                      <a:cubicBezTo>
                        <a:pt x="56318" y="459105"/>
                        <a:pt x="97275" y="474345"/>
                        <a:pt x="137280" y="471488"/>
                      </a:cubicBezTo>
                      <a:cubicBezTo>
                        <a:pt x="134423" y="511492"/>
                        <a:pt x="150615" y="551498"/>
                        <a:pt x="183953" y="580073"/>
                      </a:cubicBezTo>
                      <a:cubicBezTo>
                        <a:pt x="230625" y="618173"/>
                        <a:pt x="298253" y="618173"/>
                        <a:pt x="344925" y="581025"/>
                      </a:cubicBezTo>
                      <a:cubicBezTo>
                        <a:pt x="396360" y="540068"/>
                        <a:pt x="406838" y="470535"/>
                        <a:pt x="377310" y="418148"/>
                      </a:cubicBezTo>
                      <a:cubicBezTo>
                        <a:pt x="365880" y="398145"/>
                        <a:pt x="368738" y="375285"/>
                        <a:pt x="383025" y="360045"/>
                      </a:cubicBez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61" name="Google Shape;461;p12"/>
              <p:cNvGrpSpPr/>
              <p:nvPr/>
            </p:nvGrpSpPr>
            <p:grpSpPr>
              <a:xfrm>
                <a:off x="5864494" y="815354"/>
                <a:ext cx="186593" cy="179323"/>
                <a:chOff x="6665910" y="1508130"/>
                <a:chExt cx="293370" cy="281940"/>
              </a:xfrm>
            </p:grpSpPr>
            <p:sp>
              <p:nvSpPr>
                <p:cNvPr id="462" name="Google Shape;462;p12"/>
                <p:cNvSpPr/>
                <p:nvPr/>
              </p:nvSpPr>
              <p:spPr>
                <a:xfrm>
                  <a:off x="6665910" y="1780545"/>
                  <a:ext cx="126682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682" h="9525" extrusionOk="0">
                      <a:moveTo>
                        <a:pt x="0" y="0"/>
                      </a:moveTo>
                      <a:lnTo>
                        <a:pt x="126683" y="0"/>
                      </a:lnTo>
                    </a:path>
                  </a:pathLst>
                </a:custGeom>
                <a:noFill/>
                <a:ln w="19050" cap="rnd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3" name="Google Shape;463;p12"/>
                <p:cNvSpPr/>
                <p:nvPr/>
              </p:nvSpPr>
              <p:spPr>
                <a:xfrm>
                  <a:off x="6751635" y="1585283"/>
                  <a:ext cx="86677" cy="87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677" h="87630" extrusionOk="0">
                      <a:moveTo>
                        <a:pt x="86677" y="8763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19050" cap="rnd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4" name="Google Shape;464;p12"/>
                <p:cNvSpPr/>
                <p:nvPr/>
              </p:nvSpPr>
              <p:spPr>
                <a:xfrm>
                  <a:off x="6949755" y="1508130"/>
                  <a:ext cx="9525" cy="112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112395" extrusionOk="0">
                      <a:moveTo>
                        <a:pt x="0" y="112395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19050" cap="rnd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aphicFrame>
        <p:nvGraphicFramePr>
          <p:cNvPr id="465" name="Google Shape;465;p12"/>
          <p:cNvGraphicFramePr/>
          <p:nvPr/>
        </p:nvGraphicFramePr>
        <p:xfrm>
          <a:off x="6126664" y="5565014"/>
          <a:ext cx="6065300" cy="1230535"/>
        </p:xfrm>
        <a:graphic>
          <a:graphicData uri="http://schemas.openxmlformats.org/drawingml/2006/table">
            <a:tbl>
              <a:tblPr firstRow="1" bandCol="1">
                <a:noFill/>
                <a:tableStyleId>{5FD88A2E-4962-4016-A45C-2648D85FCE13}</a:tableStyleId>
              </a:tblPr>
              <a:tblGrid>
                <a:gridCol w="1516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6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6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6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7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200"/>
                        <a:t>Egyszerűbb csont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200"/>
                        <a:t>Végtag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200"/>
                        <a:t>csont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200"/>
                        <a:t>Egyéb kiemelt testtájéki csont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200"/>
                        <a:t>Csonttörés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200"/>
                        <a:t>8%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200"/>
                        <a:t>20%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200"/>
                        <a:t>50%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5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200"/>
                        <a:t>Súlyos csonttörés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200"/>
                        <a:t>15%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200"/>
                        <a:t>50%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-HU" sz="1200"/>
                        <a:t>100%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466" name="Google Shape;466;p12"/>
          <p:cNvGrpSpPr/>
          <p:nvPr/>
        </p:nvGrpSpPr>
        <p:grpSpPr>
          <a:xfrm>
            <a:off x="5262663" y="471269"/>
            <a:ext cx="2700009" cy="3372390"/>
            <a:chOff x="5559283" y="2276442"/>
            <a:chExt cx="2700009" cy="3372390"/>
          </a:xfrm>
        </p:grpSpPr>
        <p:grpSp>
          <p:nvGrpSpPr>
            <p:cNvPr id="467" name="Google Shape;467;p12"/>
            <p:cNvGrpSpPr/>
            <p:nvPr/>
          </p:nvGrpSpPr>
          <p:grpSpPr>
            <a:xfrm>
              <a:off x="5559283" y="2276442"/>
              <a:ext cx="2700009" cy="3372390"/>
              <a:chOff x="4265642" y="1727085"/>
              <a:chExt cx="3766956" cy="4705040"/>
            </a:xfrm>
          </p:grpSpPr>
          <p:sp>
            <p:nvSpPr>
              <p:cNvPr id="468" name="Google Shape;468;p12"/>
              <p:cNvSpPr/>
              <p:nvPr/>
            </p:nvSpPr>
            <p:spPr>
              <a:xfrm>
                <a:off x="4265642" y="1727085"/>
                <a:ext cx="3766956" cy="3766945"/>
              </a:xfrm>
              <a:custGeom>
                <a:avLst/>
                <a:gdLst/>
                <a:ahLst/>
                <a:cxnLst/>
                <a:rect l="l" t="t" r="r" b="b"/>
                <a:pathLst>
                  <a:path w="3313639" h="3313631" extrusionOk="0">
                    <a:moveTo>
                      <a:pt x="3313640" y="1656816"/>
                    </a:moveTo>
                    <a:cubicBezTo>
                      <a:pt x="3313640" y="2571850"/>
                      <a:pt x="2571856" y="3313632"/>
                      <a:pt x="1656820" y="3313632"/>
                    </a:cubicBezTo>
                    <a:cubicBezTo>
                      <a:pt x="741784" y="3313632"/>
                      <a:pt x="0" y="2571850"/>
                      <a:pt x="0" y="1656816"/>
                    </a:cubicBezTo>
                    <a:cubicBezTo>
                      <a:pt x="0" y="741782"/>
                      <a:pt x="741784" y="0"/>
                      <a:pt x="1656820" y="0"/>
                    </a:cubicBezTo>
                    <a:cubicBezTo>
                      <a:pt x="2571856" y="0"/>
                      <a:pt x="3313640" y="741782"/>
                      <a:pt x="3313640" y="165681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12"/>
              <p:cNvSpPr txBox="1"/>
              <p:nvPr/>
            </p:nvSpPr>
            <p:spPr>
              <a:xfrm>
                <a:off x="4339297" y="3448880"/>
                <a:ext cx="3580854" cy="29832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800"/>
                  <a:buFont typeface="Arial"/>
                  <a:buNone/>
                </a:pPr>
                <a:r>
                  <a:rPr lang="hu-HU" sz="2000" b="1" i="0" u="none" strike="noStrike" cap="none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IZYS:</a:t>
                </a:r>
                <a:endParaRPr/>
              </a:p>
              <a:p>
                <a:pPr marL="0" marR="0" lvl="0" indent="0" algn="ctr" rtl="0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800"/>
                  <a:buFont typeface="Arial"/>
                  <a:buNone/>
                </a:pPr>
                <a:r>
                  <a:rPr lang="hu-HU" sz="2400" b="1" i="0" u="none" strike="noStrike" cap="none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+36 1 769 0061</a:t>
                </a:r>
                <a:endParaRPr sz="2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0" name="Google Shape;470;p12"/>
            <p:cNvGrpSpPr/>
            <p:nvPr/>
          </p:nvGrpSpPr>
          <p:grpSpPr>
            <a:xfrm>
              <a:off x="6498319" y="2593618"/>
              <a:ext cx="809731" cy="814837"/>
              <a:chOff x="8091055" y="2532357"/>
              <a:chExt cx="809731" cy="814837"/>
            </a:xfrm>
          </p:grpSpPr>
          <p:sp>
            <p:nvSpPr>
              <p:cNvPr id="471" name="Google Shape;471;p12"/>
              <p:cNvSpPr/>
              <p:nvPr/>
            </p:nvSpPr>
            <p:spPr>
              <a:xfrm>
                <a:off x="8091055" y="2886270"/>
                <a:ext cx="418450" cy="460924"/>
              </a:xfrm>
              <a:custGeom>
                <a:avLst/>
                <a:gdLst/>
                <a:ahLst/>
                <a:cxnLst/>
                <a:rect l="l" t="t" r="r" b="b"/>
                <a:pathLst>
                  <a:path w="418450" h="460924" extrusionOk="0">
                    <a:moveTo>
                      <a:pt x="411905" y="376670"/>
                    </a:moveTo>
                    <a:lnTo>
                      <a:pt x="345353" y="299754"/>
                    </a:lnTo>
                    <a:cubicBezTo>
                      <a:pt x="336080" y="288844"/>
                      <a:pt x="319715" y="287753"/>
                      <a:pt x="309350" y="297026"/>
                    </a:cubicBezTo>
                    <a:lnTo>
                      <a:pt x="270619" y="330302"/>
                    </a:lnTo>
                    <a:cubicBezTo>
                      <a:pt x="260800" y="338485"/>
                      <a:pt x="246617" y="339576"/>
                      <a:pt x="236252" y="331939"/>
                    </a:cubicBezTo>
                    <a:cubicBezTo>
                      <a:pt x="184975" y="293753"/>
                      <a:pt x="142425" y="245204"/>
                      <a:pt x="112968" y="189562"/>
                    </a:cubicBezTo>
                    <a:cubicBezTo>
                      <a:pt x="106968" y="178107"/>
                      <a:pt x="109695" y="164469"/>
                      <a:pt x="119514" y="155741"/>
                    </a:cubicBezTo>
                    <a:lnTo>
                      <a:pt x="158245" y="121920"/>
                    </a:lnTo>
                    <a:cubicBezTo>
                      <a:pt x="169155" y="112646"/>
                      <a:pt x="170246" y="96281"/>
                      <a:pt x="160973" y="85916"/>
                    </a:cubicBezTo>
                    <a:lnTo>
                      <a:pt x="93876" y="9000"/>
                    </a:lnTo>
                    <a:cubicBezTo>
                      <a:pt x="84602" y="-1910"/>
                      <a:pt x="68237" y="-3001"/>
                      <a:pt x="57872" y="6273"/>
                    </a:cubicBezTo>
                    <a:lnTo>
                      <a:pt x="12050" y="46095"/>
                    </a:lnTo>
                    <a:cubicBezTo>
                      <a:pt x="1685" y="54823"/>
                      <a:pt x="-2133" y="69006"/>
                      <a:pt x="1140" y="81552"/>
                    </a:cubicBezTo>
                    <a:cubicBezTo>
                      <a:pt x="49144" y="248477"/>
                      <a:pt x="168064" y="386489"/>
                      <a:pt x="326806" y="457950"/>
                    </a:cubicBezTo>
                    <a:cubicBezTo>
                      <a:pt x="339353" y="463405"/>
                      <a:pt x="353536" y="461223"/>
                      <a:pt x="363900" y="452495"/>
                    </a:cubicBezTo>
                    <a:lnTo>
                      <a:pt x="409723" y="413219"/>
                    </a:lnTo>
                    <a:cubicBezTo>
                      <a:pt x="420087" y="403400"/>
                      <a:pt x="421724" y="387035"/>
                      <a:pt x="411905" y="3766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12"/>
              <p:cNvSpPr/>
              <p:nvPr/>
            </p:nvSpPr>
            <p:spPr>
              <a:xfrm>
                <a:off x="8353100" y="2741285"/>
                <a:ext cx="349668" cy="350213"/>
              </a:xfrm>
              <a:custGeom>
                <a:avLst/>
                <a:gdLst/>
                <a:ahLst/>
                <a:cxnLst/>
                <a:rect l="l" t="t" r="r" b="b"/>
                <a:pathLst>
                  <a:path w="349668" h="350213" extrusionOk="0">
                    <a:moveTo>
                      <a:pt x="349669" y="139649"/>
                    </a:moveTo>
                    <a:lnTo>
                      <a:pt x="210565" y="139649"/>
                    </a:lnTo>
                    <a:lnTo>
                      <a:pt x="210565" y="0"/>
                    </a:lnTo>
                    <a:lnTo>
                      <a:pt x="139649" y="0"/>
                    </a:lnTo>
                    <a:lnTo>
                      <a:pt x="139649" y="139649"/>
                    </a:lnTo>
                    <a:lnTo>
                      <a:pt x="0" y="139649"/>
                    </a:lnTo>
                    <a:lnTo>
                      <a:pt x="0" y="210565"/>
                    </a:lnTo>
                    <a:lnTo>
                      <a:pt x="139649" y="210565"/>
                    </a:lnTo>
                    <a:lnTo>
                      <a:pt x="139649" y="350214"/>
                    </a:lnTo>
                    <a:lnTo>
                      <a:pt x="210565" y="350214"/>
                    </a:lnTo>
                    <a:lnTo>
                      <a:pt x="210565" y="210565"/>
                    </a:lnTo>
                    <a:lnTo>
                      <a:pt x="349669" y="21056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3" name="Google Shape;473;p12"/>
              <p:cNvSpPr/>
              <p:nvPr/>
            </p:nvSpPr>
            <p:spPr>
              <a:xfrm>
                <a:off x="8155082" y="2532357"/>
                <a:ext cx="745704" cy="758250"/>
              </a:xfrm>
              <a:custGeom>
                <a:avLst/>
                <a:gdLst/>
                <a:ahLst/>
                <a:cxnLst/>
                <a:rect l="l" t="t" r="r" b="b"/>
                <a:pathLst>
                  <a:path w="745704" h="758250" extrusionOk="0">
                    <a:moveTo>
                      <a:pt x="0" y="254205"/>
                    </a:moveTo>
                    <a:cubicBezTo>
                      <a:pt x="53459" y="105828"/>
                      <a:pt x="195291" y="0"/>
                      <a:pt x="361670" y="0"/>
                    </a:cubicBezTo>
                    <a:cubicBezTo>
                      <a:pt x="573871" y="0"/>
                      <a:pt x="745705" y="171834"/>
                      <a:pt x="745705" y="384035"/>
                    </a:cubicBezTo>
                    <a:cubicBezTo>
                      <a:pt x="745705" y="566779"/>
                      <a:pt x="618602" y="719520"/>
                      <a:pt x="447859" y="758251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8C7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13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0" name="Google Shape;48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13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482" name="Google Shape;482;p13"/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483" name="Google Shape;483;p13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13"/>
          <p:cNvSpPr txBox="1"/>
          <p:nvPr/>
        </p:nvSpPr>
        <p:spPr>
          <a:xfrm>
            <a:off x="216000" y="578069"/>
            <a:ext cx="5328457" cy="7107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215900" algn="l" rtl="0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hu-HU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3D-4D-5D babamozi </a:t>
            </a:r>
            <a:br>
              <a:rPr lang="hu-HU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vagy bármilyen ultrahang </a:t>
            </a:r>
            <a:endParaRPr/>
          </a:p>
          <a:p>
            <a:pPr marL="342900" marR="0" lvl="0" indent="-342900" algn="l" rtl="0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hu-HU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Számla alapján</a:t>
            </a:r>
            <a:endParaRPr/>
          </a:p>
          <a:p>
            <a:pPr marL="0" marR="0" lvl="0" indent="0" algn="l" rtl="0">
              <a:lnSpc>
                <a:spcPct val="183333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r>
              <a:rPr lang="hu-HU" sz="1800" b="1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Keretösszeg: 25.000 Ft</a:t>
            </a:r>
            <a:endParaRPr/>
          </a:p>
          <a:p>
            <a:pPr marL="0" marR="0" lvl="0" indent="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r>
              <a:rPr lang="hu-HU" sz="1800" b="1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Várakozási idő: </a:t>
            </a:r>
            <a:r>
              <a:rPr lang="hu-HU" sz="1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Nincs</a:t>
            </a:r>
            <a:endParaRPr/>
          </a:p>
          <a:p>
            <a:pPr marL="0" marR="0" lvl="0" indent="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Elvárt feltöltés: 500.000 Ft</a:t>
            </a:r>
            <a:endParaRPr/>
          </a:p>
          <a:p>
            <a:pPr marL="0" marR="0" lvl="0" indent="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r>
              <a:rPr lang="hu-HU" sz="1800" b="1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Kizárás: </a:t>
            </a:r>
            <a:r>
              <a:rPr lang="hu-HU" sz="1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Nincs</a:t>
            </a:r>
            <a:endParaRPr/>
          </a:p>
        </p:txBody>
      </p:sp>
      <p:pic>
        <p:nvPicPr>
          <p:cNvPr id="485" name="Google Shape;485;p13" descr="Ultrahangos vizsgálatok a terhesség alatt | Családinet.hu"/>
          <p:cNvPicPr preferRelativeResize="0"/>
          <p:nvPr/>
        </p:nvPicPr>
        <p:blipFill rotWithShape="1">
          <a:blip r:embed="rId4">
            <a:alphaModFix/>
          </a:blip>
          <a:srcRect l="11638" r="20797"/>
          <a:stretch/>
        </p:blipFill>
        <p:spPr>
          <a:xfrm>
            <a:off x="6127530" y="0"/>
            <a:ext cx="6589986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6" name="Google Shape;486;p13"/>
          <p:cNvGrpSpPr/>
          <p:nvPr/>
        </p:nvGrpSpPr>
        <p:grpSpPr>
          <a:xfrm>
            <a:off x="4192068" y="3137039"/>
            <a:ext cx="2700009" cy="3279792"/>
            <a:chOff x="8001542" y="1686133"/>
            <a:chExt cx="2700009" cy="3279792"/>
          </a:xfrm>
        </p:grpSpPr>
        <p:grpSp>
          <p:nvGrpSpPr>
            <p:cNvPr id="487" name="Google Shape;487;p13"/>
            <p:cNvGrpSpPr/>
            <p:nvPr/>
          </p:nvGrpSpPr>
          <p:grpSpPr>
            <a:xfrm>
              <a:off x="8001542" y="1686133"/>
              <a:ext cx="2700009" cy="3279792"/>
              <a:chOff x="7672995" y="903507"/>
              <a:chExt cx="3766957" cy="4575851"/>
            </a:xfrm>
          </p:grpSpPr>
          <p:sp>
            <p:nvSpPr>
              <p:cNvPr id="488" name="Google Shape;488;p13"/>
              <p:cNvSpPr/>
              <p:nvPr/>
            </p:nvSpPr>
            <p:spPr>
              <a:xfrm>
                <a:off x="7672995" y="903507"/>
                <a:ext cx="3766957" cy="3766945"/>
              </a:xfrm>
              <a:custGeom>
                <a:avLst/>
                <a:gdLst/>
                <a:ahLst/>
                <a:cxnLst/>
                <a:rect l="l" t="t" r="r" b="b"/>
                <a:pathLst>
                  <a:path w="3313639" h="3313631" extrusionOk="0">
                    <a:moveTo>
                      <a:pt x="3313640" y="1656816"/>
                    </a:moveTo>
                    <a:cubicBezTo>
                      <a:pt x="3313640" y="2571850"/>
                      <a:pt x="2571856" y="3313632"/>
                      <a:pt x="1656820" y="3313632"/>
                    </a:cubicBezTo>
                    <a:cubicBezTo>
                      <a:pt x="741784" y="3313632"/>
                      <a:pt x="0" y="2571850"/>
                      <a:pt x="0" y="1656816"/>
                    </a:cubicBezTo>
                    <a:cubicBezTo>
                      <a:pt x="0" y="741782"/>
                      <a:pt x="741784" y="0"/>
                      <a:pt x="1656820" y="0"/>
                    </a:cubicBezTo>
                    <a:cubicBezTo>
                      <a:pt x="2571856" y="0"/>
                      <a:pt x="3313640" y="741782"/>
                      <a:pt x="3313640" y="165681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9" name="Google Shape;489;p13"/>
              <p:cNvSpPr txBox="1"/>
              <p:nvPr/>
            </p:nvSpPr>
            <p:spPr>
              <a:xfrm>
                <a:off x="7762799" y="2496112"/>
                <a:ext cx="3580854" cy="29832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800"/>
                  <a:buFont typeface="Arial"/>
                  <a:buNone/>
                </a:pPr>
                <a:r>
                  <a:rPr lang="hu-HU" sz="2000" b="1" i="0" u="none" strike="noStrike" cap="none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IZYS:</a:t>
                </a:r>
                <a:endParaRPr/>
              </a:p>
              <a:p>
                <a:pPr marL="0" marR="0" lvl="0" indent="0" algn="ctr" rtl="0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800"/>
                  <a:buFont typeface="Arial"/>
                  <a:buNone/>
                </a:pPr>
                <a:r>
                  <a:rPr lang="hu-HU" sz="2400" b="1" i="0" u="none" strike="noStrike" cap="none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+36 1 769 0061</a:t>
                </a:r>
                <a:endParaRPr sz="2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90" name="Google Shape;490;p13"/>
            <p:cNvGrpSpPr/>
            <p:nvPr/>
          </p:nvGrpSpPr>
          <p:grpSpPr>
            <a:xfrm>
              <a:off x="8952152" y="1910711"/>
              <a:ext cx="809731" cy="814837"/>
              <a:chOff x="10544888" y="1849450"/>
              <a:chExt cx="809731" cy="814837"/>
            </a:xfrm>
          </p:grpSpPr>
          <p:sp>
            <p:nvSpPr>
              <p:cNvPr id="491" name="Google Shape;491;p13"/>
              <p:cNvSpPr/>
              <p:nvPr/>
            </p:nvSpPr>
            <p:spPr>
              <a:xfrm>
                <a:off x="10544888" y="2203363"/>
                <a:ext cx="418450" cy="460924"/>
              </a:xfrm>
              <a:custGeom>
                <a:avLst/>
                <a:gdLst/>
                <a:ahLst/>
                <a:cxnLst/>
                <a:rect l="l" t="t" r="r" b="b"/>
                <a:pathLst>
                  <a:path w="418450" h="460924" extrusionOk="0">
                    <a:moveTo>
                      <a:pt x="411905" y="376670"/>
                    </a:moveTo>
                    <a:lnTo>
                      <a:pt x="345353" y="299754"/>
                    </a:lnTo>
                    <a:cubicBezTo>
                      <a:pt x="336080" y="288844"/>
                      <a:pt x="319715" y="287753"/>
                      <a:pt x="309350" y="297026"/>
                    </a:cubicBezTo>
                    <a:lnTo>
                      <a:pt x="270619" y="330302"/>
                    </a:lnTo>
                    <a:cubicBezTo>
                      <a:pt x="260800" y="338485"/>
                      <a:pt x="246617" y="339576"/>
                      <a:pt x="236252" y="331939"/>
                    </a:cubicBezTo>
                    <a:cubicBezTo>
                      <a:pt x="184975" y="293753"/>
                      <a:pt x="142425" y="245204"/>
                      <a:pt x="112968" y="189562"/>
                    </a:cubicBezTo>
                    <a:cubicBezTo>
                      <a:pt x="106968" y="178107"/>
                      <a:pt x="109695" y="164469"/>
                      <a:pt x="119514" y="155741"/>
                    </a:cubicBezTo>
                    <a:lnTo>
                      <a:pt x="158245" y="121920"/>
                    </a:lnTo>
                    <a:cubicBezTo>
                      <a:pt x="169155" y="112646"/>
                      <a:pt x="170246" y="96281"/>
                      <a:pt x="160973" y="85916"/>
                    </a:cubicBezTo>
                    <a:lnTo>
                      <a:pt x="93876" y="9000"/>
                    </a:lnTo>
                    <a:cubicBezTo>
                      <a:pt x="84602" y="-1910"/>
                      <a:pt x="68237" y="-3001"/>
                      <a:pt x="57872" y="6273"/>
                    </a:cubicBezTo>
                    <a:lnTo>
                      <a:pt x="12050" y="46095"/>
                    </a:lnTo>
                    <a:cubicBezTo>
                      <a:pt x="1685" y="54823"/>
                      <a:pt x="-2133" y="69006"/>
                      <a:pt x="1140" y="81552"/>
                    </a:cubicBezTo>
                    <a:cubicBezTo>
                      <a:pt x="49144" y="248477"/>
                      <a:pt x="168064" y="386489"/>
                      <a:pt x="326806" y="457950"/>
                    </a:cubicBezTo>
                    <a:cubicBezTo>
                      <a:pt x="339353" y="463405"/>
                      <a:pt x="353536" y="461223"/>
                      <a:pt x="363900" y="452495"/>
                    </a:cubicBezTo>
                    <a:lnTo>
                      <a:pt x="409723" y="413219"/>
                    </a:lnTo>
                    <a:cubicBezTo>
                      <a:pt x="420087" y="403400"/>
                      <a:pt x="421724" y="387035"/>
                      <a:pt x="411905" y="3766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2" name="Google Shape;492;p13"/>
              <p:cNvSpPr/>
              <p:nvPr/>
            </p:nvSpPr>
            <p:spPr>
              <a:xfrm>
                <a:off x="10783783" y="2046804"/>
                <a:ext cx="349668" cy="350213"/>
              </a:xfrm>
              <a:custGeom>
                <a:avLst/>
                <a:gdLst/>
                <a:ahLst/>
                <a:cxnLst/>
                <a:rect l="l" t="t" r="r" b="b"/>
                <a:pathLst>
                  <a:path w="349668" h="350213" extrusionOk="0">
                    <a:moveTo>
                      <a:pt x="349669" y="139649"/>
                    </a:moveTo>
                    <a:lnTo>
                      <a:pt x="210565" y="139649"/>
                    </a:lnTo>
                    <a:lnTo>
                      <a:pt x="210565" y="0"/>
                    </a:lnTo>
                    <a:lnTo>
                      <a:pt x="139649" y="0"/>
                    </a:lnTo>
                    <a:lnTo>
                      <a:pt x="139649" y="139649"/>
                    </a:lnTo>
                    <a:lnTo>
                      <a:pt x="0" y="139649"/>
                    </a:lnTo>
                    <a:lnTo>
                      <a:pt x="0" y="210565"/>
                    </a:lnTo>
                    <a:lnTo>
                      <a:pt x="139649" y="210565"/>
                    </a:lnTo>
                    <a:lnTo>
                      <a:pt x="139649" y="350214"/>
                    </a:lnTo>
                    <a:lnTo>
                      <a:pt x="210565" y="350214"/>
                    </a:lnTo>
                    <a:lnTo>
                      <a:pt x="210565" y="210565"/>
                    </a:lnTo>
                    <a:lnTo>
                      <a:pt x="349669" y="21056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Google Shape;493;p13"/>
              <p:cNvSpPr/>
              <p:nvPr/>
            </p:nvSpPr>
            <p:spPr>
              <a:xfrm>
                <a:off x="10608915" y="1849450"/>
                <a:ext cx="745704" cy="758250"/>
              </a:xfrm>
              <a:custGeom>
                <a:avLst/>
                <a:gdLst/>
                <a:ahLst/>
                <a:cxnLst/>
                <a:rect l="l" t="t" r="r" b="b"/>
                <a:pathLst>
                  <a:path w="745704" h="758250" extrusionOk="0">
                    <a:moveTo>
                      <a:pt x="0" y="254205"/>
                    </a:moveTo>
                    <a:cubicBezTo>
                      <a:pt x="53459" y="105828"/>
                      <a:pt x="195291" y="0"/>
                      <a:pt x="361670" y="0"/>
                    </a:cubicBezTo>
                    <a:cubicBezTo>
                      <a:pt x="573871" y="0"/>
                      <a:pt x="745705" y="171834"/>
                      <a:pt x="745705" y="384035"/>
                    </a:cubicBezTo>
                    <a:cubicBezTo>
                      <a:pt x="745705" y="566779"/>
                      <a:pt x="618602" y="719520"/>
                      <a:pt x="447859" y="758251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94" name="Google Shape;494;p13"/>
          <p:cNvGrpSpPr/>
          <p:nvPr/>
        </p:nvGrpSpPr>
        <p:grpSpPr>
          <a:xfrm>
            <a:off x="5292000" y="226984"/>
            <a:ext cx="6929336" cy="1660215"/>
            <a:chOff x="5292000" y="226984"/>
            <a:chExt cx="6929336" cy="1660215"/>
          </a:xfrm>
        </p:grpSpPr>
        <p:grpSp>
          <p:nvGrpSpPr>
            <p:cNvPr id="495" name="Google Shape;495;p13"/>
            <p:cNvGrpSpPr/>
            <p:nvPr/>
          </p:nvGrpSpPr>
          <p:grpSpPr>
            <a:xfrm>
              <a:off x="5292000" y="226984"/>
              <a:ext cx="6929336" cy="1660215"/>
              <a:chOff x="6386284" y="773383"/>
              <a:chExt cx="6929336" cy="1660215"/>
            </a:xfrm>
          </p:grpSpPr>
          <p:grpSp>
            <p:nvGrpSpPr>
              <p:cNvPr id="496" name="Google Shape;496;p13"/>
              <p:cNvGrpSpPr/>
              <p:nvPr/>
            </p:nvGrpSpPr>
            <p:grpSpPr>
              <a:xfrm>
                <a:off x="6386284" y="773383"/>
                <a:ext cx="6929336" cy="1660215"/>
                <a:chOff x="6386284" y="773383"/>
                <a:chExt cx="6929336" cy="1660215"/>
              </a:xfrm>
            </p:grpSpPr>
            <p:sp>
              <p:nvSpPr>
                <p:cNvPr id="497" name="Google Shape;497;p13"/>
                <p:cNvSpPr/>
                <p:nvPr/>
              </p:nvSpPr>
              <p:spPr>
                <a:xfrm rot="-5400000">
                  <a:off x="9436676" y="-1445528"/>
                  <a:ext cx="1660033" cy="60978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0033" h="4657286" extrusionOk="0">
                      <a:moveTo>
                        <a:pt x="0" y="0"/>
                      </a:moveTo>
                      <a:lnTo>
                        <a:pt x="1660034" y="0"/>
                      </a:lnTo>
                      <a:lnTo>
                        <a:pt x="1660034" y="4657286"/>
                      </a:lnTo>
                      <a:lnTo>
                        <a:pt x="0" y="4657286"/>
                      </a:lnTo>
                      <a:close/>
                    </a:path>
                  </a:pathLst>
                </a:custGeom>
                <a:solidFill>
                  <a:schemeClr val="accent1">
                    <a:alpha val="84705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498" name="Google Shape;498;p13"/>
                <p:cNvGrpSpPr/>
                <p:nvPr/>
              </p:nvGrpSpPr>
              <p:grpSpPr>
                <a:xfrm>
                  <a:off x="6386284" y="773567"/>
                  <a:ext cx="831484" cy="1660032"/>
                  <a:chOff x="6386284" y="773567"/>
                  <a:chExt cx="831484" cy="1660032"/>
                </a:xfrm>
              </p:grpSpPr>
              <p:sp>
                <p:nvSpPr>
                  <p:cNvPr id="499" name="Google Shape;499;p13"/>
                  <p:cNvSpPr/>
                  <p:nvPr/>
                </p:nvSpPr>
                <p:spPr>
                  <a:xfrm>
                    <a:off x="6386284" y="773567"/>
                    <a:ext cx="831484" cy="16600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1484" h="1660032" extrusionOk="0">
                        <a:moveTo>
                          <a:pt x="830017" y="1486888"/>
                        </a:moveTo>
                        <a:cubicBezTo>
                          <a:pt x="467098" y="1486888"/>
                          <a:pt x="173144" y="1192934"/>
                          <a:pt x="173144" y="830016"/>
                        </a:cubicBezTo>
                        <a:cubicBezTo>
                          <a:pt x="173144" y="467098"/>
                          <a:pt x="467098" y="173144"/>
                          <a:pt x="830017" y="173144"/>
                        </a:cubicBezTo>
                        <a:cubicBezTo>
                          <a:pt x="830506" y="173144"/>
                          <a:pt x="830995" y="173144"/>
                          <a:pt x="831484" y="173144"/>
                        </a:cubicBezTo>
                        <a:lnTo>
                          <a:pt x="831484" y="0"/>
                        </a:lnTo>
                        <a:cubicBezTo>
                          <a:pt x="830995" y="0"/>
                          <a:pt x="830506" y="0"/>
                          <a:pt x="830017" y="0"/>
                        </a:cubicBezTo>
                        <a:cubicBezTo>
                          <a:pt x="371722" y="0"/>
                          <a:pt x="0" y="371722"/>
                          <a:pt x="0" y="830016"/>
                        </a:cubicBezTo>
                        <a:cubicBezTo>
                          <a:pt x="0" y="1288310"/>
                          <a:pt x="371722" y="1660032"/>
                          <a:pt x="830017" y="1660032"/>
                        </a:cubicBezTo>
                        <a:cubicBezTo>
                          <a:pt x="830506" y="1660032"/>
                          <a:pt x="830995" y="1660032"/>
                          <a:pt x="831484" y="1660032"/>
                        </a:cubicBezTo>
                        <a:lnTo>
                          <a:pt x="831484" y="1486888"/>
                        </a:lnTo>
                        <a:cubicBezTo>
                          <a:pt x="830995" y="1486888"/>
                          <a:pt x="830506" y="1486888"/>
                          <a:pt x="830017" y="1486888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alpha val="69803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0" name="Google Shape;500;p13"/>
                  <p:cNvSpPr/>
                  <p:nvPr/>
                </p:nvSpPr>
                <p:spPr>
                  <a:xfrm>
                    <a:off x="6386284" y="773567"/>
                    <a:ext cx="831484" cy="8300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1484" h="830016" extrusionOk="0">
                        <a:moveTo>
                          <a:pt x="830017" y="173144"/>
                        </a:moveTo>
                        <a:cubicBezTo>
                          <a:pt x="830506" y="173144"/>
                          <a:pt x="830995" y="173144"/>
                          <a:pt x="831484" y="173144"/>
                        </a:cubicBezTo>
                        <a:lnTo>
                          <a:pt x="831484" y="0"/>
                        </a:lnTo>
                        <a:cubicBezTo>
                          <a:pt x="830995" y="0"/>
                          <a:pt x="830506" y="0"/>
                          <a:pt x="830017" y="0"/>
                        </a:cubicBezTo>
                        <a:cubicBezTo>
                          <a:pt x="371722" y="0"/>
                          <a:pt x="0" y="371722"/>
                          <a:pt x="0" y="830016"/>
                        </a:cubicBezTo>
                        <a:lnTo>
                          <a:pt x="173144" y="830016"/>
                        </a:lnTo>
                        <a:cubicBezTo>
                          <a:pt x="173144" y="467098"/>
                          <a:pt x="467098" y="173144"/>
                          <a:pt x="830017" y="173144"/>
                        </a:cubicBezTo>
                        <a:close/>
                      </a:path>
                    </a:pathLst>
                  </a:custGeom>
                  <a:solidFill>
                    <a:schemeClr val="accent3">
                      <a:alpha val="69803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01" name="Google Shape;501;p13"/>
                <p:cNvSpPr/>
                <p:nvPr/>
              </p:nvSpPr>
              <p:spPr>
                <a:xfrm rot="-271851">
                  <a:off x="6643568" y="1030836"/>
                  <a:ext cx="1145520" cy="1145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5520" h="1145519" extrusionOk="0">
                      <a:moveTo>
                        <a:pt x="1145521" y="572760"/>
                      </a:moveTo>
                      <a:cubicBezTo>
                        <a:pt x="1145521" y="889086"/>
                        <a:pt x="889087" y="1145520"/>
                        <a:pt x="572760" y="1145520"/>
                      </a:cubicBezTo>
                      <a:cubicBezTo>
                        <a:pt x="256433" y="1145520"/>
                        <a:pt x="0" y="889086"/>
                        <a:pt x="0" y="572760"/>
                      </a:cubicBezTo>
                      <a:cubicBezTo>
                        <a:pt x="0" y="256433"/>
                        <a:pt x="256433" y="0"/>
                        <a:pt x="572760" y="0"/>
                      </a:cubicBezTo>
                      <a:cubicBezTo>
                        <a:pt x="889087" y="0"/>
                        <a:pt x="1145521" y="256433"/>
                        <a:pt x="1145521" y="57276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02" name="Google Shape;502;p13"/>
              <p:cNvSpPr txBox="1"/>
              <p:nvPr/>
            </p:nvSpPr>
            <p:spPr>
              <a:xfrm>
                <a:off x="7979144" y="1266398"/>
                <a:ext cx="4870821" cy="8260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800"/>
                  <a:buFont typeface="Arial"/>
                  <a:buNone/>
                </a:pPr>
                <a:r>
                  <a:rPr lang="hu-HU" sz="3200" b="1" i="0" u="none" strike="noStrike" cap="none" dirty="0">
                    <a:solidFill>
                      <a:schemeClr val="accent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Magzati </a:t>
                </a:r>
                <a:r>
                  <a:rPr lang="hu-HU" sz="3200" b="1" i="0" u="none" strike="noStrike" cap="none" dirty="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ultrahang</a:t>
                </a:r>
                <a:endParaRPr sz="1200" dirty="0"/>
              </a:p>
            </p:txBody>
          </p:sp>
        </p:grpSp>
        <p:grpSp>
          <p:nvGrpSpPr>
            <p:cNvPr id="503" name="Google Shape;503;p13"/>
            <p:cNvGrpSpPr/>
            <p:nvPr/>
          </p:nvGrpSpPr>
          <p:grpSpPr>
            <a:xfrm>
              <a:off x="5831649" y="634530"/>
              <a:ext cx="703519" cy="842264"/>
              <a:chOff x="5338600" y="2091793"/>
              <a:chExt cx="895045" cy="1071563"/>
            </a:xfrm>
          </p:grpSpPr>
          <p:sp>
            <p:nvSpPr>
              <p:cNvPr id="504" name="Google Shape;504;p13"/>
              <p:cNvSpPr/>
              <p:nvPr/>
            </p:nvSpPr>
            <p:spPr>
              <a:xfrm>
                <a:off x="5338600" y="2091793"/>
                <a:ext cx="136234" cy="1060132"/>
              </a:xfrm>
              <a:custGeom>
                <a:avLst/>
                <a:gdLst/>
                <a:ahLst/>
                <a:cxnLst/>
                <a:rect l="l" t="t" r="r" b="b"/>
                <a:pathLst>
                  <a:path w="136234" h="1060132" extrusionOk="0">
                    <a:moveTo>
                      <a:pt x="80658" y="0"/>
                    </a:moveTo>
                    <a:cubicBezTo>
                      <a:pt x="80658" y="0"/>
                      <a:pt x="49226" y="91440"/>
                      <a:pt x="58751" y="179070"/>
                    </a:cubicBezTo>
                    <a:cubicBezTo>
                      <a:pt x="67323" y="258128"/>
                      <a:pt x="125426" y="343853"/>
                      <a:pt x="134951" y="448628"/>
                    </a:cubicBezTo>
                    <a:cubicBezTo>
                      <a:pt x="148286" y="585788"/>
                      <a:pt x="53988" y="661988"/>
                      <a:pt x="23508" y="762000"/>
                    </a:cubicBezTo>
                    <a:cubicBezTo>
                      <a:pt x="-6972" y="862013"/>
                      <a:pt x="-12687" y="983933"/>
                      <a:pt x="35891" y="1060133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5" name="Google Shape;505;p13"/>
              <p:cNvSpPr/>
              <p:nvPr/>
            </p:nvSpPr>
            <p:spPr>
              <a:xfrm>
                <a:off x="5817403" y="2091793"/>
                <a:ext cx="143037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143037" h="285750" extrusionOk="0">
                    <a:moveTo>
                      <a:pt x="68580" y="0"/>
                    </a:moveTo>
                    <a:cubicBezTo>
                      <a:pt x="68580" y="0"/>
                      <a:pt x="138113" y="42863"/>
                      <a:pt x="142875" y="142875"/>
                    </a:cubicBezTo>
                    <a:cubicBezTo>
                      <a:pt x="145733" y="212408"/>
                      <a:pt x="111443" y="266700"/>
                      <a:pt x="0" y="28575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6" name="Google Shape;506;p13"/>
              <p:cNvSpPr/>
              <p:nvPr/>
            </p:nvSpPr>
            <p:spPr>
              <a:xfrm>
                <a:off x="5887889" y="2355636"/>
                <a:ext cx="133349" cy="153352"/>
              </a:xfrm>
              <a:custGeom>
                <a:avLst/>
                <a:gdLst/>
                <a:ahLst/>
                <a:cxnLst/>
                <a:rect l="l" t="t" r="r" b="b"/>
                <a:pathLst>
                  <a:path w="133349" h="153352" extrusionOk="0">
                    <a:moveTo>
                      <a:pt x="133350" y="153352"/>
                    </a:moveTo>
                    <a:cubicBezTo>
                      <a:pt x="133350" y="153352"/>
                      <a:pt x="81915" y="34290"/>
                      <a:pt x="0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7" name="Google Shape;507;p13"/>
              <p:cNvSpPr/>
              <p:nvPr/>
            </p:nvSpPr>
            <p:spPr>
              <a:xfrm>
                <a:off x="5565944" y="2484223"/>
                <a:ext cx="158114" cy="158114"/>
              </a:xfrm>
              <a:custGeom>
                <a:avLst/>
                <a:gdLst/>
                <a:ahLst/>
                <a:cxnLst/>
                <a:rect l="l" t="t" r="r" b="b"/>
                <a:pathLst>
                  <a:path w="158114" h="158114" extrusionOk="0">
                    <a:moveTo>
                      <a:pt x="158115" y="79058"/>
                    </a:moveTo>
                    <a:cubicBezTo>
                      <a:pt x="158115" y="122720"/>
                      <a:pt x="122720" y="158115"/>
                      <a:pt x="79058" y="158115"/>
                    </a:cubicBezTo>
                    <a:cubicBezTo>
                      <a:pt x="35395" y="158115"/>
                      <a:pt x="0" y="122720"/>
                      <a:pt x="0" y="79058"/>
                    </a:cubicBezTo>
                    <a:cubicBezTo>
                      <a:pt x="0" y="35395"/>
                      <a:pt x="35395" y="0"/>
                      <a:pt x="79058" y="0"/>
                    </a:cubicBezTo>
                    <a:cubicBezTo>
                      <a:pt x="122720" y="0"/>
                      <a:pt x="158115" y="35395"/>
                      <a:pt x="158115" y="79058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8" name="Google Shape;508;p13"/>
              <p:cNvSpPr/>
              <p:nvPr/>
            </p:nvSpPr>
            <p:spPr>
              <a:xfrm>
                <a:off x="5923131" y="2534706"/>
                <a:ext cx="310514" cy="310514"/>
              </a:xfrm>
              <a:custGeom>
                <a:avLst/>
                <a:gdLst/>
                <a:ahLst/>
                <a:cxnLst/>
                <a:rect l="l" t="t" r="r" b="b"/>
                <a:pathLst>
                  <a:path w="310514" h="310514" extrusionOk="0">
                    <a:moveTo>
                      <a:pt x="310515" y="155258"/>
                    </a:moveTo>
                    <a:cubicBezTo>
                      <a:pt x="310515" y="241004"/>
                      <a:pt x="241004" y="310515"/>
                      <a:pt x="155257" y="310515"/>
                    </a:cubicBezTo>
                    <a:cubicBezTo>
                      <a:pt x="69511" y="310515"/>
                      <a:pt x="0" y="241004"/>
                      <a:pt x="0" y="155258"/>
                    </a:cubicBezTo>
                    <a:cubicBezTo>
                      <a:pt x="0" y="69511"/>
                      <a:pt x="69511" y="0"/>
                      <a:pt x="155257" y="0"/>
                    </a:cubicBezTo>
                    <a:cubicBezTo>
                      <a:pt x="241004" y="0"/>
                      <a:pt x="310515" y="69511"/>
                      <a:pt x="310515" y="155258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9" name="Google Shape;509;p13"/>
              <p:cNvSpPr/>
              <p:nvPr/>
            </p:nvSpPr>
            <p:spPr>
              <a:xfrm>
                <a:off x="5542921" y="2597570"/>
                <a:ext cx="401165" cy="313494"/>
              </a:xfrm>
              <a:custGeom>
                <a:avLst/>
                <a:gdLst/>
                <a:ahLst/>
                <a:cxnLst/>
                <a:rect l="l" t="t" r="r" b="b"/>
                <a:pathLst>
                  <a:path w="401165" h="313494" extrusionOk="0">
                    <a:moveTo>
                      <a:pt x="31595" y="0"/>
                    </a:moveTo>
                    <a:cubicBezTo>
                      <a:pt x="31595" y="0"/>
                      <a:pt x="-66512" y="142875"/>
                      <a:pt x="83030" y="263843"/>
                    </a:cubicBezTo>
                    <a:cubicBezTo>
                      <a:pt x="232573" y="384810"/>
                      <a:pt x="401165" y="246698"/>
                      <a:pt x="401165" y="246698"/>
                    </a:cubicBezTo>
                  </a:path>
                </a:pathLst>
              </a:custGeom>
              <a:noFill/>
              <a:ln w="1905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0" name="Google Shape;510;p13"/>
              <p:cNvSpPr/>
              <p:nvPr/>
            </p:nvSpPr>
            <p:spPr>
              <a:xfrm>
                <a:off x="5645001" y="2696631"/>
                <a:ext cx="171450" cy="67627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67627" extrusionOk="0">
                    <a:moveTo>
                      <a:pt x="0" y="0"/>
                    </a:moveTo>
                    <a:lnTo>
                      <a:pt x="133350" y="0"/>
                    </a:lnTo>
                    <a:cubicBezTo>
                      <a:pt x="133350" y="0"/>
                      <a:pt x="171450" y="0"/>
                      <a:pt x="171450" y="31433"/>
                    </a:cubicBezTo>
                    <a:cubicBezTo>
                      <a:pt x="171450" y="67627"/>
                      <a:pt x="138113" y="67627"/>
                      <a:pt x="138113" y="67627"/>
                    </a:cubicBezTo>
                    <a:lnTo>
                      <a:pt x="0" y="67627"/>
                    </a:lnTo>
                  </a:path>
                </a:pathLst>
              </a:custGeom>
              <a:noFill/>
              <a:ln w="1905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1" name="Google Shape;511;p13"/>
              <p:cNvSpPr/>
              <p:nvPr/>
            </p:nvSpPr>
            <p:spPr>
              <a:xfrm>
                <a:off x="5670719" y="2637575"/>
                <a:ext cx="60007" cy="59055"/>
              </a:xfrm>
              <a:custGeom>
                <a:avLst/>
                <a:gdLst/>
                <a:ahLst/>
                <a:cxnLst/>
                <a:rect l="l" t="t" r="r" b="b"/>
                <a:pathLst>
                  <a:path w="60007" h="59055" extrusionOk="0">
                    <a:moveTo>
                      <a:pt x="0" y="0"/>
                    </a:moveTo>
                    <a:cubicBezTo>
                      <a:pt x="0" y="0"/>
                      <a:pt x="41910" y="13335"/>
                      <a:pt x="60007" y="59055"/>
                    </a:cubicBezTo>
                  </a:path>
                </a:pathLst>
              </a:custGeom>
              <a:noFill/>
              <a:ln w="1905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13"/>
              <p:cNvSpPr/>
              <p:nvPr/>
            </p:nvSpPr>
            <p:spPr>
              <a:xfrm>
                <a:off x="5756444" y="2763306"/>
                <a:ext cx="153352" cy="103822"/>
              </a:xfrm>
              <a:custGeom>
                <a:avLst/>
                <a:gdLst/>
                <a:ahLst/>
                <a:cxnLst/>
                <a:rect l="l" t="t" r="r" b="b"/>
                <a:pathLst>
                  <a:path w="153352" h="103822" extrusionOk="0">
                    <a:moveTo>
                      <a:pt x="0" y="0"/>
                    </a:moveTo>
                    <a:lnTo>
                      <a:pt x="17145" y="42863"/>
                    </a:lnTo>
                    <a:cubicBezTo>
                      <a:pt x="17145" y="42863"/>
                      <a:pt x="54292" y="30480"/>
                      <a:pt x="88582" y="42863"/>
                    </a:cubicBezTo>
                    <a:cubicBezTo>
                      <a:pt x="122872" y="55245"/>
                      <a:pt x="153352" y="103823"/>
                      <a:pt x="153352" y="103823"/>
                    </a:cubicBezTo>
                  </a:path>
                </a:pathLst>
              </a:custGeom>
              <a:noFill/>
              <a:ln w="1905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3" name="Google Shape;513;p13"/>
              <p:cNvSpPr/>
              <p:nvPr/>
            </p:nvSpPr>
            <p:spPr>
              <a:xfrm>
                <a:off x="5743109" y="2880463"/>
                <a:ext cx="253364" cy="109539"/>
              </a:xfrm>
              <a:custGeom>
                <a:avLst/>
                <a:gdLst/>
                <a:ahLst/>
                <a:cxnLst/>
                <a:rect l="l" t="t" r="r" b="b"/>
                <a:pathLst>
                  <a:path w="253364" h="109539" extrusionOk="0">
                    <a:moveTo>
                      <a:pt x="253365" y="0"/>
                    </a:moveTo>
                    <a:cubicBezTo>
                      <a:pt x="253365" y="0"/>
                      <a:pt x="223838" y="41910"/>
                      <a:pt x="171450" y="73342"/>
                    </a:cubicBezTo>
                    <a:cubicBezTo>
                      <a:pt x="128588" y="99060"/>
                      <a:pt x="70485" y="119063"/>
                      <a:pt x="0" y="104775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4" name="Google Shape;514;p13"/>
              <p:cNvSpPr/>
              <p:nvPr/>
            </p:nvSpPr>
            <p:spPr>
              <a:xfrm>
                <a:off x="5865384" y="2953806"/>
                <a:ext cx="49174" cy="209550"/>
              </a:xfrm>
              <a:custGeom>
                <a:avLst/>
                <a:gdLst/>
                <a:ahLst/>
                <a:cxnLst/>
                <a:rect l="l" t="t" r="r" b="b"/>
                <a:pathLst>
                  <a:path w="49174" h="209550" extrusionOk="0">
                    <a:moveTo>
                      <a:pt x="16790" y="209550"/>
                    </a:moveTo>
                    <a:cubicBezTo>
                      <a:pt x="16790" y="209550"/>
                      <a:pt x="-37503" y="87630"/>
                      <a:pt x="49175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13"/>
              <p:cNvSpPr/>
              <p:nvPr/>
            </p:nvSpPr>
            <p:spPr>
              <a:xfrm>
                <a:off x="6039336" y="2649958"/>
                <a:ext cx="86677" cy="88582"/>
              </a:xfrm>
              <a:custGeom>
                <a:avLst/>
                <a:gdLst/>
                <a:ahLst/>
                <a:cxnLst/>
                <a:rect l="l" t="t" r="r" b="b"/>
                <a:pathLst>
                  <a:path w="86677" h="88582" extrusionOk="0">
                    <a:moveTo>
                      <a:pt x="86677" y="0"/>
                    </a:moveTo>
                    <a:lnTo>
                      <a:pt x="0" y="88583"/>
                    </a:lnTo>
                  </a:path>
                </a:pathLst>
              </a:custGeom>
              <a:noFill/>
              <a:ln w="1905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6" name="Google Shape;516;p13"/>
              <p:cNvSpPr/>
              <p:nvPr/>
            </p:nvSpPr>
            <p:spPr>
              <a:xfrm>
                <a:off x="6038384" y="2651863"/>
                <a:ext cx="86677" cy="86677"/>
              </a:xfrm>
              <a:custGeom>
                <a:avLst/>
                <a:gdLst/>
                <a:ahLst/>
                <a:cxnLst/>
                <a:rect l="l" t="t" r="r" b="b"/>
                <a:pathLst>
                  <a:path w="86677" h="86677" extrusionOk="0">
                    <a:moveTo>
                      <a:pt x="0" y="0"/>
                    </a:moveTo>
                    <a:lnTo>
                      <a:pt x="86677" y="86678"/>
                    </a:lnTo>
                  </a:path>
                </a:pathLst>
              </a:custGeom>
              <a:noFill/>
              <a:ln w="1905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8C7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14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3" name="Google Shape;52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14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525" name="Google Shape;525;p14"/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526" name="Google Shape;526;p14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14"/>
          <p:cNvSpPr txBox="1"/>
          <p:nvPr/>
        </p:nvSpPr>
        <p:spPr>
          <a:xfrm>
            <a:off x="216000" y="720000"/>
            <a:ext cx="5328457" cy="6549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hu-HU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Sikertelen őssejt levétel esetén</a:t>
            </a:r>
            <a:endParaRPr/>
          </a:p>
          <a:p>
            <a:pPr marL="342900" marR="0" lvl="0" indent="-342900" algn="l" rtl="0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hu-HU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Kezdőszett árának térítése</a:t>
            </a:r>
            <a:endParaRPr/>
          </a:p>
          <a:p>
            <a:pPr marL="342900" marR="0" lvl="0" indent="-228600" algn="l" rtl="0">
              <a:lnSpc>
                <a:spcPct val="183333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r>
              <a:rPr lang="hu-HU" sz="1800" b="1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Keretösszeg: 65.000 Ft/őssejt levétel</a:t>
            </a:r>
            <a:endParaRPr/>
          </a:p>
          <a:p>
            <a:pPr marL="0" marR="0" lvl="0" indent="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r>
              <a:rPr lang="hu-HU" sz="1800" b="1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Várakozási idő: </a:t>
            </a:r>
            <a:r>
              <a:rPr lang="hu-HU" sz="1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Nincs</a:t>
            </a:r>
            <a:endParaRPr/>
          </a:p>
          <a:p>
            <a:pPr marL="0" marR="0" lvl="0" indent="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r>
              <a:rPr lang="hu-HU" sz="1800" b="1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Kizárás: </a:t>
            </a:r>
            <a:r>
              <a:rPr lang="hu-HU" sz="1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Nincs</a:t>
            </a:r>
            <a:endParaRPr/>
          </a:p>
        </p:txBody>
      </p:sp>
      <p:grpSp>
        <p:nvGrpSpPr>
          <p:cNvPr id="528" name="Google Shape;528;p14"/>
          <p:cNvGrpSpPr/>
          <p:nvPr/>
        </p:nvGrpSpPr>
        <p:grpSpPr>
          <a:xfrm>
            <a:off x="1591612" y="3485610"/>
            <a:ext cx="2700009" cy="3372390"/>
            <a:chOff x="5559283" y="2276442"/>
            <a:chExt cx="2700009" cy="3372390"/>
          </a:xfrm>
        </p:grpSpPr>
        <p:grpSp>
          <p:nvGrpSpPr>
            <p:cNvPr id="529" name="Google Shape;529;p14"/>
            <p:cNvGrpSpPr/>
            <p:nvPr/>
          </p:nvGrpSpPr>
          <p:grpSpPr>
            <a:xfrm>
              <a:off x="5559283" y="2276442"/>
              <a:ext cx="2700009" cy="3372390"/>
              <a:chOff x="4265642" y="1727085"/>
              <a:chExt cx="3766956" cy="4705040"/>
            </a:xfrm>
          </p:grpSpPr>
          <p:sp>
            <p:nvSpPr>
              <p:cNvPr id="530" name="Google Shape;530;p14"/>
              <p:cNvSpPr/>
              <p:nvPr/>
            </p:nvSpPr>
            <p:spPr>
              <a:xfrm>
                <a:off x="4265642" y="1727085"/>
                <a:ext cx="3766956" cy="3766945"/>
              </a:xfrm>
              <a:custGeom>
                <a:avLst/>
                <a:gdLst/>
                <a:ahLst/>
                <a:cxnLst/>
                <a:rect l="l" t="t" r="r" b="b"/>
                <a:pathLst>
                  <a:path w="3313639" h="3313631" extrusionOk="0">
                    <a:moveTo>
                      <a:pt x="3313640" y="1656816"/>
                    </a:moveTo>
                    <a:cubicBezTo>
                      <a:pt x="3313640" y="2571850"/>
                      <a:pt x="2571856" y="3313632"/>
                      <a:pt x="1656820" y="3313632"/>
                    </a:cubicBezTo>
                    <a:cubicBezTo>
                      <a:pt x="741784" y="3313632"/>
                      <a:pt x="0" y="2571850"/>
                      <a:pt x="0" y="1656816"/>
                    </a:cubicBezTo>
                    <a:cubicBezTo>
                      <a:pt x="0" y="741782"/>
                      <a:pt x="741784" y="0"/>
                      <a:pt x="1656820" y="0"/>
                    </a:cubicBezTo>
                    <a:cubicBezTo>
                      <a:pt x="2571856" y="0"/>
                      <a:pt x="3313640" y="741782"/>
                      <a:pt x="3313640" y="165681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1" name="Google Shape;531;p14"/>
              <p:cNvSpPr txBox="1"/>
              <p:nvPr/>
            </p:nvSpPr>
            <p:spPr>
              <a:xfrm>
                <a:off x="4339297" y="3448880"/>
                <a:ext cx="3580854" cy="29832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800"/>
                  <a:buFont typeface="Arial"/>
                  <a:buNone/>
                </a:pPr>
                <a:r>
                  <a:rPr lang="hu-HU" sz="2000" b="1" i="0" u="none" strike="noStrike" cap="none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IZYS:</a:t>
                </a:r>
                <a:endParaRPr/>
              </a:p>
              <a:p>
                <a:pPr marL="0" marR="0" lvl="0" indent="0" algn="ctr" rtl="0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800"/>
                  <a:buFont typeface="Arial"/>
                  <a:buNone/>
                </a:pPr>
                <a:r>
                  <a:rPr lang="hu-HU" sz="2400" b="1" i="0" u="none" strike="noStrike" cap="none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+36 1 769 0061</a:t>
                </a:r>
                <a:endParaRPr sz="2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2" name="Google Shape;532;p14"/>
            <p:cNvGrpSpPr/>
            <p:nvPr/>
          </p:nvGrpSpPr>
          <p:grpSpPr>
            <a:xfrm>
              <a:off x="6498319" y="2593618"/>
              <a:ext cx="809731" cy="814837"/>
              <a:chOff x="8091055" y="2532357"/>
              <a:chExt cx="809731" cy="814837"/>
            </a:xfrm>
          </p:grpSpPr>
          <p:sp>
            <p:nvSpPr>
              <p:cNvPr id="533" name="Google Shape;533;p14"/>
              <p:cNvSpPr/>
              <p:nvPr/>
            </p:nvSpPr>
            <p:spPr>
              <a:xfrm>
                <a:off x="8091055" y="2886270"/>
                <a:ext cx="418450" cy="460924"/>
              </a:xfrm>
              <a:custGeom>
                <a:avLst/>
                <a:gdLst/>
                <a:ahLst/>
                <a:cxnLst/>
                <a:rect l="l" t="t" r="r" b="b"/>
                <a:pathLst>
                  <a:path w="418450" h="460924" extrusionOk="0">
                    <a:moveTo>
                      <a:pt x="411905" y="376670"/>
                    </a:moveTo>
                    <a:lnTo>
                      <a:pt x="345353" y="299754"/>
                    </a:lnTo>
                    <a:cubicBezTo>
                      <a:pt x="336080" y="288844"/>
                      <a:pt x="319715" y="287753"/>
                      <a:pt x="309350" y="297026"/>
                    </a:cubicBezTo>
                    <a:lnTo>
                      <a:pt x="270619" y="330302"/>
                    </a:lnTo>
                    <a:cubicBezTo>
                      <a:pt x="260800" y="338485"/>
                      <a:pt x="246617" y="339576"/>
                      <a:pt x="236252" y="331939"/>
                    </a:cubicBezTo>
                    <a:cubicBezTo>
                      <a:pt x="184975" y="293753"/>
                      <a:pt x="142425" y="245204"/>
                      <a:pt x="112968" y="189562"/>
                    </a:cubicBezTo>
                    <a:cubicBezTo>
                      <a:pt x="106968" y="178107"/>
                      <a:pt x="109695" y="164469"/>
                      <a:pt x="119514" y="155741"/>
                    </a:cubicBezTo>
                    <a:lnTo>
                      <a:pt x="158245" y="121920"/>
                    </a:lnTo>
                    <a:cubicBezTo>
                      <a:pt x="169155" y="112646"/>
                      <a:pt x="170246" y="96281"/>
                      <a:pt x="160973" y="85916"/>
                    </a:cubicBezTo>
                    <a:lnTo>
                      <a:pt x="93876" y="9000"/>
                    </a:lnTo>
                    <a:cubicBezTo>
                      <a:pt x="84602" y="-1910"/>
                      <a:pt x="68237" y="-3001"/>
                      <a:pt x="57872" y="6273"/>
                    </a:cubicBezTo>
                    <a:lnTo>
                      <a:pt x="12050" y="46095"/>
                    </a:lnTo>
                    <a:cubicBezTo>
                      <a:pt x="1685" y="54823"/>
                      <a:pt x="-2133" y="69006"/>
                      <a:pt x="1140" y="81552"/>
                    </a:cubicBezTo>
                    <a:cubicBezTo>
                      <a:pt x="49144" y="248477"/>
                      <a:pt x="168064" y="386489"/>
                      <a:pt x="326806" y="457950"/>
                    </a:cubicBezTo>
                    <a:cubicBezTo>
                      <a:pt x="339353" y="463405"/>
                      <a:pt x="353536" y="461223"/>
                      <a:pt x="363900" y="452495"/>
                    </a:cubicBezTo>
                    <a:lnTo>
                      <a:pt x="409723" y="413219"/>
                    </a:lnTo>
                    <a:cubicBezTo>
                      <a:pt x="420087" y="403400"/>
                      <a:pt x="421724" y="387035"/>
                      <a:pt x="411905" y="3766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4" name="Google Shape;534;p14"/>
              <p:cNvSpPr/>
              <p:nvPr/>
            </p:nvSpPr>
            <p:spPr>
              <a:xfrm>
                <a:off x="8353100" y="2741285"/>
                <a:ext cx="349668" cy="350213"/>
              </a:xfrm>
              <a:custGeom>
                <a:avLst/>
                <a:gdLst/>
                <a:ahLst/>
                <a:cxnLst/>
                <a:rect l="l" t="t" r="r" b="b"/>
                <a:pathLst>
                  <a:path w="349668" h="350213" extrusionOk="0">
                    <a:moveTo>
                      <a:pt x="349669" y="139649"/>
                    </a:moveTo>
                    <a:lnTo>
                      <a:pt x="210565" y="139649"/>
                    </a:lnTo>
                    <a:lnTo>
                      <a:pt x="210565" y="0"/>
                    </a:lnTo>
                    <a:lnTo>
                      <a:pt x="139649" y="0"/>
                    </a:lnTo>
                    <a:lnTo>
                      <a:pt x="139649" y="139649"/>
                    </a:lnTo>
                    <a:lnTo>
                      <a:pt x="0" y="139649"/>
                    </a:lnTo>
                    <a:lnTo>
                      <a:pt x="0" y="210565"/>
                    </a:lnTo>
                    <a:lnTo>
                      <a:pt x="139649" y="210565"/>
                    </a:lnTo>
                    <a:lnTo>
                      <a:pt x="139649" y="350214"/>
                    </a:lnTo>
                    <a:lnTo>
                      <a:pt x="210565" y="350214"/>
                    </a:lnTo>
                    <a:lnTo>
                      <a:pt x="210565" y="210565"/>
                    </a:lnTo>
                    <a:lnTo>
                      <a:pt x="349669" y="21056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5" name="Google Shape;535;p14"/>
              <p:cNvSpPr/>
              <p:nvPr/>
            </p:nvSpPr>
            <p:spPr>
              <a:xfrm>
                <a:off x="8155082" y="2532357"/>
                <a:ext cx="745704" cy="758250"/>
              </a:xfrm>
              <a:custGeom>
                <a:avLst/>
                <a:gdLst/>
                <a:ahLst/>
                <a:cxnLst/>
                <a:rect l="l" t="t" r="r" b="b"/>
                <a:pathLst>
                  <a:path w="745704" h="758250" extrusionOk="0">
                    <a:moveTo>
                      <a:pt x="0" y="254205"/>
                    </a:moveTo>
                    <a:cubicBezTo>
                      <a:pt x="53459" y="105828"/>
                      <a:pt x="195291" y="0"/>
                      <a:pt x="361670" y="0"/>
                    </a:cubicBezTo>
                    <a:cubicBezTo>
                      <a:pt x="573871" y="0"/>
                      <a:pt x="745705" y="171834"/>
                      <a:pt x="745705" y="384035"/>
                    </a:cubicBezTo>
                    <a:cubicBezTo>
                      <a:pt x="745705" y="566779"/>
                      <a:pt x="618602" y="719520"/>
                      <a:pt x="447859" y="758251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536" name="Google Shape;536;p1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5747" r="5747"/>
          <a:stretch/>
        </p:blipFill>
        <p:spPr>
          <a:xfrm>
            <a:off x="6120000" y="0"/>
            <a:ext cx="607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7" name="Google Shape;537;p14"/>
          <p:cNvGrpSpPr/>
          <p:nvPr/>
        </p:nvGrpSpPr>
        <p:grpSpPr>
          <a:xfrm>
            <a:off x="5292000" y="226984"/>
            <a:ext cx="6929336" cy="1660215"/>
            <a:chOff x="5292000" y="226984"/>
            <a:chExt cx="6929336" cy="1660215"/>
          </a:xfrm>
        </p:grpSpPr>
        <p:grpSp>
          <p:nvGrpSpPr>
            <p:cNvPr id="538" name="Google Shape;538;p14"/>
            <p:cNvGrpSpPr/>
            <p:nvPr/>
          </p:nvGrpSpPr>
          <p:grpSpPr>
            <a:xfrm>
              <a:off x="5292000" y="226984"/>
              <a:ext cx="6929336" cy="1660215"/>
              <a:chOff x="6386284" y="773383"/>
              <a:chExt cx="6929336" cy="1660215"/>
            </a:xfrm>
          </p:grpSpPr>
          <p:grpSp>
            <p:nvGrpSpPr>
              <p:cNvPr id="539" name="Google Shape;539;p14"/>
              <p:cNvGrpSpPr/>
              <p:nvPr/>
            </p:nvGrpSpPr>
            <p:grpSpPr>
              <a:xfrm>
                <a:off x="6386284" y="773383"/>
                <a:ext cx="6929336" cy="1660215"/>
                <a:chOff x="6386284" y="773383"/>
                <a:chExt cx="6929336" cy="1660215"/>
              </a:xfrm>
            </p:grpSpPr>
            <p:sp>
              <p:nvSpPr>
                <p:cNvPr id="540" name="Google Shape;540;p14"/>
                <p:cNvSpPr/>
                <p:nvPr/>
              </p:nvSpPr>
              <p:spPr>
                <a:xfrm rot="-5400000">
                  <a:off x="9436676" y="-1445528"/>
                  <a:ext cx="1660033" cy="60978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0033" h="4657286" extrusionOk="0">
                      <a:moveTo>
                        <a:pt x="0" y="0"/>
                      </a:moveTo>
                      <a:lnTo>
                        <a:pt x="1660034" y="0"/>
                      </a:lnTo>
                      <a:lnTo>
                        <a:pt x="1660034" y="4657286"/>
                      </a:lnTo>
                      <a:lnTo>
                        <a:pt x="0" y="4657286"/>
                      </a:lnTo>
                      <a:close/>
                    </a:path>
                  </a:pathLst>
                </a:custGeom>
                <a:solidFill>
                  <a:schemeClr val="accent1">
                    <a:alpha val="84705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541" name="Google Shape;541;p14"/>
                <p:cNvGrpSpPr/>
                <p:nvPr/>
              </p:nvGrpSpPr>
              <p:grpSpPr>
                <a:xfrm>
                  <a:off x="6386284" y="773567"/>
                  <a:ext cx="831484" cy="1660032"/>
                  <a:chOff x="6386284" y="773567"/>
                  <a:chExt cx="831484" cy="1660032"/>
                </a:xfrm>
              </p:grpSpPr>
              <p:sp>
                <p:nvSpPr>
                  <p:cNvPr id="542" name="Google Shape;542;p14"/>
                  <p:cNvSpPr/>
                  <p:nvPr/>
                </p:nvSpPr>
                <p:spPr>
                  <a:xfrm>
                    <a:off x="6386284" y="773567"/>
                    <a:ext cx="831484" cy="16600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1484" h="1660032" extrusionOk="0">
                        <a:moveTo>
                          <a:pt x="830017" y="1486888"/>
                        </a:moveTo>
                        <a:cubicBezTo>
                          <a:pt x="467098" y="1486888"/>
                          <a:pt x="173144" y="1192934"/>
                          <a:pt x="173144" y="830016"/>
                        </a:cubicBezTo>
                        <a:cubicBezTo>
                          <a:pt x="173144" y="467098"/>
                          <a:pt x="467098" y="173144"/>
                          <a:pt x="830017" y="173144"/>
                        </a:cubicBezTo>
                        <a:cubicBezTo>
                          <a:pt x="830506" y="173144"/>
                          <a:pt x="830995" y="173144"/>
                          <a:pt x="831484" y="173144"/>
                        </a:cubicBezTo>
                        <a:lnTo>
                          <a:pt x="831484" y="0"/>
                        </a:lnTo>
                        <a:cubicBezTo>
                          <a:pt x="830995" y="0"/>
                          <a:pt x="830506" y="0"/>
                          <a:pt x="830017" y="0"/>
                        </a:cubicBezTo>
                        <a:cubicBezTo>
                          <a:pt x="371722" y="0"/>
                          <a:pt x="0" y="371722"/>
                          <a:pt x="0" y="830016"/>
                        </a:cubicBezTo>
                        <a:cubicBezTo>
                          <a:pt x="0" y="1288310"/>
                          <a:pt x="371722" y="1660032"/>
                          <a:pt x="830017" y="1660032"/>
                        </a:cubicBezTo>
                        <a:cubicBezTo>
                          <a:pt x="830506" y="1660032"/>
                          <a:pt x="830995" y="1660032"/>
                          <a:pt x="831484" y="1660032"/>
                        </a:cubicBezTo>
                        <a:lnTo>
                          <a:pt x="831484" y="1486888"/>
                        </a:lnTo>
                        <a:cubicBezTo>
                          <a:pt x="830995" y="1486888"/>
                          <a:pt x="830506" y="1486888"/>
                          <a:pt x="830017" y="1486888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alpha val="69803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3" name="Google Shape;543;p14"/>
                  <p:cNvSpPr/>
                  <p:nvPr/>
                </p:nvSpPr>
                <p:spPr>
                  <a:xfrm>
                    <a:off x="6386284" y="773567"/>
                    <a:ext cx="831484" cy="8300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1484" h="830016" extrusionOk="0">
                        <a:moveTo>
                          <a:pt x="830017" y="173144"/>
                        </a:moveTo>
                        <a:cubicBezTo>
                          <a:pt x="830506" y="173144"/>
                          <a:pt x="830995" y="173144"/>
                          <a:pt x="831484" y="173144"/>
                        </a:cubicBezTo>
                        <a:lnTo>
                          <a:pt x="831484" y="0"/>
                        </a:lnTo>
                        <a:cubicBezTo>
                          <a:pt x="830995" y="0"/>
                          <a:pt x="830506" y="0"/>
                          <a:pt x="830017" y="0"/>
                        </a:cubicBezTo>
                        <a:cubicBezTo>
                          <a:pt x="371722" y="0"/>
                          <a:pt x="0" y="371722"/>
                          <a:pt x="0" y="830016"/>
                        </a:cubicBezTo>
                        <a:lnTo>
                          <a:pt x="173144" y="830016"/>
                        </a:lnTo>
                        <a:cubicBezTo>
                          <a:pt x="173144" y="467098"/>
                          <a:pt x="467098" y="173144"/>
                          <a:pt x="830017" y="173144"/>
                        </a:cubicBezTo>
                        <a:close/>
                      </a:path>
                    </a:pathLst>
                  </a:custGeom>
                  <a:solidFill>
                    <a:schemeClr val="accent3">
                      <a:alpha val="69803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44" name="Google Shape;544;p14"/>
                <p:cNvSpPr/>
                <p:nvPr/>
              </p:nvSpPr>
              <p:spPr>
                <a:xfrm rot="-271851">
                  <a:off x="6643568" y="1030836"/>
                  <a:ext cx="1145520" cy="1145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5520" h="1145519" extrusionOk="0">
                      <a:moveTo>
                        <a:pt x="1145521" y="572760"/>
                      </a:moveTo>
                      <a:cubicBezTo>
                        <a:pt x="1145521" y="889086"/>
                        <a:pt x="889087" y="1145520"/>
                        <a:pt x="572760" y="1145520"/>
                      </a:cubicBezTo>
                      <a:cubicBezTo>
                        <a:pt x="256433" y="1145520"/>
                        <a:pt x="0" y="889086"/>
                        <a:pt x="0" y="572760"/>
                      </a:cubicBezTo>
                      <a:cubicBezTo>
                        <a:pt x="0" y="256433"/>
                        <a:pt x="256433" y="0"/>
                        <a:pt x="572760" y="0"/>
                      </a:cubicBezTo>
                      <a:cubicBezTo>
                        <a:pt x="889087" y="0"/>
                        <a:pt x="1145521" y="256433"/>
                        <a:pt x="1145521" y="57276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45" name="Google Shape;545;p14"/>
              <p:cNvSpPr txBox="1"/>
              <p:nvPr/>
            </p:nvSpPr>
            <p:spPr>
              <a:xfrm>
                <a:off x="7979144" y="1266398"/>
                <a:ext cx="4870821" cy="8260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800"/>
                  <a:buFont typeface="Arial"/>
                  <a:buNone/>
                </a:pPr>
                <a:r>
                  <a:rPr lang="hu-HU" sz="3200" b="1" i="0" u="none" strike="noStrike" cap="none" dirty="0">
                    <a:solidFill>
                      <a:schemeClr val="accent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Őssejt </a:t>
                </a:r>
                <a:r>
                  <a:rPr lang="hu-HU" sz="3200" b="1" i="0" u="none" strike="noStrike" cap="none" dirty="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levétel</a:t>
                </a:r>
                <a:endParaRPr sz="1200" dirty="0"/>
              </a:p>
            </p:txBody>
          </p:sp>
        </p:grpSp>
        <p:grpSp>
          <p:nvGrpSpPr>
            <p:cNvPr id="546" name="Google Shape;546;p14"/>
            <p:cNvGrpSpPr/>
            <p:nvPr/>
          </p:nvGrpSpPr>
          <p:grpSpPr>
            <a:xfrm>
              <a:off x="5783505" y="656107"/>
              <a:ext cx="694273" cy="811689"/>
              <a:chOff x="6952078" y="1688401"/>
              <a:chExt cx="1143259" cy="1336608"/>
            </a:xfrm>
          </p:grpSpPr>
          <p:grpSp>
            <p:nvGrpSpPr>
              <p:cNvPr id="547" name="Google Shape;547;p14"/>
              <p:cNvGrpSpPr/>
              <p:nvPr/>
            </p:nvGrpSpPr>
            <p:grpSpPr>
              <a:xfrm>
                <a:off x="6952078" y="1816287"/>
                <a:ext cx="663901" cy="1208722"/>
                <a:chOff x="6952078" y="1816287"/>
                <a:chExt cx="663901" cy="1208722"/>
              </a:xfrm>
            </p:grpSpPr>
            <p:sp>
              <p:nvSpPr>
                <p:cNvPr id="548" name="Google Shape;548;p14"/>
                <p:cNvSpPr/>
                <p:nvPr/>
              </p:nvSpPr>
              <p:spPr>
                <a:xfrm>
                  <a:off x="7062564" y="2723066"/>
                  <a:ext cx="219088" cy="291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088" h="291465" extrusionOk="0">
                      <a:moveTo>
                        <a:pt x="219088" y="0"/>
                      </a:moveTo>
                      <a:cubicBezTo>
                        <a:pt x="-5702" y="146685"/>
                        <a:pt x="13" y="262890"/>
                        <a:pt x="13" y="291465"/>
                      </a:cubicBezTo>
                    </a:path>
                  </a:pathLst>
                </a:custGeom>
                <a:noFill/>
                <a:ln w="19050" cap="rnd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9" name="Google Shape;549;p14"/>
                <p:cNvSpPr/>
                <p:nvPr/>
              </p:nvSpPr>
              <p:spPr>
                <a:xfrm>
                  <a:off x="7062564" y="1816287"/>
                  <a:ext cx="219088" cy="291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088" h="291464" extrusionOk="0">
                      <a:moveTo>
                        <a:pt x="13" y="0"/>
                      </a:moveTo>
                      <a:cubicBezTo>
                        <a:pt x="13" y="28575"/>
                        <a:pt x="-5702" y="145733"/>
                        <a:pt x="219088" y="291465"/>
                      </a:cubicBezTo>
                    </a:path>
                  </a:pathLst>
                </a:custGeom>
                <a:noFill/>
                <a:ln w="19050" cap="rnd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0" name="Google Shape;550;p14"/>
                <p:cNvSpPr/>
                <p:nvPr/>
              </p:nvSpPr>
              <p:spPr>
                <a:xfrm>
                  <a:off x="7062565" y="1816287"/>
                  <a:ext cx="442938" cy="1198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2938" h="1198245" extrusionOk="0">
                      <a:moveTo>
                        <a:pt x="442925" y="0"/>
                      </a:moveTo>
                      <a:cubicBezTo>
                        <a:pt x="442925" y="28575"/>
                        <a:pt x="448640" y="145733"/>
                        <a:pt x="223850" y="291465"/>
                      </a:cubicBezTo>
                      <a:cubicBezTo>
                        <a:pt x="-5702" y="441008"/>
                        <a:pt x="13" y="577215"/>
                        <a:pt x="13" y="599123"/>
                      </a:cubicBezTo>
                      <a:cubicBezTo>
                        <a:pt x="13" y="621030"/>
                        <a:pt x="-5702" y="757238"/>
                        <a:pt x="223850" y="906780"/>
                      </a:cubicBezTo>
                      <a:cubicBezTo>
                        <a:pt x="448640" y="1053465"/>
                        <a:pt x="442925" y="1169670"/>
                        <a:pt x="442925" y="1198245"/>
                      </a:cubicBezTo>
                    </a:path>
                  </a:pathLst>
                </a:custGeom>
                <a:noFill/>
                <a:ln w="19050" cap="rnd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1" name="Google Shape;551;p14"/>
                <p:cNvSpPr/>
                <p:nvPr/>
              </p:nvSpPr>
              <p:spPr>
                <a:xfrm>
                  <a:off x="6952078" y="2074414"/>
                  <a:ext cx="237182" cy="681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182" h="681989" extrusionOk="0">
                      <a:moveTo>
                        <a:pt x="55255" y="342900"/>
                      </a:moveTo>
                      <a:lnTo>
                        <a:pt x="55255" y="340043"/>
                      </a:lnTo>
                      <a:cubicBezTo>
                        <a:pt x="54302" y="236220"/>
                        <a:pt x="119072" y="129540"/>
                        <a:pt x="237182" y="36195"/>
                      </a:cubicBezTo>
                      <a:cubicBezTo>
                        <a:pt x="221942" y="23813"/>
                        <a:pt x="206702" y="12383"/>
                        <a:pt x="193367" y="0"/>
                      </a:cubicBezTo>
                      <a:cubicBezTo>
                        <a:pt x="67637" y="102870"/>
                        <a:pt x="-943" y="221933"/>
                        <a:pt x="10" y="340043"/>
                      </a:cubicBezTo>
                      <a:lnTo>
                        <a:pt x="10" y="341948"/>
                      </a:lnTo>
                      <a:cubicBezTo>
                        <a:pt x="-943" y="461010"/>
                        <a:pt x="67637" y="579120"/>
                        <a:pt x="193367" y="681990"/>
                      </a:cubicBezTo>
                      <a:cubicBezTo>
                        <a:pt x="206702" y="669608"/>
                        <a:pt x="221942" y="658178"/>
                        <a:pt x="237182" y="645795"/>
                      </a:cubicBezTo>
                      <a:cubicBezTo>
                        <a:pt x="119072" y="552450"/>
                        <a:pt x="55255" y="446723"/>
                        <a:pt x="55255" y="3429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2" name="Google Shape;552;p14"/>
                <p:cNvSpPr/>
                <p:nvPr/>
              </p:nvSpPr>
              <p:spPr>
                <a:xfrm>
                  <a:off x="7062564" y="2109656"/>
                  <a:ext cx="318148" cy="6115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148" h="611505" extrusionOk="0">
                      <a:moveTo>
                        <a:pt x="318148" y="537210"/>
                      </a:moveTo>
                      <a:cubicBezTo>
                        <a:pt x="291478" y="561023"/>
                        <a:pt x="260046" y="586740"/>
                        <a:pt x="220993" y="611505"/>
                      </a:cubicBezTo>
                      <a:cubicBezTo>
                        <a:pt x="-5702" y="462915"/>
                        <a:pt x="13" y="328613"/>
                        <a:pt x="13" y="305753"/>
                      </a:cubicBezTo>
                      <a:cubicBezTo>
                        <a:pt x="13" y="283845"/>
                        <a:pt x="-5702" y="148590"/>
                        <a:pt x="220993" y="0"/>
                      </a:cubicBezTo>
                      <a:cubicBezTo>
                        <a:pt x="259093" y="24765"/>
                        <a:pt x="291478" y="49530"/>
                        <a:pt x="317196" y="74295"/>
                      </a:cubicBezTo>
                    </a:path>
                  </a:pathLst>
                </a:custGeom>
                <a:noFill/>
                <a:ln w="19050" cap="rnd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3" name="Google Shape;553;p14"/>
                <p:cNvSpPr/>
                <p:nvPr/>
              </p:nvSpPr>
              <p:spPr>
                <a:xfrm>
                  <a:off x="7062578" y="1816287"/>
                  <a:ext cx="221932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32" h="9525" extrusionOk="0">
                      <a:moveTo>
                        <a:pt x="0" y="0"/>
                      </a:moveTo>
                      <a:lnTo>
                        <a:pt x="221933" y="0"/>
                      </a:lnTo>
                    </a:path>
                  </a:pathLst>
                </a:custGeom>
                <a:noFill/>
                <a:ln w="19050" cap="rnd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4" name="Google Shape;554;p14"/>
                <p:cNvSpPr/>
                <p:nvPr/>
              </p:nvSpPr>
              <p:spPr>
                <a:xfrm>
                  <a:off x="7136873" y="1886772"/>
                  <a:ext cx="147637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637" h="9525" extrusionOk="0">
                      <a:moveTo>
                        <a:pt x="0" y="0"/>
                      </a:moveTo>
                      <a:lnTo>
                        <a:pt x="147638" y="0"/>
                      </a:lnTo>
                    </a:path>
                  </a:pathLst>
                </a:custGeom>
                <a:noFill/>
                <a:ln w="19050" cap="rnd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5" name="Google Shape;555;p14"/>
                <p:cNvSpPr/>
                <p:nvPr/>
              </p:nvSpPr>
              <p:spPr>
                <a:xfrm>
                  <a:off x="7189260" y="1957257"/>
                  <a:ext cx="95250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0" h="9525" extrusionOk="0">
                      <a:moveTo>
                        <a:pt x="0" y="0"/>
                      </a:moveTo>
                      <a:lnTo>
                        <a:pt x="95250" y="0"/>
                      </a:lnTo>
                    </a:path>
                  </a:pathLst>
                </a:custGeom>
                <a:noFill/>
                <a:ln w="19050" cap="rnd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556" name="Google Shape;556;p14"/>
                <p:cNvGrpSpPr/>
                <p:nvPr/>
              </p:nvGrpSpPr>
              <p:grpSpPr>
                <a:xfrm>
                  <a:off x="7281653" y="2874514"/>
                  <a:ext cx="221932" cy="150495"/>
                  <a:chOff x="7281653" y="2874514"/>
                  <a:chExt cx="221932" cy="150495"/>
                </a:xfrm>
              </p:grpSpPr>
              <p:sp>
                <p:nvSpPr>
                  <p:cNvPr id="557" name="Google Shape;557;p14"/>
                  <p:cNvSpPr/>
                  <p:nvPr/>
                </p:nvSpPr>
                <p:spPr>
                  <a:xfrm>
                    <a:off x="7281653" y="3015484"/>
                    <a:ext cx="221932" cy="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932" h="9525" extrusionOk="0">
                        <a:moveTo>
                          <a:pt x="221933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19050" cap="rnd" cmpd="sng">
                    <a:solidFill>
                      <a:schemeClr val="lt1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8" name="Google Shape;558;p14"/>
                  <p:cNvSpPr/>
                  <p:nvPr/>
                </p:nvSpPr>
                <p:spPr>
                  <a:xfrm>
                    <a:off x="7281653" y="2944999"/>
                    <a:ext cx="147637" cy="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7637" h="9525" extrusionOk="0">
                        <a:moveTo>
                          <a:pt x="147637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19050" cap="rnd" cmpd="sng">
                    <a:solidFill>
                      <a:schemeClr val="lt1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9" name="Google Shape;559;p14"/>
                  <p:cNvSpPr/>
                  <p:nvPr/>
                </p:nvSpPr>
                <p:spPr>
                  <a:xfrm>
                    <a:off x="7281653" y="2874514"/>
                    <a:ext cx="95250" cy="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250" h="9525" extrusionOk="0">
                        <a:moveTo>
                          <a:pt x="95250" y="0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19050" cap="rnd" cmpd="sng">
                    <a:solidFill>
                      <a:schemeClr val="lt1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60" name="Google Shape;560;p14"/>
                <p:cNvSpPr/>
                <p:nvPr/>
              </p:nvSpPr>
              <p:spPr>
                <a:xfrm>
                  <a:off x="7203548" y="2415409"/>
                  <a:ext cx="160972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972" h="9525" extrusionOk="0">
                      <a:moveTo>
                        <a:pt x="0" y="0"/>
                      </a:moveTo>
                      <a:lnTo>
                        <a:pt x="160973" y="0"/>
                      </a:lnTo>
                    </a:path>
                  </a:pathLst>
                </a:custGeom>
                <a:noFill/>
                <a:ln w="19050" cap="rnd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1" name="Google Shape;561;p14"/>
                <p:cNvSpPr/>
                <p:nvPr/>
              </p:nvSpPr>
              <p:spPr>
                <a:xfrm>
                  <a:off x="7233075" y="2347782"/>
                  <a:ext cx="101917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917" h="9525" extrusionOk="0">
                      <a:moveTo>
                        <a:pt x="0" y="0"/>
                      </a:moveTo>
                      <a:lnTo>
                        <a:pt x="101918" y="0"/>
                      </a:lnTo>
                    </a:path>
                  </a:pathLst>
                </a:custGeom>
                <a:noFill/>
                <a:ln w="19050" cap="rnd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2" name="Google Shape;562;p14"/>
                <p:cNvSpPr/>
                <p:nvPr/>
              </p:nvSpPr>
              <p:spPr>
                <a:xfrm>
                  <a:off x="7233075" y="2483989"/>
                  <a:ext cx="101917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917" h="9525" extrusionOk="0">
                      <a:moveTo>
                        <a:pt x="0" y="0"/>
                      </a:moveTo>
                      <a:lnTo>
                        <a:pt x="101918" y="0"/>
                      </a:lnTo>
                    </a:path>
                  </a:pathLst>
                </a:custGeom>
                <a:noFill/>
                <a:ln w="19050" cap="rnd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3" name="Google Shape;563;p14"/>
                <p:cNvSpPr/>
                <p:nvPr/>
              </p:nvSpPr>
              <p:spPr>
                <a:xfrm>
                  <a:off x="7378807" y="2684014"/>
                  <a:ext cx="237172" cy="3314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172" h="331469" extrusionOk="0">
                      <a:moveTo>
                        <a:pt x="181928" y="329565"/>
                      </a:moveTo>
                      <a:lnTo>
                        <a:pt x="181928" y="331470"/>
                      </a:lnTo>
                      <a:lnTo>
                        <a:pt x="237172" y="331470"/>
                      </a:lnTo>
                      <a:lnTo>
                        <a:pt x="237172" y="329565"/>
                      </a:lnTo>
                      <a:cubicBezTo>
                        <a:pt x="237172" y="213360"/>
                        <a:pt x="172403" y="102870"/>
                        <a:pt x="42863" y="0"/>
                      </a:cubicBezTo>
                      <a:cubicBezTo>
                        <a:pt x="29528" y="12383"/>
                        <a:pt x="15240" y="24765"/>
                        <a:pt x="0" y="37148"/>
                      </a:cubicBezTo>
                      <a:cubicBezTo>
                        <a:pt x="120968" y="130493"/>
                        <a:pt x="181928" y="228600"/>
                        <a:pt x="181928" y="32956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4" name="Google Shape;564;p14"/>
                <p:cNvSpPr/>
                <p:nvPr/>
              </p:nvSpPr>
              <p:spPr>
                <a:xfrm>
                  <a:off x="7378807" y="1816287"/>
                  <a:ext cx="237172" cy="3314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172" h="331469" extrusionOk="0">
                      <a:moveTo>
                        <a:pt x="181928" y="1905"/>
                      </a:moveTo>
                      <a:lnTo>
                        <a:pt x="181928" y="0"/>
                      </a:lnTo>
                      <a:lnTo>
                        <a:pt x="237172" y="0"/>
                      </a:lnTo>
                      <a:lnTo>
                        <a:pt x="237172" y="1905"/>
                      </a:lnTo>
                      <a:cubicBezTo>
                        <a:pt x="237172" y="118110"/>
                        <a:pt x="172403" y="228600"/>
                        <a:pt x="42863" y="331470"/>
                      </a:cubicBezTo>
                      <a:cubicBezTo>
                        <a:pt x="29528" y="319088"/>
                        <a:pt x="15240" y="306705"/>
                        <a:pt x="0" y="294323"/>
                      </a:cubicBezTo>
                      <a:cubicBezTo>
                        <a:pt x="120968" y="200977"/>
                        <a:pt x="181928" y="102870"/>
                        <a:pt x="181928" y="190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65" name="Google Shape;565;p14"/>
              <p:cNvGrpSpPr/>
              <p:nvPr/>
            </p:nvGrpSpPr>
            <p:grpSpPr>
              <a:xfrm>
                <a:off x="7428338" y="1688401"/>
                <a:ext cx="666999" cy="897505"/>
                <a:chOff x="7428338" y="1688401"/>
                <a:chExt cx="666999" cy="897505"/>
              </a:xfrm>
            </p:grpSpPr>
            <p:sp>
              <p:nvSpPr>
                <p:cNvPr id="566" name="Google Shape;566;p14"/>
                <p:cNvSpPr/>
                <p:nvPr/>
              </p:nvSpPr>
              <p:spPr>
                <a:xfrm>
                  <a:off x="7544543" y="1893439"/>
                  <a:ext cx="412432" cy="471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432" h="471487" extrusionOk="0">
                      <a:moveTo>
                        <a:pt x="158115" y="471487"/>
                      </a:moveTo>
                      <a:cubicBezTo>
                        <a:pt x="93345" y="457200"/>
                        <a:pt x="36195" y="417195"/>
                        <a:pt x="0" y="360045"/>
                      </a:cubicBezTo>
                      <a:cubicBezTo>
                        <a:pt x="95250" y="225742"/>
                        <a:pt x="159068" y="135255"/>
                        <a:pt x="254318" y="0"/>
                      </a:cubicBezTo>
                      <a:cubicBezTo>
                        <a:pt x="306705" y="37147"/>
                        <a:pt x="360045" y="74295"/>
                        <a:pt x="412433" y="111442"/>
                      </a:cubicBezTo>
                      <a:cubicBezTo>
                        <a:pt x="317183" y="246698"/>
                        <a:pt x="253365" y="337185"/>
                        <a:pt x="158115" y="471487"/>
                      </a:cubicBezTo>
                      <a:close/>
                    </a:path>
                  </a:pathLst>
                </a:custGeom>
                <a:noFill/>
                <a:ln w="19050" cap="rnd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7" name="Google Shape;567;p14"/>
                <p:cNvSpPr/>
                <p:nvPr/>
              </p:nvSpPr>
              <p:spPr>
                <a:xfrm>
                  <a:off x="7428338" y="2437317"/>
                  <a:ext cx="105727" cy="1485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27" h="148589" extrusionOk="0">
                      <a:moveTo>
                        <a:pt x="105727" y="0"/>
                      </a:moveTo>
                      <a:lnTo>
                        <a:pt x="0" y="148590"/>
                      </a:lnTo>
                    </a:path>
                  </a:pathLst>
                </a:custGeom>
                <a:noFill/>
                <a:ln w="19050" cap="rnd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8" name="Google Shape;568;p14"/>
                <p:cNvSpPr/>
                <p:nvPr/>
              </p:nvSpPr>
              <p:spPr>
                <a:xfrm>
                  <a:off x="7765742" y="1821751"/>
                  <a:ext cx="261968" cy="203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968" h="203383" extrusionOk="0">
                      <a:moveTo>
                        <a:pt x="248383" y="145031"/>
                      </a:moveTo>
                      <a:cubicBezTo>
                        <a:pt x="262670" y="155508"/>
                        <a:pt x="266480" y="175511"/>
                        <a:pt x="256003" y="189798"/>
                      </a:cubicBezTo>
                      <a:lnTo>
                        <a:pt x="256003" y="189798"/>
                      </a:lnTo>
                      <a:cubicBezTo>
                        <a:pt x="245525" y="204086"/>
                        <a:pt x="225523" y="207896"/>
                        <a:pt x="211235" y="197418"/>
                      </a:cubicBezTo>
                      <a:lnTo>
                        <a:pt x="14068" y="58353"/>
                      </a:lnTo>
                      <a:cubicBezTo>
                        <a:pt x="-1172" y="47876"/>
                        <a:pt x="-4030" y="27873"/>
                        <a:pt x="5495" y="13586"/>
                      </a:cubicBezTo>
                      <a:lnTo>
                        <a:pt x="5495" y="13586"/>
                      </a:lnTo>
                      <a:cubicBezTo>
                        <a:pt x="15973" y="-702"/>
                        <a:pt x="35975" y="-4512"/>
                        <a:pt x="50263" y="5966"/>
                      </a:cubicBezTo>
                    </a:path>
                  </a:pathLst>
                </a:custGeom>
                <a:noFill/>
                <a:ln w="19050" cap="rnd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9" name="Google Shape;569;p14"/>
                <p:cNvSpPr/>
                <p:nvPr/>
              </p:nvSpPr>
              <p:spPr>
                <a:xfrm>
                  <a:off x="7939579" y="1688401"/>
                  <a:ext cx="155758" cy="128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758" h="128673" extrusionOk="0">
                      <a:moveTo>
                        <a:pt x="105026" y="123123"/>
                      </a:moveTo>
                      <a:lnTo>
                        <a:pt x="13586" y="58353"/>
                      </a:lnTo>
                      <a:cubicBezTo>
                        <a:pt x="-702" y="47876"/>
                        <a:pt x="-4512" y="27873"/>
                        <a:pt x="5966" y="13586"/>
                      </a:cubicBezTo>
                      <a:lnTo>
                        <a:pt x="5966" y="13586"/>
                      </a:lnTo>
                      <a:cubicBezTo>
                        <a:pt x="16443" y="-702"/>
                        <a:pt x="36446" y="-4512"/>
                        <a:pt x="50733" y="5966"/>
                      </a:cubicBezTo>
                      <a:lnTo>
                        <a:pt x="142173" y="70736"/>
                      </a:lnTo>
                      <a:cubicBezTo>
                        <a:pt x="156461" y="81213"/>
                        <a:pt x="160271" y="101216"/>
                        <a:pt x="149793" y="115503"/>
                      </a:cubicBezTo>
                      <a:lnTo>
                        <a:pt x="149793" y="115503"/>
                      </a:lnTo>
                      <a:cubicBezTo>
                        <a:pt x="139316" y="129791"/>
                        <a:pt x="119313" y="132648"/>
                        <a:pt x="105026" y="123123"/>
                      </a:cubicBezTo>
                      <a:close/>
                    </a:path>
                  </a:pathLst>
                </a:custGeom>
                <a:noFill/>
                <a:ln w="19050" cap="rnd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0" name="Google Shape;570;p14"/>
                <p:cNvSpPr/>
                <p:nvPr/>
              </p:nvSpPr>
              <p:spPr>
                <a:xfrm>
                  <a:off x="7838865" y="1750564"/>
                  <a:ext cx="199072" cy="226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072" h="226694" extrusionOk="0">
                      <a:moveTo>
                        <a:pt x="78105" y="226695"/>
                      </a:moveTo>
                      <a:lnTo>
                        <a:pt x="199073" y="56197"/>
                      </a:lnTo>
                      <a:lnTo>
                        <a:pt x="120968" y="0"/>
                      </a:lnTo>
                      <a:lnTo>
                        <a:pt x="0" y="171450"/>
                      </a:lnTo>
                    </a:path>
                  </a:pathLst>
                </a:custGeom>
                <a:noFill/>
                <a:ln w="19050" cap="rnd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1" name="Google Shape;571;p14"/>
                <p:cNvSpPr/>
                <p:nvPr/>
              </p:nvSpPr>
              <p:spPr>
                <a:xfrm>
                  <a:off x="7506059" y="2291584"/>
                  <a:ext cx="151831" cy="160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831" h="160376" extrusionOk="0">
                      <a:moveTo>
                        <a:pt x="48009" y="157163"/>
                      </a:moveTo>
                      <a:cubicBezTo>
                        <a:pt x="63249" y="163830"/>
                        <a:pt x="80394" y="160020"/>
                        <a:pt x="89919" y="146685"/>
                      </a:cubicBezTo>
                      <a:lnTo>
                        <a:pt x="96586" y="137160"/>
                      </a:lnTo>
                      <a:cubicBezTo>
                        <a:pt x="107064" y="121920"/>
                        <a:pt x="117541" y="107632"/>
                        <a:pt x="128019" y="92392"/>
                      </a:cubicBezTo>
                      <a:cubicBezTo>
                        <a:pt x="135639" y="80963"/>
                        <a:pt x="144211" y="70485"/>
                        <a:pt x="151831" y="59055"/>
                      </a:cubicBezTo>
                      <a:cubicBezTo>
                        <a:pt x="120399" y="45720"/>
                        <a:pt x="91824" y="24765"/>
                        <a:pt x="68011" y="0"/>
                      </a:cubicBezTo>
                      <a:cubicBezTo>
                        <a:pt x="60391" y="11430"/>
                        <a:pt x="51819" y="21907"/>
                        <a:pt x="44199" y="33338"/>
                      </a:cubicBezTo>
                      <a:cubicBezTo>
                        <a:pt x="33721" y="48577"/>
                        <a:pt x="23244" y="62865"/>
                        <a:pt x="12766" y="78105"/>
                      </a:cubicBezTo>
                      <a:lnTo>
                        <a:pt x="6099" y="87630"/>
                      </a:lnTo>
                      <a:cubicBezTo>
                        <a:pt x="-3426" y="100965"/>
                        <a:pt x="-1521" y="119063"/>
                        <a:pt x="9909" y="130492"/>
                      </a:cubicBezTo>
                      <a:cubicBezTo>
                        <a:pt x="20386" y="141923"/>
                        <a:pt x="33721" y="150495"/>
                        <a:pt x="48009" y="157163"/>
                      </a:cubicBezTo>
                      <a:close/>
                    </a:path>
                  </a:pathLst>
                </a:custGeom>
                <a:noFill/>
                <a:ln w="19050" cap="rnd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2" name="Google Shape;572;p14"/>
                <p:cNvSpPr/>
                <p:nvPr/>
              </p:nvSpPr>
              <p:spPr>
                <a:xfrm>
                  <a:off x="7611217" y="2068699"/>
                  <a:ext cx="212407" cy="2333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407" h="233362" extrusionOk="0">
                      <a:moveTo>
                        <a:pt x="130493" y="0"/>
                      </a:moveTo>
                      <a:lnTo>
                        <a:pt x="0" y="183833"/>
                      </a:lnTo>
                      <a:cubicBezTo>
                        <a:pt x="9525" y="194310"/>
                        <a:pt x="20955" y="203835"/>
                        <a:pt x="32385" y="212408"/>
                      </a:cubicBezTo>
                      <a:cubicBezTo>
                        <a:pt x="43815" y="220980"/>
                        <a:pt x="57150" y="227648"/>
                        <a:pt x="70485" y="233363"/>
                      </a:cubicBezTo>
                      <a:lnTo>
                        <a:pt x="212408" y="32385"/>
                      </a:lnTo>
                      <a:cubicBezTo>
                        <a:pt x="183833" y="28575"/>
                        <a:pt x="155258" y="17145"/>
                        <a:pt x="13049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5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8C7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15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9" name="Google Shape;57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15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581" name="Google Shape;581;p15"/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582" name="Google Shape;582;p15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15"/>
          <p:cNvSpPr txBox="1"/>
          <p:nvPr/>
        </p:nvSpPr>
        <p:spPr>
          <a:xfrm>
            <a:off x="216000" y="720000"/>
            <a:ext cx="5328457" cy="6549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hu-HU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Lombikprogramot </a:t>
            </a:r>
            <a:r>
              <a:rPr lang="hu-HU" sz="1800" b="0" i="0" u="sng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megelőzően elvégzendő vizsgálatok</a:t>
            </a:r>
            <a:r>
              <a:rPr lang="hu-HU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finanszírozására szolgál.</a:t>
            </a:r>
            <a:endParaRPr sz="1200" dirty="0"/>
          </a:p>
          <a:p>
            <a:pPr marL="342900" marR="0" lvl="0" indent="-228600" algn="l" rtl="0">
              <a:lnSpc>
                <a:spcPct val="183333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endParaRPr sz="1600" b="1" i="0" u="none" strike="noStrike" cap="none" dirty="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83333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endParaRPr sz="1600" b="1" i="0" u="none" strike="noStrike" cap="none" dirty="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83333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endParaRPr sz="1600" b="1" i="0" u="none" strike="noStrike" cap="none" dirty="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r>
              <a:rPr lang="hu-HU" sz="16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Keretösszeg: 200.000 Ft </a:t>
            </a:r>
            <a:r>
              <a:rPr lang="hu-HU" sz="1600" b="0" i="0" u="none" strike="noStrike" cap="none" dirty="0">
                <a:solidFill>
                  <a:schemeClr val="accent3"/>
                </a:solidFill>
                <a:sym typeface="Arial"/>
              </a:rPr>
              <a:t>/ alkalom, </a:t>
            </a:r>
            <a:br>
              <a:rPr lang="hu-HU" sz="1600" b="0" i="0" u="none" strike="noStrike" cap="none" dirty="0">
                <a:solidFill>
                  <a:schemeClr val="accent3"/>
                </a:solidFill>
                <a:sym typeface="Arial"/>
              </a:rPr>
            </a:br>
            <a:r>
              <a:rPr lang="hu-HU" sz="16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Várakozási idő: </a:t>
            </a:r>
            <a:r>
              <a:rPr lang="hu-HU" sz="1600" b="0" i="0" u="none" strike="noStrike" cap="none" dirty="0">
                <a:solidFill>
                  <a:schemeClr val="accent3"/>
                </a:solidFill>
                <a:sym typeface="Arial"/>
              </a:rPr>
              <a:t>6 hónap</a:t>
            </a:r>
            <a:endParaRPr sz="1200" dirty="0"/>
          </a:p>
          <a:p>
            <a:pPr marL="0" marR="0" lvl="0" indent="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r>
              <a:rPr lang="hu-HU" sz="16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Kizárás: </a:t>
            </a:r>
            <a:r>
              <a:rPr lang="hu-HU" sz="1600" b="0" i="0" u="none" strike="noStrike" cap="none" dirty="0">
                <a:solidFill>
                  <a:schemeClr val="accent3"/>
                </a:solidFill>
                <a:sym typeface="Arial"/>
              </a:rPr>
              <a:t>A kockázatviselés dátumát megelőzően terméketlenségre irányuló korábbi vizsgálatok, megállapítások.</a:t>
            </a:r>
            <a:endParaRPr sz="1200" dirty="0"/>
          </a:p>
        </p:txBody>
      </p:sp>
      <p:pic>
        <p:nvPicPr>
          <p:cNvPr id="584" name="Google Shape;584;p1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25098" r="25098"/>
          <a:stretch/>
        </p:blipFill>
        <p:spPr>
          <a:xfrm>
            <a:off x="6120000" y="0"/>
            <a:ext cx="607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5" name="Google Shape;585;p15"/>
          <p:cNvGrpSpPr/>
          <p:nvPr/>
        </p:nvGrpSpPr>
        <p:grpSpPr>
          <a:xfrm>
            <a:off x="4783675" y="3600000"/>
            <a:ext cx="2700009" cy="3372390"/>
            <a:chOff x="5559283" y="2276442"/>
            <a:chExt cx="2700009" cy="3372390"/>
          </a:xfrm>
        </p:grpSpPr>
        <p:grpSp>
          <p:nvGrpSpPr>
            <p:cNvPr id="586" name="Google Shape;586;p15"/>
            <p:cNvGrpSpPr/>
            <p:nvPr/>
          </p:nvGrpSpPr>
          <p:grpSpPr>
            <a:xfrm>
              <a:off x="5559283" y="2276442"/>
              <a:ext cx="2700009" cy="3372390"/>
              <a:chOff x="4265642" y="1727085"/>
              <a:chExt cx="3766956" cy="4705040"/>
            </a:xfrm>
          </p:grpSpPr>
          <p:sp>
            <p:nvSpPr>
              <p:cNvPr id="587" name="Google Shape;587;p15"/>
              <p:cNvSpPr/>
              <p:nvPr/>
            </p:nvSpPr>
            <p:spPr>
              <a:xfrm>
                <a:off x="4265642" y="1727085"/>
                <a:ext cx="3766956" cy="3766945"/>
              </a:xfrm>
              <a:custGeom>
                <a:avLst/>
                <a:gdLst/>
                <a:ahLst/>
                <a:cxnLst/>
                <a:rect l="l" t="t" r="r" b="b"/>
                <a:pathLst>
                  <a:path w="3313639" h="3313631" extrusionOk="0">
                    <a:moveTo>
                      <a:pt x="3313640" y="1656816"/>
                    </a:moveTo>
                    <a:cubicBezTo>
                      <a:pt x="3313640" y="2571850"/>
                      <a:pt x="2571856" y="3313632"/>
                      <a:pt x="1656820" y="3313632"/>
                    </a:cubicBezTo>
                    <a:cubicBezTo>
                      <a:pt x="741784" y="3313632"/>
                      <a:pt x="0" y="2571850"/>
                      <a:pt x="0" y="1656816"/>
                    </a:cubicBezTo>
                    <a:cubicBezTo>
                      <a:pt x="0" y="741782"/>
                      <a:pt x="741784" y="0"/>
                      <a:pt x="1656820" y="0"/>
                    </a:cubicBezTo>
                    <a:cubicBezTo>
                      <a:pt x="2571856" y="0"/>
                      <a:pt x="3313640" y="741782"/>
                      <a:pt x="3313640" y="165681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8" name="Google Shape;588;p15"/>
              <p:cNvSpPr txBox="1"/>
              <p:nvPr/>
            </p:nvSpPr>
            <p:spPr>
              <a:xfrm>
                <a:off x="4339297" y="3448880"/>
                <a:ext cx="3580854" cy="29832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800"/>
                  <a:buFont typeface="Arial"/>
                  <a:buNone/>
                </a:pPr>
                <a:r>
                  <a:rPr lang="hu-HU" sz="2000" b="1" i="0" u="none" strike="noStrike" cap="none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IZYS:</a:t>
                </a:r>
                <a:endParaRPr/>
              </a:p>
              <a:p>
                <a:pPr marL="0" marR="0" lvl="0" indent="0" algn="ctr" rtl="0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800"/>
                  <a:buFont typeface="Arial"/>
                  <a:buNone/>
                </a:pPr>
                <a:r>
                  <a:rPr lang="hu-HU" sz="2400" b="1" i="0" u="none" strike="noStrike" cap="none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+36 1 769 0061</a:t>
                </a:r>
                <a:endParaRPr sz="2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89" name="Google Shape;589;p15"/>
            <p:cNvGrpSpPr/>
            <p:nvPr/>
          </p:nvGrpSpPr>
          <p:grpSpPr>
            <a:xfrm>
              <a:off x="6498319" y="2593618"/>
              <a:ext cx="809731" cy="814837"/>
              <a:chOff x="8091055" y="2532357"/>
              <a:chExt cx="809731" cy="814837"/>
            </a:xfrm>
          </p:grpSpPr>
          <p:sp>
            <p:nvSpPr>
              <p:cNvPr id="590" name="Google Shape;590;p15"/>
              <p:cNvSpPr/>
              <p:nvPr/>
            </p:nvSpPr>
            <p:spPr>
              <a:xfrm>
                <a:off x="8091055" y="2886270"/>
                <a:ext cx="418450" cy="460924"/>
              </a:xfrm>
              <a:custGeom>
                <a:avLst/>
                <a:gdLst/>
                <a:ahLst/>
                <a:cxnLst/>
                <a:rect l="l" t="t" r="r" b="b"/>
                <a:pathLst>
                  <a:path w="418450" h="460924" extrusionOk="0">
                    <a:moveTo>
                      <a:pt x="411905" y="376670"/>
                    </a:moveTo>
                    <a:lnTo>
                      <a:pt x="345353" y="299754"/>
                    </a:lnTo>
                    <a:cubicBezTo>
                      <a:pt x="336080" y="288844"/>
                      <a:pt x="319715" y="287753"/>
                      <a:pt x="309350" y="297026"/>
                    </a:cubicBezTo>
                    <a:lnTo>
                      <a:pt x="270619" y="330302"/>
                    </a:lnTo>
                    <a:cubicBezTo>
                      <a:pt x="260800" y="338485"/>
                      <a:pt x="246617" y="339576"/>
                      <a:pt x="236252" y="331939"/>
                    </a:cubicBezTo>
                    <a:cubicBezTo>
                      <a:pt x="184975" y="293753"/>
                      <a:pt x="142425" y="245204"/>
                      <a:pt x="112968" y="189562"/>
                    </a:cubicBezTo>
                    <a:cubicBezTo>
                      <a:pt x="106968" y="178107"/>
                      <a:pt x="109695" y="164469"/>
                      <a:pt x="119514" y="155741"/>
                    </a:cubicBezTo>
                    <a:lnTo>
                      <a:pt x="158245" y="121920"/>
                    </a:lnTo>
                    <a:cubicBezTo>
                      <a:pt x="169155" y="112646"/>
                      <a:pt x="170246" y="96281"/>
                      <a:pt x="160973" y="85916"/>
                    </a:cubicBezTo>
                    <a:lnTo>
                      <a:pt x="93876" y="9000"/>
                    </a:lnTo>
                    <a:cubicBezTo>
                      <a:pt x="84602" y="-1910"/>
                      <a:pt x="68237" y="-3001"/>
                      <a:pt x="57872" y="6273"/>
                    </a:cubicBezTo>
                    <a:lnTo>
                      <a:pt x="12050" y="46095"/>
                    </a:lnTo>
                    <a:cubicBezTo>
                      <a:pt x="1685" y="54823"/>
                      <a:pt x="-2133" y="69006"/>
                      <a:pt x="1140" y="81552"/>
                    </a:cubicBezTo>
                    <a:cubicBezTo>
                      <a:pt x="49144" y="248477"/>
                      <a:pt x="168064" y="386489"/>
                      <a:pt x="326806" y="457950"/>
                    </a:cubicBezTo>
                    <a:cubicBezTo>
                      <a:pt x="339353" y="463405"/>
                      <a:pt x="353536" y="461223"/>
                      <a:pt x="363900" y="452495"/>
                    </a:cubicBezTo>
                    <a:lnTo>
                      <a:pt x="409723" y="413219"/>
                    </a:lnTo>
                    <a:cubicBezTo>
                      <a:pt x="420087" y="403400"/>
                      <a:pt x="421724" y="387035"/>
                      <a:pt x="411905" y="3766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1" name="Google Shape;591;p15"/>
              <p:cNvSpPr/>
              <p:nvPr/>
            </p:nvSpPr>
            <p:spPr>
              <a:xfrm>
                <a:off x="8353100" y="2741285"/>
                <a:ext cx="349668" cy="350213"/>
              </a:xfrm>
              <a:custGeom>
                <a:avLst/>
                <a:gdLst/>
                <a:ahLst/>
                <a:cxnLst/>
                <a:rect l="l" t="t" r="r" b="b"/>
                <a:pathLst>
                  <a:path w="349668" h="350213" extrusionOk="0">
                    <a:moveTo>
                      <a:pt x="349669" y="139649"/>
                    </a:moveTo>
                    <a:lnTo>
                      <a:pt x="210565" y="139649"/>
                    </a:lnTo>
                    <a:lnTo>
                      <a:pt x="210565" y="0"/>
                    </a:lnTo>
                    <a:lnTo>
                      <a:pt x="139649" y="0"/>
                    </a:lnTo>
                    <a:lnTo>
                      <a:pt x="139649" y="139649"/>
                    </a:lnTo>
                    <a:lnTo>
                      <a:pt x="0" y="139649"/>
                    </a:lnTo>
                    <a:lnTo>
                      <a:pt x="0" y="210565"/>
                    </a:lnTo>
                    <a:lnTo>
                      <a:pt x="139649" y="210565"/>
                    </a:lnTo>
                    <a:lnTo>
                      <a:pt x="139649" y="350214"/>
                    </a:lnTo>
                    <a:lnTo>
                      <a:pt x="210565" y="350214"/>
                    </a:lnTo>
                    <a:lnTo>
                      <a:pt x="210565" y="210565"/>
                    </a:lnTo>
                    <a:lnTo>
                      <a:pt x="349669" y="21056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15"/>
              <p:cNvSpPr/>
              <p:nvPr/>
            </p:nvSpPr>
            <p:spPr>
              <a:xfrm>
                <a:off x="8155082" y="2532357"/>
                <a:ext cx="745704" cy="758250"/>
              </a:xfrm>
              <a:custGeom>
                <a:avLst/>
                <a:gdLst/>
                <a:ahLst/>
                <a:cxnLst/>
                <a:rect l="l" t="t" r="r" b="b"/>
                <a:pathLst>
                  <a:path w="745704" h="758250" extrusionOk="0">
                    <a:moveTo>
                      <a:pt x="0" y="254205"/>
                    </a:moveTo>
                    <a:cubicBezTo>
                      <a:pt x="53459" y="105828"/>
                      <a:pt x="195291" y="0"/>
                      <a:pt x="361670" y="0"/>
                    </a:cubicBezTo>
                    <a:cubicBezTo>
                      <a:pt x="573871" y="0"/>
                      <a:pt x="745705" y="171834"/>
                      <a:pt x="745705" y="384035"/>
                    </a:cubicBezTo>
                    <a:cubicBezTo>
                      <a:pt x="745705" y="566779"/>
                      <a:pt x="618602" y="719520"/>
                      <a:pt x="447859" y="758251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93" name="Google Shape;593;p15"/>
          <p:cNvGrpSpPr/>
          <p:nvPr/>
        </p:nvGrpSpPr>
        <p:grpSpPr>
          <a:xfrm>
            <a:off x="5292000" y="226984"/>
            <a:ext cx="6929336" cy="1660215"/>
            <a:chOff x="5292000" y="226984"/>
            <a:chExt cx="6929336" cy="1660215"/>
          </a:xfrm>
        </p:grpSpPr>
        <p:grpSp>
          <p:nvGrpSpPr>
            <p:cNvPr id="594" name="Google Shape;594;p15"/>
            <p:cNvGrpSpPr/>
            <p:nvPr/>
          </p:nvGrpSpPr>
          <p:grpSpPr>
            <a:xfrm>
              <a:off x="5292000" y="226984"/>
              <a:ext cx="6929336" cy="1660215"/>
              <a:chOff x="6386284" y="773383"/>
              <a:chExt cx="6929336" cy="1660215"/>
            </a:xfrm>
          </p:grpSpPr>
          <p:grpSp>
            <p:nvGrpSpPr>
              <p:cNvPr id="595" name="Google Shape;595;p15"/>
              <p:cNvGrpSpPr/>
              <p:nvPr/>
            </p:nvGrpSpPr>
            <p:grpSpPr>
              <a:xfrm>
                <a:off x="6386284" y="773383"/>
                <a:ext cx="6929336" cy="1660215"/>
                <a:chOff x="6386284" y="773383"/>
                <a:chExt cx="6929336" cy="1660215"/>
              </a:xfrm>
            </p:grpSpPr>
            <p:sp>
              <p:nvSpPr>
                <p:cNvPr id="596" name="Google Shape;596;p15"/>
                <p:cNvSpPr/>
                <p:nvPr/>
              </p:nvSpPr>
              <p:spPr>
                <a:xfrm rot="-5400000">
                  <a:off x="9436676" y="-1445528"/>
                  <a:ext cx="1660033" cy="60978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0033" h="4657286" extrusionOk="0">
                      <a:moveTo>
                        <a:pt x="0" y="0"/>
                      </a:moveTo>
                      <a:lnTo>
                        <a:pt x="1660034" y="0"/>
                      </a:lnTo>
                      <a:lnTo>
                        <a:pt x="1660034" y="4657286"/>
                      </a:lnTo>
                      <a:lnTo>
                        <a:pt x="0" y="4657286"/>
                      </a:lnTo>
                      <a:close/>
                    </a:path>
                  </a:pathLst>
                </a:custGeom>
                <a:solidFill>
                  <a:schemeClr val="accent1">
                    <a:alpha val="84705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597" name="Google Shape;597;p15"/>
                <p:cNvGrpSpPr/>
                <p:nvPr/>
              </p:nvGrpSpPr>
              <p:grpSpPr>
                <a:xfrm>
                  <a:off x="6386284" y="773567"/>
                  <a:ext cx="831484" cy="1660032"/>
                  <a:chOff x="6386284" y="773567"/>
                  <a:chExt cx="831484" cy="1660032"/>
                </a:xfrm>
              </p:grpSpPr>
              <p:sp>
                <p:nvSpPr>
                  <p:cNvPr id="598" name="Google Shape;598;p15"/>
                  <p:cNvSpPr/>
                  <p:nvPr/>
                </p:nvSpPr>
                <p:spPr>
                  <a:xfrm>
                    <a:off x="6386284" y="773567"/>
                    <a:ext cx="831484" cy="16600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1484" h="1660032" extrusionOk="0">
                        <a:moveTo>
                          <a:pt x="830017" y="1486888"/>
                        </a:moveTo>
                        <a:cubicBezTo>
                          <a:pt x="467098" y="1486888"/>
                          <a:pt x="173144" y="1192934"/>
                          <a:pt x="173144" y="830016"/>
                        </a:cubicBezTo>
                        <a:cubicBezTo>
                          <a:pt x="173144" y="467098"/>
                          <a:pt x="467098" y="173144"/>
                          <a:pt x="830017" y="173144"/>
                        </a:cubicBezTo>
                        <a:cubicBezTo>
                          <a:pt x="830506" y="173144"/>
                          <a:pt x="830995" y="173144"/>
                          <a:pt x="831484" y="173144"/>
                        </a:cubicBezTo>
                        <a:lnTo>
                          <a:pt x="831484" y="0"/>
                        </a:lnTo>
                        <a:cubicBezTo>
                          <a:pt x="830995" y="0"/>
                          <a:pt x="830506" y="0"/>
                          <a:pt x="830017" y="0"/>
                        </a:cubicBezTo>
                        <a:cubicBezTo>
                          <a:pt x="371722" y="0"/>
                          <a:pt x="0" y="371722"/>
                          <a:pt x="0" y="830016"/>
                        </a:cubicBezTo>
                        <a:cubicBezTo>
                          <a:pt x="0" y="1288310"/>
                          <a:pt x="371722" y="1660032"/>
                          <a:pt x="830017" y="1660032"/>
                        </a:cubicBezTo>
                        <a:cubicBezTo>
                          <a:pt x="830506" y="1660032"/>
                          <a:pt x="830995" y="1660032"/>
                          <a:pt x="831484" y="1660032"/>
                        </a:cubicBezTo>
                        <a:lnTo>
                          <a:pt x="831484" y="1486888"/>
                        </a:lnTo>
                        <a:cubicBezTo>
                          <a:pt x="830995" y="1486888"/>
                          <a:pt x="830506" y="1486888"/>
                          <a:pt x="830017" y="1486888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alpha val="69803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9" name="Google Shape;599;p15"/>
                  <p:cNvSpPr/>
                  <p:nvPr/>
                </p:nvSpPr>
                <p:spPr>
                  <a:xfrm>
                    <a:off x="6386284" y="773567"/>
                    <a:ext cx="831484" cy="8300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1484" h="830016" extrusionOk="0">
                        <a:moveTo>
                          <a:pt x="830017" y="173144"/>
                        </a:moveTo>
                        <a:cubicBezTo>
                          <a:pt x="830506" y="173144"/>
                          <a:pt x="830995" y="173144"/>
                          <a:pt x="831484" y="173144"/>
                        </a:cubicBezTo>
                        <a:lnTo>
                          <a:pt x="831484" y="0"/>
                        </a:lnTo>
                        <a:cubicBezTo>
                          <a:pt x="830995" y="0"/>
                          <a:pt x="830506" y="0"/>
                          <a:pt x="830017" y="0"/>
                        </a:cubicBezTo>
                        <a:cubicBezTo>
                          <a:pt x="371722" y="0"/>
                          <a:pt x="0" y="371722"/>
                          <a:pt x="0" y="830016"/>
                        </a:cubicBezTo>
                        <a:lnTo>
                          <a:pt x="173144" y="830016"/>
                        </a:lnTo>
                        <a:cubicBezTo>
                          <a:pt x="173144" y="467098"/>
                          <a:pt x="467098" y="173144"/>
                          <a:pt x="830017" y="173144"/>
                        </a:cubicBezTo>
                        <a:close/>
                      </a:path>
                    </a:pathLst>
                  </a:custGeom>
                  <a:solidFill>
                    <a:schemeClr val="accent3">
                      <a:alpha val="69803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600" name="Google Shape;600;p15"/>
                <p:cNvSpPr/>
                <p:nvPr/>
              </p:nvSpPr>
              <p:spPr>
                <a:xfrm rot="-271851">
                  <a:off x="6643568" y="1030836"/>
                  <a:ext cx="1145520" cy="1145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5520" h="1145519" extrusionOk="0">
                      <a:moveTo>
                        <a:pt x="1145521" y="572760"/>
                      </a:moveTo>
                      <a:cubicBezTo>
                        <a:pt x="1145521" y="889086"/>
                        <a:pt x="889087" y="1145520"/>
                        <a:pt x="572760" y="1145520"/>
                      </a:cubicBezTo>
                      <a:cubicBezTo>
                        <a:pt x="256433" y="1145520"/>
                        <a:pt x="0" y="889086"/>
                        <a:pt x="0" y="572760"/>
                      </a:cubicBezTo>
                      <a:cubicBezTo>
                        <a:pt x="0" y="256433"/>
                        <a:pt x="256433" y="0"/>
                        <a:pt x="572760" y="0"/>
                      </a:cubicBezTo>
                      <a:cubicBezTo>
                        <a:pt x="889087" y="0"/>
                        <a:pt x="1145521" y="256433"/>
                        <a:pt x="1145521" y="57276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01" name="Google Shape;601;p15"/>
              <p:cNvSpPr txBox="1"/>
              <p:nvPr/>
            </p:nvSpPr>
            <p:spPr>
              <a:xfrm>
                <a:off x="7979144" y="1266398"/>
                <a:ext cx="4870821" cy="8260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800"/>
                  <a:buFont typeface="Arial"/>
                  <a:buNone/>
                </a:pPr>
                <a:r>
                  <a:rPr lang="hu-HU" sz="3200" b="1" i="0" u="none" strike="noStrike" cap="none" dirty="0">
                    <a:solidFill>
                      <a:schemeClr val="accent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Lombik </a:t>
                </a:r>
                <a:r>
                  <a:rPr lang="hu-HU" sz="3200" b="1" i="0" u="none" strike="noStrike" cap="none" dirty="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program</a:t>
                </a:r>
                <a:endParaRPr sz="1200" dirty="0"/>
              </a:p>
            </p:txBody>
          </p:sp>
        </p:grpSp>
        <p:grpSp>
          <p:nvGrpSpPr>
            <p:cNvPr id="602" name="Google Shape;602;p15"/>
            <p:cNvGrpSpPr/>
            <p:nvPr/>
          </p:nvGrpSpPr>
          <p:grpSpPr>
            <a:xfrm>
              <a:off x="5785972" y="685800"/>
              <a:ext cx="639488" cy="710040"/>
              <a:chOff x="7028097" y="1435396"/>
              <a:chExt cx="1079182" cy="1198245"/>
            </a:xfrm>
          </p:grpSpPr>
          <p:sp>
            <p:nvSpPr>
              <p:cNvPr id="603" name="Google Shape;603;p15"/>
              <p:cNvSpPr/>
              <p:nvPr/>
            </p:nvSpPr>
            <p:spPr>
              <a:xfrm>
                <a:off x="7028097" y="2048806"/>
                <a:ext cx="1075372" cy="584835"/>
              </a:xfrm>
              <a:custGeom>
                <a:avLst/>
                <a:gdLst/>
                <a:ahLst/>
                <a:cxnLst/>
                <a:rect l="l" t="t" r="r" b="b"/>
                <a:pathLst>
                  <a:path w="1075372" h="584835" extrusionOk="0">
                    <a:moveTo>
                      <a:pt x="1000125" y="0"/>
                    </a:moveTo>
                    <a:lnTo>
                      <a:pt x="1075373" y="0"/>
                    </a:lnTo>
                    <a:lnTo>
                      <a:pt x="1075373" y="503873"/>
                    </a:lnTo>
                    <a:cubicBezTo>
                      <a:pt x="1075373" y="548640"/>
                      <a:pt x="1039178" y="584835"/>
                      <a:pt x="994410" y="584835"/>
                    </a:cubicBezTo>
                    <a:lnTo>
                      <a:pt x="80963" y="584835"/>
                    </a:lnTo>
                    <a:cubicBezTo>
                      <a:pt x="36195" y="584835"/>
                      <a:pt x="0" y="548640"/>
                      <a:pt x="0" y="503873"/>
                    </a:cubicBezTo>
                    <a:lnTo>
                      <a:pt x="0" y="0"/>
                    </a:lnTo>
                    <a:lnTo>
                      <a:pt x="75248" y="0"/>
                    </a:ln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04" name="Google Shape;604;p15"/>
              <p:cNvGrpSpPr/>
              <p:nvPr/>
            </p:nvGrpSpPr>
            <p:grpSpPr>
              <a:xfrm>
                <a:off x="7142397" y="1845923"/>
                <a:ext cx="223837" cy="692467"/>
                <a:chOff x="7142397" y="1845923"/>
                <a:chExt cx="223837" cy="692467"/>
              </a:xfrm>
            </p:grpSpPr>
            <p:sp>
              <p:nvSpPr>
                <p:cNvPr id="605" name="Google Shape;605;p15"/>
                <p:cNvSpPr/>
                <p:nvPr/>
              </p:nvSpPr>
              <p:spPr>
                <a:xfrm>
                  <a:off x="7142397" y="1845923"/>
                  <a:ext cx="223837" cy="692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837" h="692467" extrusionOk="0">
                      <a:moveTo>
                        <a:pt x="191452" y="84773"/>
                      </a:moveTo>
                      <a:lnTo>
                        <a:pt x="191452" y="613410"/>
                      </a:lnTo>
                      <a:cubicBezTo>
                        <a:pt x="191452" y="657225"/>
                        <a:pt x="156210" y="692468"/>
                        <a:pt x="112395" y="692468"/>
                      </a:cubicBezTo>
                      <a:lnTo>
                        <a:pt x="112395" y="692468"/>
                      </a:lnTo>
                      <a:cubicBezTo>
                        <a:pt x="68580" y="692468"/>
                        <a:pt x="33338" y="657225"/>
                        <a:pt x="33338" y="613410"/>
                      </a:cubicBezTo>
                      <a:lnTo>
                        <a:pt x="33338" y="84773"/>
                      </a:lnTo>
                      <a:lnTo>
                        <a:pt x="27622" y="84773"/>
                      </a:lnTo>
                      <a:cubicBezTo>
                        <a:pt x="12383" y="84773"/>
                        <a:pt x="0" y="72390"/>
                        <a:pt x="0" y="57150"/>
                      </a:cubicBezTo>
                      <a:lnTo>
                        <a:pt x="0" y="0"/>
                      </a:lnTo>
                      <a:lnTo>
                        <a:pt x="223838" y="0"/>
                      </a:lnTo>
                      <a:lnTo>
                        <a:pt x="223838" y="57150"/>
                      </a:lnTo>
                      <a:cubicBezTo>
                        <a:pt x="223838" y="72390"/>
                        <a:pt x="211455" y="84773"/>
                        <a:pt x="196215" y="84773"/>
                      </a:cubicBezTo>
                      <a:lnTo>
                        <a:pt x="111443" y="84773"/>
                      </a:lnTo>
                    </a:path>
                  </a:pathLst>
                </a:custGeom>
                <a:noFill/>
                <a:ln w="19050" cap="rnd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6" name="Google Shape;606;p15"/>
                <p:cNvSpPr/>
                <p:nvPr/>
              </p:nvSpPr>
              <p:spPr>
                <a:xfrm>
                  <a:off x="7230979" y="2157391"/>
                  <a:ext cx="47625" cy="325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325754" extrusionOk="0">
                      <a:moveTo>
                        <a:pt x="0" y="26670"/>
                      </a:moveTo>
                      <a:lnTo>
                        <a:pt x="0" y="301942"/>
                      </a:lnTo>
                      <a:cubicBezTo>
                        <a:pt x="0" y="315278"/>
                        <a:pt x="10478" y="325755"/>
                        <a:pt x="23813" y="325755"/>
                      </a:cubicBezTo>
                      <a:cubicBezTo>
                        <a:pt x="37148" y="325755"/>
                        <a:pt x="47625" y="315278"/>
                        <a:pt x="47625" y="301942"/>
                      </a:cubicBezTo>
                      <a:lnTo>
                        <a:pt x="47625" y="0"/>
                      </a:lnTo>
                      <a:cubicBezTo>
                        <a:pt x="33338" y="11430"/>
                        <a:pt x="17145" y="20955"/>
                        <a:pt x="0" y="266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07" name="Google Shape;607;p15"/>
              <p:cNvGrpSpPr/>
              <p:nvPr/>
            </p:nvGrpSpPr>
            <p:grpSpPr>
              <a:xfrm>
                <a:off x="7452912" y="1845923"/>
                <a:ext cx="222885" cy="692467"/>
                <a:chOff x="7452912" y="1845923"/>
                <a:chExt cx="222885" cy="692467"/>
              </a:xfrm>
            </p:grpSpPr>
            <p:sp>
              <p:nvSpPr>
                <p:cNvPr id="608" name="Google Shape;608;p15"/>
                <p:cNvSpPr/>
                <p:nvPr/>
              </p:nvSpPr>
              <p:spPr>
                <a:xfrm>
                  <a:off x="7452912" y="1845923"/>
                  <a:ext cx="222885" cy="692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885" h="692467" extrusionOk="0">
                      <a:moveTo>
                        <a:pt x="191452" y="84773"/>
                      </a:moveTo>
                      <a:lnTo>
                        <a:pt x="191452" y="613410"/>
                      </a:lnTo>
                      <a:cubicBezTo>
                        <a:pt x="191452" y="657225"/>
                        <a:pt x="156210" y="692468"/>
                        <a:pt x="112395" y="692468"/>
                      </a:cubicBezTo>
                      <a:lnTo>
                        <a:pt x="112395" y="692468"/>
                      </a:lnTo>
                      <a:cubicBezTo>
                        <a:pt x="68580" y="692468"/>
                        <a:pt x="33338" y="657225"/>
                        <a:pt x="33338" y="613410"/>
                      </a:cubicBezTo>
                      <a:lnTo>
                        <a:pt x="33338" y="84773"/>
                      </a:lnTo>
                      <a:lnTo>
                        <a:pt x="27623" y="84773"/>
                      </a:lnTo>
                      <a:cubicBezTo>
                        <a:pt x="12383" y="84773"/>
                        <a:pt x="0" y="72390"/>
                        <a:pt x="0" y="57150"/>
                      </a:cubicBezTo>
                      <a:lnTo>
                        <a:pt x="0" y="0"/>
                      </a:lnTo>
                      <a:lnTo>
                        <a:pt x="222885" y="0"/>
                      </a:lnTo>
                      <a:lnTo>
                        <a:pt x="222885" y="57150"/>
                      </a:lnTo>
                      <a:cubicBezTo>
                        <a:pt x="222885" y="72390"/>
                        <a:pt x="210502" y="84773"/>
                        <a:pt x="195263" y="84773"/>
                      </a:cubicBezTo>
                      <a:lnTo>
                        <a:pt x="113348" y="84773"/>
                      </a:lnTo>
                    </a:path>
                  </a:pathLst>
                </a:custGeom>
                <a:noFill/>
                <a:ln w="19050" cap="rnd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9" name="Google Shape;609;p15"/>
                <p:cNvSpPr/>
                <p:nvPr/>
              </p:nvSpPr>
              <p:spPr>
                <a:xfrm>
                  <a:off x="7541495" y="2157391"/>
                  <a:ext cx="47625" cy="325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325754" extrusionOk="0">
                      <a:moveTo>
                        <a:pt x="0" y="26670"/>
                      </a:moveTo>
                      <a:lnTo>
                        <a:pt x="0" y="301942"/>
                      </a:lnTo>
                      <a:cubicBezTo>
                        <a:pt x="0" y="315278"/>
                        <a:pt x="10477" y="325755"/>
                        <a:pt x="23813" y="325755"/>
                      </a:cubicBezTo>
                      <a:cubicBezTo>
                        <a:pt x="37147" y="325755"/>
                        <a:pt x="47625" y="315278"/>
                        <a:pt x="47625" y="301942"/>
                      </a:cubicBezTo>
                      <a:lnTo>
                        <a:pt x="47625" y="0"/>
                      </a:lnTo>
                      <a:cubicBezTo>
                        <a:pt x="34290" y="11430"/>
                        <a:pt x="18097" y="20955"/>
                        <a:pt x="0" y="266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10" name="Google Shape;610;p15"/>
              <p:cNvGrpSpPr/>
              <p:nvPr/>
            </p:nvGrpSpPr>
            <p:grpSpPr>
              <a:xfrm>
                <a:off x="7764380" y="1845923"/>
                <a:ext cx="222884" cy="692467"/>
                <a:chOff x="7764380" y="1845923"/>
                <a:chExt cx="222884" cy="692467"/>
              </a:xfrm>
            </p:grpSpPr>
            <p:sp>
              <p:nvSpPr>
                <p:cNvPr id="611" name="Google Shape;611;p15"/>
                <p:cNvSpPr/>
                <p:nvPr/>
              </p:nvSpPr>
              <p:spPr>
                <a:xfrm>
                  <a:off x="7764380" y="1845923"/>
                  <a:ext cx="222884" cy="692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884" h="692467" extrusionOk="0">
                      <a:moveTo>
                        <a:pt x="191452" y="84773"/>
                      </a:moveTo>
                      <a:lnTo>
                        <a:pt x="191452" y="613410"/>
                      </a:lnTo>
                      <a:cubicBezTo>
                        <a:pt x="191452" y="657225"/>
                        <a:pt x="156210" y="692468"/>
                        <a:pt x="112395" y="692468"/>
                      </a:cubicBezTo>
                      <a:lnTo>
                        <a:pt x="112395" y="692468"/>
                      </a:lnTo>
                      <a:cubicBezTo>
                        <a:pt x="68580" y="692468"/>
                        <a:pt x="33338" y="657225"/>
                        <a:pt x="33338" y="613410"/>
                      </a:cubicBezTo>
                      <a:lnTo>
                        <a:pt x="33338" y="84773"/>
                      </a:lnTo>
                      <a:lnTo>
                        <a:pt x="27622" y="84773"/>
                      </a:lnTo>
                      <a:cubicBezTo>
                        <a:pt x="12382" y="84773"/>
                        <a:pt x="0" y="72390"/>
                        <a:pt x="0" y="57150"/>
                      </a:cubicBezTo>
                      <a:lnTo>
                        <a:pt x="0" y="0"/>
                      </a:lnTo>
                      <a:lnTo>
                        <a:pt x="222885" y="0"/>
                      </a:lnTo>
                      <a:lnTo>
                        <a:pt x="222885" y="57150"/>
                      </a:lnTo>
                      <a:cubicBezTo>
                        <a:pt x="222885" y="72390"/>
                        <a:pt x="210502" y="84773"/>
                        <a:pt x="195263" y="84773"/>
                      </a:cubicBezTo>
                      <a:lnTo>
                        <a:pt x="110490" y="84773"/>
                      </a:lnTo>
                    </a:path>
                  </a:pathLst>
                </a:custGeom>
                <a:noFill/>
                <a:ln w="19050" cap="rnd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2" name="Google Shape;612;p15"/>
                <p:cNvSpPr/>
                <p:nvPr/>
              </p:nvSpPr>
              <p:spPr>
                <a:xfrm>
                  <a:off x="7852962" y="2157391"/>
                  <a:ext cx="47625" cy="325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325754" extrusionOk="0">
                      <a:moveTo>
                        <a:pt x="0" y="26670"/>
                      </a:moveTo>
                      <a:lnTo>
                        <a:pt x="0" y="301942"/>
                      </a:lnTo>
                      <a:cubicBezTo>
                        <a:pt x="0" y="315278"/>
                        <a:pt x="10477" y="325755"/>
                        <a:pt x="23813" y="325755"/>
                      </a:cubicBezTo>
                      <a:cubicBezTo>
                        <a:pt x="37148" y="325755"/>
                        <a:pt x="47625" y="315278"/>
                        <a:pt x="47625" y="301942"/>
                      </a:cubicBezTo>
                      <a:lnTo>
                        <a:pt x="47625" y="0"/>
                      </a:lnTo>
                      <a:cubicBezTo>
                        <a:pt x="33338" y="11430"/>
                        <a:pt x="17145" y="20955"/>
                        <a:pt x="0" y="266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13" name="Google Shape;613;p15"/>
              <p:cNvGrpSpPr/>
              <p:nvPr/>
            </p:nvGrpSpPr>
            <p:grpSpPr>
              <a:xfrm>
                <a:off x="7254792" y="1435396"/>
                <a:ext cx="852487" cy="155257"/>
                <a:chOff x="7254792" y="1435396"/>
                <a:chExt cx="852487" cy="155257"/>
              </a:xfrm>
            </p:grpSpPr>
            <p:sp>
              <p:nvSpPr>
                <p:cNvPr id="614" name="Google Shape;614;p15"/>
                <p:cNvSpPr/>
                <p:nvPr/>
              </p:nvSpPr>
              <p:spPr>
                <a:xfrm>
                  <a:off x="7670082" y="1435396"/>
                  <a:ext cx="437197" cy="1552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197" h="155257" extrusionOk="0">
                      <a:moveTo>
                        <a:pt x="0" y="153353"/>
                      </a:moveTo>
                      <a:lnTo>
                        <a:pt x="952" y="0"/>
                      </a:lnTo>
                      <a:lnTo>
                        <a:pt x="382905" y="953"/>
                      </a:lnTo>
                      <a:cubicBezTo>
                        <a:pt x="412432" y="953"/>
                        <a:pt x="437198" y="25717"/>
                        <a:pt x="437198" y="55245"/>
                      </a:cubicBezTo>
                      <a:lnTo>
                        <a:pt x="437198" y="100965"/>
                      </a:lnTo>
                      <a:cubicBezTo>
                        <a:pt x="437198" y="130493"/>
                        <a:pt x="412432" y="155258"/>
                        <a:pt x="382905" y="155258"/>
                      </a:cubicBezTo>
                      <a:lnTo>
                        <a:pt x="0" y="153353"/>
                      </a:lnTo>
                      <a:close/>
                    </a:path>
                  </a:pathLst>
                </a:custGeom>
                <a:noFill/>
                <a:ln w="19050" cap="rnd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5" name="Google Shape;615;p15"/>
                <p:cNvSpPr/>
                <p:nvPr/>
              </p:nvSpPr>
              <p:spPr>
                <a:xfrm>
                  <a:off x="7254792" y="1467781"/>
                  <a:ext cx="415290" cy="89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290" h="89535" extrusionOk="0">
                      <a:moveTo>
                        <a:pt x="44768" y="89535"/>
                      </a:moveTo>
                      <a:lnTo>
                        <a:pt x="415290" y="89535"/>
                      </a:lnTo>
                      <a:lnTo>
                        <a:pt x="415290" y="0"/>
                      </a:lnTo>
                      <a:lnTo>
                        <a:pt x="44768" y="0"/>
                      </a:lnTo>
                      <a:cubicBezTo>
                        <a:pt x="20003" y="0"/>
                        <a:pt x="0" y="20003"/>
                        <a:pt x="0" y="44768"/>
                      </a:cubicBezTo>
                      <a:lnTo>
                        <a:pt x="0" y="44768"/>
                      </a:lnTo>
                      <a:cubicBezTo>
                        <a:pt x="0" y="69533"/>
                        <a:pt x="20003" y="89535"/>
                        <a:pt x="44768" y="89535"/>
                      </a:cubicBezTo>
                      <a:close/>
                    </a:path>
                  </a:pathLst>
                </a:custGeom>
                <a:noFill/>
                <a:ln w="19050" cap="rnd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16" name="Google Shape;616;p15"/>
              <p:cNvSpPr/>
              <p:nvPr/>
            </p:nvSpPr>
            <p:spPr>
              <a:xfrm>
                <a:off x="7198594" y="1617324"/>
                <a:ext cx="112395" cy="158115"/>
              </a:xfrm>
              <a:custGeom>
                <a:avLst/>
                <a:gdLst/>
                <a:ahLst/>
                <a:cxnLst/>
                <a:rect l="l" t="t" r="r" b="b"/>
                <a:pathLst>
                  <a:path w="112395" h="158115" extrusionOk="0">
                    <a:moveTo>
                      <a:pt x="112395" y="101917"/>
                    </a:moveTo>
                    <a:cubicBezTo>
                      <a:pt x="112395" y="57150"/>
                      <a:pt x="56197" y="0"/>
                      <a:pt x="56197" y="0"/>
                    </a:cubicBezTo>
                    <a:cubicBezTo>
                      <a:pt x="56197" y="0"/>
                      <a:pt x="0" y="57150"/>
                      <a:pt x="0" y="101917"/>
                    </a:cubicBezTo>
                    <a:cubicBezTo>
                      <a:pt x="0" y="133350"/>
                      <a:pt x="24765" y="158115"/>
                      <a:pt x="56197" y="158115"/>
                    </a:cubicBezTo>
                    <a:lnTo>
                      <a:pt x="56197" y="158115"/>
                    </a:lnTo>
                    <a:lnTo>
                      <a:pt x="56197" y="158115"/>
                    </a:lnTo>
                    <a:lnTo>
                      <a:pt x="56197" y="158115"/>
                    </a:lnTo>
                    <a:lnTo>
                      <a:pt x="56197" y="158115"/>
                    </a:lnTo>
                    <a:cubicBezTo>
                      <a:pt x="87630" y="158115"/>
                      <a:pt x="112395" y="133350"/>
                      <a:pt x="112395" y="1019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5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8C7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16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3" name="Google Shape;623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16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625" name="Google Shape;625;p16"/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626" name="Google Shape;626;p16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16"/>
          <p:cNvSpPr txBox="1"/>
          <p:nvPr/>
        </p:nvSpPr>
        <p:spPr>
          <a:xfrm>
            <a:off x="216000" y="1136452"/>
            <a:ext cx="5328457" cy="6549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hu-HU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Veszteség kompenzálására</a:t>
            </a:r>
            <a:endParaRPr sz="1200" dirty="0"/>
          </a:p>
          <a:p>
            <a:pPr marL="342900" marR="0" lvl="0" indent="-342900" algn="l" rtl="0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hu-HU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24. hetet meghaladó terhesség esetén</a:t>
            </a:r>
            <a:endParaRPr sz="1600" b="1" i="0" u="none" strike="noStrike" cap="none" dirty="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83333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endParaRPr sz="1600" b="1" i="0" u="none" strike="noStrike" cap="none" dirty="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r>
              <a:rPr lang="hu-HU" sz="16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Keretösszeg: 375.000 Ft, </a:t>
            </a:r>
            <a:r>
              <a:rPr lang="hu-HU" sz="1600" b="0" i="0" u="none" strike="noStrike" cap="none" dirty="0">
                <a:solidFill>
                  <a:schemeClr val="accent3"/>
                </a:solidFill>
                <a:sym typeface="Arial"/>
              </a:rPr>
              <a:t>de </a:t>
            </a:r>
            <a:r>
              <a:rPr lang="hu-HU" sz="1600" b="0" i="0" u="none" strike="noStrike" cap="none" dirty="0" err="1">
                <a:solidFill>
                  <a:schemeClr val="accent3"/>
                </a:solidFill>
                <a:sym typeface="Arial"/>
              </a:rPr>
              <a:t>max</a:t>
            </a:r>
            <a:r>
              <a:rPr lang="hu-HU" sz="1600" b="0" i="0" u="none" strike="noStrike" cap="none" dirty="0">
                <a:solidFill>
                  <a:schemeClr val="accent3"/>
                </a:solidFill>
                <a:sym typeface="Arial"/>
              </a:rPr>
              <a:t>. elmúlt 12 hónapban befizetett összeg 50%-a</a:t>
            </a:r>
            <a:endParaRPr sz="1200" dirty="0"/>
          </a:p>
          <a:p>
            <a:pPr marL="0" marR="0" lvl="0" indent="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r>
              <a:rPr lang="hu-HU" sz="16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Várakozási idő: </a:t>
            </a:r>
            <a:r>
              <a:rPr lang="hu-HU" sz="1600" b="0" i="0" u="none" strike="noStrike" cap="none" dirty="0">
                <a:solidFill>
                  <a:schemeClr val="accent3"/>
                </a:solidFill>
                <a:sym typeface="Arial"/>
              </a:rPr>
              <a:t>Nincs</a:t>
            </a:r>
            <a:endParaRPr sz="1200" dirty="0"/>
          </a:p>
          <a:p>
            <a:pPr marL="0" marR="0" lvl="0" indent="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r>
              <a:rPr lang="hu-HU" sz="16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Kizárás: </a:t>
            </a:r>
            <a:r>
              <a:rPr lang="hu-HU" sz="1600" b="0" i="0" u="none" strike="noStrike" cap="none" dirty="0">
                <a:solidFill>
                  <a:schemeClr val="accent3"/>
                </a:solidFill>
                <a:sym typeface="Arial"/>
              </a:rPr>
              <a:t>Gondatlan magatartás, felelőtlen viselkedés, szándékos tett. Terhesség megszakítás, drog, alkohol függőség. Mesterségesen megtermékenyítéssel </a:t>
            </a:r>
            <a:br>
              <a:rPr lang="hu-HU" sz="1600" b="0" i="0" u="none" strike="noStrike" cap="none" dirty="0">
                <a:solidFill>
                  <a:schemeClr val="accent3"/>
                </a:solidFill>
                <a:sym typeface="Arial"/>
              </a:rPr>
            </a:br>
            <a:r>
              <a:rPr lang="hu-HU" sz="1600" b="0" i="0" u="none" strike="noStrike" cap="none" dirty="0">
                <a:solidFill>
                  <a:schemeClr val="accent3"/>
                </a:solidFill>
                <a:sym typeface="Arial"/>
              </a:rPr>
              <a:t>fennálló terhesség</a:t>
            </a:r>
            <a:endParaRPr sz="1200" dirty="0"/>
          </a:p>
        </p:txBody>
      </p:sp>
      <p:pic>
        <p:nvPicPr>
          <p:cNvPr id="628" name="Google Shape;628;p1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20458" r="20458"/>
          <a:stretch/>
        </p:blipFill>
        <p:spPr>
          <a:xfrm>
            <a:off x="6120000" y="0"/>
            <a:ext cx="607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9" name="Google Shape;629;p16"/>
          <p:cNvGrpSpPr/>
          <p:nvPr/>
        </p:nvGrpSpPr>
        <p:grpSpPr>
          <a:xfrm>
            <a:off x="4766278" y="4076707"/>
            <a:ext cx="2700009" cy="3372390"/>
            <a:chOff x="5559283" y="2276442"/>
            <a:chExt cx="2700009" cy="3372390"/>
          </a:xfrm>
        </p:grpSpPr>
        <p:grpSp>
          <p:nvGrpSpPr>
            <p:cNvPr id="630" name="Google Shape;630;p16"/>
            <p:cNvGrpSpPr/>
            <p:nvPr/>
          </p:nvGrpSpPr>
          <p:grpSpPr>
            <a:xfrm>
              <a:off x="5559283" y="2276442"/>
              <a:ext cx="2700009" cy="3372390"/>
              <a:chOff x="4265642" y="1727085"/>
              <a:chExt cx="3766956" cy="4705040"/>
            </a:xfrm>
          </p:grpSpPr>
          <p:sp>
            <p:nvSpPr>
              <p:cNvPr id="631" name="Google Shape;631;p16"/>
              <p:cNvSpPr/>
              <p:nvPr/>
            </p:nvSpPr>
            <p:spPr>
              <a:xfrm>
                <a:off x="4265642" y="1727085"/>
                <a:ext cx="3766956" cy="3766945"/>
              </a:xfrm>
              <a:custGeom>
                <a:avLst/>
                <a:gdLst/>
                <a:ahLst/>
                <a:cxnLst/>
                <a:rect l="l" t="t" r="r" b="b"/>
                <a:pathLst>
                  <a:path w="3313639" h="3313631" extrusionOk="0">
                    <a:moveTo>
                      <a:pt x="3313640" y="1656816"/>
                    </a:moveTo>
                    <a:cubicBezTo>
                      <a:pt x="3313640" y="2571850"/>
                      <a:pt x="2571856" y="3313632"/>
                      <a:pt x="1656820" y="3313632"/>
                    </a:cubicBezTo>
                    <a:cubicBezTo>
                      <a:pt x="741784" y="3313632"/>
                      <a:pt x="0" y="2571850"/>
                      <a:pt x="0" y="1656816"/>
                    </a:cubicBezTo>
                    <a:cubicBezTo>
                      <a:pt x="0" y="741782"/>
                      <a:pt x="741784" y="0"/>
                      <a:pt x="1656820" y="0"/>
                    </a:cubicBezTo>
                    <a:cubicBezTo>
                      <a:pt x="2571856" y="0"/>
                      <a:pt x="3313640" y="741782"/>
                      <a:pt x="3313640" y="165681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2" name="Google Shape;632;p16"/>
              <p:cNvSpPr txBox="1"/>
              <p:nvPr/>
            </p:nvSpPr>
            <p:spPr>
              <a:xfrm>
                <a:off x="4339297" y="3448880"/>
                <a:ext cx="3580854" cy="29832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800"/>
                  <a:buFont typeface="Arial"/>
                  <a:buNone/>
                </a:pPr>
                <a:r>
                  <a:rPr lang="hu-HU" sz="2000" b="1" i="0" u="none" strike="noStrike" cap="none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IZYS:</a:t>
                </a:r>
                <a:endParaRPr/>
              </a:p>
              <a:p>
                <a:pPr marL="0" marR="0" lvl="0" indent="0" algn="ctr" rtl="0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800"/>
                  <a:buFont typeface="Arial"/>
                  <a:buNone/>
                </a:pPr>
                <a:r>
                  <a:rPr lang="hu-HU" sz="2400" b="1" i="0" u="none" strike="noStrike" cap="none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+36 1 769 0061</a:t>
                </a:r>
                <a:endParaRPr sz="2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33" name="Google Shape;633;p16"/>
            <p:cNvGrpSpPr/>
            <p:nvPr/>
          </p:nvGrpSpPr>
          <p:grpSpPr>
            <a:xfrm>
              <a:off x="6498319" y="2593618"/>
              <a:ext cx="809731" cy="814837"/>
              <a:chOff x="8091055" y="2532357"/>
              <a:chExt cx="809731" cy="814837"/>
            </a:xfrm>
          </p:grpSpPr>
          <p:sp>
            <p:nvSpPr>
              <p:cNvPr id="634" name="Google Shape;634;p16"/>
              <p:cNvSpPr/>
              <p:nvPr/>
            </p:nvSpPr>
            <p:spPr>
              <a:xfrm>
                <a:off x="8091055" y="2886270"/>
                <a:ext cx="418450" cy="460924"/>
              </a:xfrm>
              <a:custGeom>
                <a:avLst/>
                <a:gdLst/>
                <a:ahLst/>
                <a:cxnLst/>
                <a:rect l="l" t="t" r="r" b="b"/>
                <a:pathLst>
                  <a:path w="418450" h="460924" extrusionOk="0">
                    <a:moveTo>
                      <a:pt x="411905" y="376670"/>
                    </a:moveTo>
                    <a:lnTo>
                      <a:pt x="345353" y="299754"/>
                    </a:lnTo>
                    <a:cubicBezTo>
                      <a:pt x="336080" y="288844"/>
                      <a:pt x="319715" y="287753"/>
                      <a:pt x="309350" y="297026"/>
                    </a:cubicBezTo>
                    <a:lnTo>
                      <a:pt x="270619" y="330302"/>
                    </a:lnTo>
                    <a:cubicBezTo>
                      <a:pt x="260800" y="338485"/>
                      <a:pt x="246617" y="339576"/>
                      <a:pt x="236252" y="331939"/>
                    </a:cubicBezTo>
                    <a:cubicBezTo>
                      <a:pt x="184975" y="293753"/>
                      <a:pt x="142425" y="245204"/>
                      <a:pt x="112968" y="189562"/>
                    </a:cubicBezTo>
                    <a:cubicBezTo>
                      <a:pt x="106968" y="178107"/>
                      <a:pt x="109695" y="164469"/>
                      <a:pt x="119514" y="155741"/>
                    </a:cubicBezTo>
                    <a:lnTo>
                      <a:pt x="158245" y="121920"/>
                    </a:lnTo>
                    <a:cubicBezTo>
                      <a:pt x="169155" y="112646"/>
                      <a:pt x="170246" y="96281"/>
                      <a:pt x="160973" y="85916"/>
                    </a:cubicBezTo>
                    <a:lnTo>
                      <a:pt x="93876" y="9000"/>
                    </a:lnTo>
                    <a:cubicBezTo>
                      <a:pt x="84602" y="-1910"/>
                      <a:pt x="68237" y="-3001"/>
                      <a:pt x="57872" y="6273"/>
                    </a:cubicBezTo>
                    <a:lnTo>
                      <a:pt x="12050" y="46095"/>
                    </a:lnTo>
                    <a:cubicBezTo>
                      <a:pt x="1685" y="54823"/>
                      <a:pt x="-2133" y="69006"/>
                      <a:pt x="1140" y="81552"/>
                    </a:cubicBezTo>
                    <a:cubicBezTo>
                      <a:pt x="49144" y="248477"/>
                      <a:pt x="168064" y="386489"/>
                      <a:pt x="326806" y="457950"/>
                    </a:cubicBezTo>
                    <a:cubicBezTo>
                      <a:pt x="339353" y="463405"/>
                      <a:pt x="353536" y="461223"/>
                      <a:pt x="363900" y="452495"/>
                    </a:cubicBezTo>
                    <a:lnTo>
                      <a:pt x="409723" y="413219"/>
                    </a:lnTo>
                    <a:cubicBezTo>
                      <a:pt x="420087" y="403400"/>
                      <a:pt x="421724" y="387035"/>
                      <a:pt x="411905" y="3766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16"/>
              <p:cNvSpPr/>
              <p:nvPr/>
            </p:nvSpPr>
            <p:spPr>
              <a:xfrm>
                <a:off x="8353100" y="2741285"/>
                <a:ext cx="349668" cy="350213"/>
              </a:xfrm>
              <a:custGeom>
                <a:avLst/>
                <a:gdLst/>
                <a:ahLst/>
                <a:cxnLst/>
                <a:rect l="l" t="t" r="r" b="b"/>
                <a:pathLst>
                  <a:path w="349668" h="350213" extrusionOk="0">
                    <a:moveTo>
                      <a:pt x="349669" y="139649"/>
                    </a:moveTo>
                    <a:lnTo>
                      <a:pt x="210565" y="139649"/>
                    </a:lnTo>
                    <a:lnTo>
                      <a:pt x="210565" y="0"/>
                    </a:lnTo>
                    <a:lnTo>
                      <a:pt x="139649" y="0"/>
                    </a:lnTo>
                    <a:lnTo>
                      <a:pt x="139649" y="139649"/>
                    </a:lnTo>
                    <a:lnTo>
                      <a:pt x="0" y="139649"/>
                    </a:lnTo>
                    <a:lnTo>
                      <a:pt x="0" y="210565"/>
                    </a:lnTo>
                    <a:lnTo>
                      <a:pt x="139649" y="210565"/>
                    </a:lnTo>
                    <a:lnTo>
                      <a:pt x="139649" y="350214"/>
                    </a:lnTo>
                    <a:lnTo>
                      <a:pt x="210565" y="350214"/>
                    </a:lnTo>
                    <a:lnTo>
                      <a:pt x="210565" y="210565"/>
                    </a:lnTo>
                    <a:lnTo>
                      <a:pt x="349669" y="21056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6" name="Google Shape;636;p16"/>
              <p:cNvSpPr/>
              <p:nvPr/>
            </p:nvSpPr>
            <p:spPr>
              <a:xfrm>
                <a:off x="8155082" y="2532357"/>
                <a:ext cx="745704" cy="758250"/>
              </a:xfrm>
              <a:custGeom>
                <a:avLst/>
                <a:gdLst/>
                <a:ahLst/>
                <a:cxnLst/>
                <a:rect l="l" t="t" r="r" b="b"/>
                <a:pathLst>
                  <a:path w="745704" h="758250" extrusionOk="0">
                    <a:moveTo>
                      <a:pt x="0" y="254205"/>
                    </a:moveTo>
                    <a:cubicBezTo>
                      <a:pt x="53459" y="105828"/>
                      <a:pt x="195291" y="0"/>
                      <a:pt x="361670" y="0"/>
                    </a:cubicBezTo>
                    <a:cubicBezTo>
                      <a:pt x="573871" y="0"/>
                      <a:pt x="745705" y="171834"/>
                      <a:pt x="745705" y="384035"/>
                    </a:cubicBezTo>
                    <a:cubicBezTo>
                      <a:pt x="745705" y="566779"/>
                      <a:pt x="618602" y="719520"/>
                      <a:pt x="447859" y="758251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37" name="Google Shape;637;p16"/>
          <p:cNvGrpSpPr/>
          <p:nvPr/>
        </p:nvGrpSpPr>
        <p:grpSpPr>
          <a:xfrm>
            <a:off x="5292000" y="226984"/>
            <a:ext cx="6929336" cy="1660215"/>
            <a:chOff x="5292000" y="226984"/>
            <a:chExt cx="6929336" cy="1660215"/>
          </a:xfrm>
        </p:grpSpPr>
        <p:grpSp>
          <p:nvGrpSpPr>
            <p:cNvPr id="638" name="Google Shape;638;p16"/>
            <p:cNvGrpSpPr/>
            <p:nvPr/>
          </p:nvGrpSpPr>
          <p:grpSpPr>
            <a:xfrm>
              <a:off x="5292000" y="226984"/>
              <a:ext cx="6929336" cy="1660215"/>
              <a:chOff x="6386284" y="773383"/>
              <a:chExt cx="6929336" cy="1660215"/>
            </a:xfrm>
          </p:grpSpPr>
          <p:grpSp>
            <p:nvGrpSpPr>
              <p:cNvPr id="639" name="Google Shape;639;p16"/>
              <p:cNvGrpSpPr/>
              <p:nvPr/>
            </p:nvGrpSpPr>
            <p:grpSpPr>
              <a:xfrm>
                <a:off x="6386284" y="773383"/>
                <a:ext cx="6929336" cy="1660215"/>
                <a:chOff x="6386284" y="773383"/>
                <a:chExt cx="6929336" cy="1660215"/>
              </a:xfrm>
            </p:grpSpPr>
            <p:sp>
              <p:nvSpPr>
                <p:cNvPr id="640" name="Google Shape;640;p16"/>
                <p:cNvSpPr/>
                <p:nvPr/>
              </p:nvSpPr>
              <p:spPr>
                <a:xfrm rot="-5400000">
                  <a:off x="9436676" y="-1445528"/>
                  <a:ext cx="1660033" cy="60978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0033" h="4657286" extrusionOk="0">
                      <a:moveTo>
                        <a:pt x="0" y="0"/>
                      </a:moveTo>
                      <a:lnTo>
                        <a:pt x="1660034" y="0"/>
                      </a:lnTo>
                      <a:lnTo>
                        <a:pt x="1660034" y="4657286"/>
                      </a:lnTo>
                      <a:lnTo>
                        <a:pt x="0" y="4657286"/>
                      </a:lnTo>
                      <a:close/>
                    </a:path>
                  </a:pathLst>
                </a:custGeom>
                <a:solidFill>
                  <a:schemeClr val="accent1">
                    <a:alpha val="84705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41" name="Google Shape;641;p16"/>
                <p:cNvGrpSpPr/>
                <p:nvPr/>
              </p:nvGrpSpPr>
              <p:grpSpPr>
                <a:xfrm>
                  <a:off x="6386284" y="773567"/>
                  <a:ext cx="831484" cy="1660032"/>
                  <a:chOff x="6386284" y="773567"/>
                  <a:chExt cx="831484" cy="1660032"/>
                </a:xfrm>
              </p:grpSpPr>
              <p:sp>
                <p:nvSpPr>
                  <p:cNvPr id="642" name="Google Shape;642;p16"/>
                  <p:cNvSpPr/>
                  <p:nvPr/>
                </p:nvSpPr>
                <p:spPr>
                  <a:xfrm>
                    <a:off x="6386284" y="773567"/>
                    <a:ext cx="831484" cy="16600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1484" h="1660032" extrusionOk="0">
                        <a:moveTo>
                          <a:pt x="830017" y="1486888"/>
                        </a:moveTo>
                        <a:cubicBezTo>
                          <a:pt x="467098" y="1486888"/>
                          <a:pt x="173144" y="1192934"/>
                          <a:pt x="173144" y="830016"/>
                        </a:cubicBezTo>
                        <a:cubicBezTo>
                          <a:pt x="173144" y="467098"/>
                          <a:pt x="467098" y="173144"/>
                          <a:pt x="830017" y="173144"/>
                        </a:cubicBezTo>
                        <a:cubicBezTo>
                          <a:pt x="830506" y="173144"/>
                          <a:pt x="830995" y="173144"/>
                          <a:pt x="831484" y="173144"/>
                        </a:cubicBezTo>
                        <a:lnTo>
                          <a:pt x="831484" y="0"/>
                        </a:lnTo>
                        <a:cubicBezTo>
                          <a:pt x="830995" y="0"/>
                          <a:pt x="830506" y="0"/>
                          <a:pt x="830017" y="0"/>
                        </a:cubicBezTo>
                        <a:cubicBezTo>
                          <a:pt x="371722" y="0"/>
                          <a:pt x="0" y="371722"/>
                          <a:pt x="0" y="830016"/>
                        </a:cubicBezTo>
                        <a:cubicBezTo>
                          <a:pt x="0" y="1288310"/>
                          <a:pt x="371722" y="1660032"/>
                          <a:pt x="830017" y="1660032"/>
                        </a:cubicBezTo>
                        <a:cubicBezTo>
                          <a:pt x="830506" y="1660032"/>
                          <a:pt x="830995" y="1660032"/>
                          <a:pt x="831484" y="1660032"/>
                        </a:cubicBezTo>
                        <a:lnTo>
                          <a:pt x="831484" y="1486888"/>
                        </a:lnTo>
                        <a:cubicBezTo>
                          <a:pt x="830995" y="1486888"/>
                          <a:pt x="830506" y="1486888"/>
                          <a:pt x="830017" y="1486888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alpha val="69803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3" name="Google Shape;643;p16"/>
                  <p:cNvSpPr/>
                  <p:nvPr/>
                </p:nvSpPr>
                <p:spPr>
                  <a:xfrm>
                    <a:off x="6386284" y="773567"/>
                    <a:ext cx="831484" cy="8300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1484" h="830016" extrusionOk="0">
                        <a:moveTo>
                          <a:pt x="830017" y="173144"/>
                        </a:moveTo>
                        <a:cubicBezTo>
                          <a:pt x="830506" y="173144"/>
                          <a:pt x="830995" y="173144"/>
                          <a:pt x="831484" y="173144"/>
                        </a:cubicBezTo>
                        <a:lnTo>
                          <a:pt x="831484" y="0"/>
                        </a:lnTo>
                        <a:cubicBezTo>
                          <a:pt x="830995" y="0"/>
                          <a:pt x="830506" y="0"/>
                          <a:pt x="830017" y="0"/>
                        </a:cubicBezTo>
                        <a:cubicBezTo>
                          <a:pt x="371722" y="0"/>
                          <a:pt x="0" y="371722"/>
                          <a:pt x="0" y="830016"/>
                        </a:cubicBezTo>
                        <a:lnTo>
                          <a:pt x="173144" y="830016"/>
                        </a:lnTo>
                        <a:cubicBezTo>
                          <a:pt x="173144" y="467098"/>
                          <a:pt x="467098" y="173144"/>
                          <a:pt x="830017" y="173144"/>
                        </a:cubicBezTo>
                        <a:close/>
                      </a:path>
                    </a:pathLst>
                  </a:custGeom>
                  <a:solidFill>
                    <a:schemeClr val="accent3">
                      <a:alpha val="69803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644" name="Google Shape;644;p16"/>
                <p:cNvSpPr/>
                <p:nvPr/>
              </p:nvSpPr>
              <p:spPr>
                <a:xfrm rot="-271851">
                  <a:off x="6643568" y="1030836"/>
                  <a:ext cx="1145520" cy="1145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5520" h="1145519" extrusionOk="0">
                      <a:moveTo>
                        <a:pt x="1145521" y="572760"/>
                      </a:moveTo>
                      <a:cubicBezTo>
                        <a:pt x="1145521" y="889086"/>
                        <a:pt x="889087" y="1145520"/>
                        <a:pt x="572760" y="1145520"/>
                      </a:cubicBezTo>
                      <a:cubicBezTo>
                        <a:pt x="256433" y="1145520"/>
                        <a:pt x="0" y="889086"/>
                        <a:pt x="0" y="572760"/>
                      </a:cubicBezTo>
                      <a:cubicBezTo>
                        <a:pt x="0" y="256433"/>
                        <a:pt x="256433" y="0"/>
                        <a:pt x="572760" y="0"/>
                      </a:cubicBezTo>
                      <a:cubicBezTo>
                        <a:pt x="889087" y="0"/>
                        <a:pt x="1145521" y="256433"/>
                        <a:pt x="1145521" y="57276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45" name="Google Shape;645;p16"/>
              <p:cNvSpPr txBox="1"/>
              <p:nvPr/>
            </p:nvSpPr>
            <p:spPr>
              <a:xfrm>
                <a:off x="7979144" y="1266398"/>
                <a:ext cx="4870821" cy="8260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800"/>
                  <a:buFont typeface="Arial"/>
                  <a:buNone/>
                </a:pPr>
                <a:r>
                  <a:rPr lang="hu-HU" sz="3200" b="1" i="0" u="none" strike="noStrike" cap="none" dirty="0">
                    <a:solidFill>
                      <a:schemeClr val="accent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Magzat </a:t>
                </a:r>
                <a:r>
                  <a:rPr lang="hu-HU" sz="3200" b="1" i="0" u="none" strike="noStrike" cap="none" dirty="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elvesztése</a:t>
                </a:r>
                <a:endParaRPr sz="1200" dirty="0"/>
              </a:p>
            </p:txBody>
          </p:sp>
        </p:grpSp>
        <p:grpSp>
          <p:nvGrpSpPr>
            <p:cNvPr id="646" name="Google Shape;646;p16"/>
            <p:cNvGrpSpPr/>
            <p:nvPr/>
          </p:nvGrpSpPr>
          <p:grpSpPr>
            <a:xfrm>
              <a:off x="5831649" y="634530"/>
              <a:ext cx="703519" cy="842264"/>
              <a:chOff x="5338600" y="2091793"/>
              <a:chExt cx="895045" cy="1071563"/>
            </a:xfrm>
          </p:grpSpPr>
          <p:sp>
            <p:nvSpPr>
              <p:cNvPr id="647" name="Google Shape;647;p16"/>
              <p:cNvSpPr/>
              <p:nvPr/>
            </p:nvSpPr>
            <p:spPr>
              <a:xfrm>
                <a:off x="5338600" y="2091793"/>
                <a:ext cx="136234" cy="1060132"/>
              </a:xfrm>
              <a:custGeom>
                <a:avLst/>
                <a:gdLst/>
                <a:ahLst/>
                <a:cxnLst/>
                <a:rect l="l" t="t" r="r" b="b"/>
                <a:pathLst>
                  <a:path w="136234" h="1060132" extrusionOk="0">
                    <a:moveTo>
                      <a:pt x="80658" y="0"/>
                    </a:moveTo>
                    <a:cubicBezTo>
                      <a:pt x="80658" y="0"/>
                      <a:pt x="49226" y="91440"/>
                      <a:pt x="58751" y="179070"/>
                    </a:cubicBezTo>
                    <a:cubicBezTo>
                      <a:pt x="67323" y="258128"/>
                      <a:pt x="125426" y="343853"/>
                      <a:pt x="134951" y="448628"/>
                    </a:cubicBezTo>
                    <a:cubicBezTo>
                      <a:pt x="148286" y="585788"/>
                      <a:pt x="53988" y="661988"/>
                      <a:pt x="23508" y="762000"/>
                    </a:cubicBezTo>
                    <a:cubicBezTo>
                      <a:pt x="-6972" y="862013"/>
                      <a:pt x="-12687" y="983933"/>
                      <a:pt x="35891" y="1060133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16"/>
              <p:cNvSpPr/>
              <p:nvPr/>
            </p:nvSpPr>
            <p:spPr>
              <a:xfrm>
                <a:off x="5817403" y="2091793"/>
                <a:ext cx="143037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143037" h="285750" extrusionOk="0">
                    <a:moveTo>
                      <a:pt x="68580" y="0"/>
                    </a:moveTo>
                    <a:cubicBezTo>
                      <a:pt x="68580" y="0"/>
                      <a:pt x="138113" y="42863"/>
                      <a:pt x="142875" y="142875"/>
                    </a:cubicBezTo>
                    <a:cubicBezTo>
                      <a:pt x="145733" y="212408"/>
                      <a:pt x="111443" y="266700"/>
                      <a:pt x="0" y="28575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9" name="Google Shape;649;p16"/>
              <p:cNvSpPr/>
              <p:nvPr/>
            </p:nvSpPr>
            <p:spPr>
              <a:xfrm>
                <a:off x="5887889" y="2355636"/>
                <a:ext cx="133349" cy="153352"/>
              </a:xfrm>
              <a:custGeom>
                <a:avLst/>
                <a:gdLst/>
                <a:ahLst/>
                <a:cxnLst/>
                <a:rect l="l" t="t" r="r" b="b"/>
                <a:pathLst>
                  <a:path w="133349" h="153352" extrusionOk="0">
                    <a:moveTo>
                      <a:pt x="133350" y="153352"/>
                    </a:moveTo>
                    <a:cubicBezTo>
                      <a:pt x="133350" y="153352"/>
                      <a:pt x="81915" y="34290"/>
                      <a:pt x="0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0" name="Google Shape;650;p16"/>
              <p:cNvSpPr/>
              <p:nvPr/>
            </p:nvSpPr>
            <p:spPr>
              <a:xfrm>
                <a:off x="5565944" y="2484223"/>
                <a:ext cx="158114" cy="158114"/>
              </a:xfrm>
              <a:custGeom>
                <a:avLst/>
                <a:gdLst/>
                <a:ahLst/>
                <a:cxnLst/>
                <a:rect l="l" t="t" r="r" b="b"/>
                <a:pathLst>
                  <a:path w="158114" h="158114" extrusionOk="0">
                    <a:moveTo>
                      <a:pt x="158115" y="79058"/>
                    </a:moveTo>
                    <a:cubicBezTo>
                      <a:pt x="158115" y="122720"/>
                      <a:pt x="122720" y="158115"/>
                      <a:pt x="79058" y="158115"/>
                    </a:cubicBezTo>
                    <a:cubicBezTo>
                      <a:pt x="35395" y="158115"/>
                      <a:pt x="0" y="122720"/>
                      <a:pt x="0" y="79058"/>
                    </a:cubicBezTo>
                    <a:cubicBezTo>
                      <a:pt x="0" y="35395"/>
                      <a:pt x="35395" y="0"/>
                      <a:pt x="79058" y="0"/>
                    </a:cubicBezTo>
                    <a:cubicBezTo>
                      <a:pt x="122720" y="0"/>
                      <a:pt x="158115" y="35395"/>
                      <a:pt x="158115" y="79058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1" name="Google Shape;651;p16"/>
              <p:cNvSpPr/>
              <p:nvPr/>
            </p:nvSpPr>
            <p:spPr>
              <a:xfrm>
                <a:off x="5923131" y="2534706"/>
                <a:ext cx="310514" cy="310514"/>
              </a:xfrm>
              <a:custGeom>
                <a:avLst/>
                <a:gdLst/>
                <a:ahLst/>
                <a:cxnLst/>
                <a:rect l="l" t="t" r="r" b="b"/>
                <a:pathLst>
                  <a:path w="310514" h="310514" extrusionOk="0">
                    <a:moveTo>
                      <a:pt x="310515" y="155258"/>
                    </a:moveTo>
                    <a:cubicBezTo>
                      <a:pt x="310515" y="241004"/>
                      <a:pt x="241004" y="310515"/>
                      <a:pt x="155257" y="310515"/>
                    </a:cubicBezTo>
                    <a:cubicBezTo>
                      <a:pt x="69511" y="310515"/>
                      <a:pt x="0" y="241004"/>
                      <a:pt x="0" y="155258"/>
                    </a:cubicBezTo>
                    <a:cubicBezTo>
                      <a:pt x="0" y="69511"/>
                      <a:pt x="69511" y="0"/>
                      <a:pt x="155257" y="0"/>
                    </a:cubicBezTo>
                    <a:cubicBezTo>
                      <a:pt x="241004" y="0"/>
                      <a:pt x="310515" y="69511"/>
                      <a:pt x="310515" y="155258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" name="Google Shape;652;p16"/>
              <p:cNvSpPr/>
              <p:nvPr/>
            </p:nvSpPr>
            <p:spPr>
              <a:xfrm>
                <a:off x="5542921" y="2597570"/>
                <a:ext cx="401165" cy="313494"/>
              </a:xfrm>
              <a:custGeom>
                <a:avLst/>
                <a:gdLst/>
                <a:ahLst/>
                <a:cxnLst/>
                <a:rect l="l" t="t" r="r" b="b"/>
                <a:pathLst>
                  <a:path w="401165" h="313494" extrusionOk="0">
                    <a:moveTo>
                      <a:pt x="31595" y="0"/>
                    </a:moveTo>
                    <a:cubicBezTo>
                      <a:pt x="31595" y="0"/>
                      <a:pt x="-66512" y="142875"/>
                      <a:pt x="83030" y="263843"/>
                    </a:cubicBezTo>
                    <a:cubicBezTo>
                      <a:pt x="232573" y="384810"/>
                      <a:pt x="401165" y="246698"/>
                      <a:pt x="401165" y="246698"/>
                    </a:cubicBezTo>
                  </a:path>
                </a:pathLst>
              </a:custGeom>
              <a:noFill/>
              <a:ln w="1905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3" name="Google Shape;653;p16"/>
              <p:cNvSpPr/>
              <p:nvPr/>
            </p:nvSpPr>
            <p:spPr>
              <a:xfrm>
                <a:off x="5645001" y="2696631"/>
                <a:ext cx="171450" cy="67627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67627" extrusionOk="0">
                    <a:moveTo>
                      <a:pt x="0" y="0"/>
                    </a:moveTo>
                    <a:lnTo>
                      <a:pt x="133350" y="0"/>
                    </a:lnTo>
                    <a:cubicBezTo>
                      <a:pt x="133350" y="0"/>
                      <a:pt x="171450" y="0"/>
                      <a:pt x="171450" y="31433"/>
                    </a:cubicBezTo>
                    <a:cubicBezTo>
                      <a:pt x="171450" y="67627"/>
                      <a:pt x="138113" y="67627"/>
                      <a:pt x="138113" y="67627"/>
                    </a:cubicBezTo>
                    <a:lnTo>
                      <a:pt x="0" y="67627"/>
                    </a:lnTo>
                  </a:path>
                </a:pathLst>
              </a:custGeom>
              <a:noFill/>
              <a:ln w="1905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4" name="Google Shape;654;p16"/>
              <p:cNvSpPr/>
              <p:nvPr/>
            </p:nvSpPr>
            <p:spPr>
              <a:xfrm>
                <a:off x="5670719" y="2637575"/>
                <a:ext cx="60007" cy="59055"/>
              </a:xfrm>
              <a:custGeom>
                <a:avLst/>
                <a:gdLst/>
                <a:ahLst/>
                <a:cxnLst/>
                <a:rect l="l" t="t" r="r" b="b"/>
                <a:pathLst>
                  <a:path w="60007" h="59055" extrusionOk="0">
                    <a:moveTo>
                      <a:pt x="0" y="0"/>
                    </a:moveTo>
                    <a:cubicBezTo>
                      <a:pt x="0" y="0"/>
                      <a:pt x="41910" y="13335"/>
                      <a:pt x="60007" y="59055"/>
                    </a:cubicBezTo>
                  </a:path>
                </a:pathLst>
              </a:custGeom>
              <a:noFill/>
              <a:ln w="1905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5" name="Google Shape;655;p16"/>
              <p:cNvSpPr/>
              <p:nvPr/>
            </p:nvSpPr>
            <p:spPr>
              <a:xfrm>
                <a:off x="5756444" y="2763306"/>
                <a:ext cx="153352" cy="103822"/>
              </a:xfrm>
              <a:custGeom>
                <a:avLst/>
                <a:gdLst/>
                <a:ahLst/>
                <a:cxnLst/>
                <a:rect l="l" t="t" r="r" b="b"/>
                <a:pathLst>
                  <a:path w="153352" h="103822" extrusionOk="0">
                    <a:moveTo>
                      <a:pt x="0" y="0"/>
                    </a:moveTo>
                    <a:lnTo>
                      <a:pt x="17145" y="42863"/>
                    </a:lnTo>
                    <a:cubicBezTo>
                      <a:pt x="17145" y="42863"/>
                      <a:pt x="54292" y="30480"/>
                      <a:pt x="88582" y="42863"/>
                    </a:cubicBezTo>
                    <a:cubicBezTo>
                      <a:pt x="122872" y="55245"/>
                      <a:pt x="153352" y="103823"/>
                      <a:pt x="153352" y="103823"/>
                    </a:cubicBezTo>
                  </a:path>
                </a:pathLst>
              </a:custGeom>
              <a:noFill/>
              <a:ln w="1905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6" name="Google Shape;656;p16"/>
              <p:cNvSpPr/>
              <p:nvPr/>
            </p:nvSpPr>
            <p:spPr>
              <a:xfrm>
                <a:off x="5743109" y="2880463"/>
                <a:ext cx="253364" cy="109539"/>
              </a:xfrm>
              <a:custGeom>
                <a:avLst/>
                <a:gdLst/>
                <a:ahLst/>
                <a:cxnLst/>
                <a:rect l="l" t="t" r="r" b="b"/>
                <a:pathLst>
                  <a:path w="253364" h="109539" extrusionOk="0">
                    <a:moveTo>
                      <a:pt x="253365" y="0"/>
                    </a:moveTo>
                    <a:cubicBezTo>
                      <a:pt x="253365" y="0"/>
                      <a:pt x="223838" y="41910"/>
                      <a:pt x="171450" y="73342"/>
                    </a:cubicBezTo>
                    <a:cubicBezTo>
                      <a:pt x="128588" y="99060"/>
                      <a:pt x="70485" y="119063"/>
                      <a:pt x="0" y="104775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7" name="Google Shape;657;p16"/>
              <p:cNvSpPr/>
              <p:nvPr/>
            </p:nvSpPr>
            <p:spPr>
              <a:xfrm>
                <a:off x="5865384" y="2953806"/>
                <a:ext cx="49174" cy="209550"/>
              </a:xfrm>
              <a:custGeom>
                <a:avLst/>
                <a:gdLst/>
                <a:ahLst/>
                <a:cxnLst/>
                <a:rect l="l" t="t" r="r" b="b"/>
                <a:pathLst>
                  <a:path w="49174" h="209550" extrusionOk="0">
                    <a:moveTo>
                      <a:pt x="16790" y="209550"/>
                    </a:moveTo>
                    <a:cubicBezTo>
                      <a:pt x="16790" y="209550"/>
                      <a:pt x="-37503" y="87630"/>
                      <a:pt x="49175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8" name="Google Shape;658;p16"/>
              <p:cNvSpPr/>
              <p:nvPr/>
            </p:nvSpPr>
            <p:spPr>
              <a:xfrm>
                <a:off x="6039336" y="2649958"/>
                <a:ext cx="86677" cy="88582"/>
              </a:xfrm>
              <a:custGeom>
                <a:avLst/>
                <a:gdLst/>
                <a:ahLst/>
                <a:cxnLst/>
                <a:rect l="l" t="t" r="r" b="b"/>
                <a:pathLst>
                  <a:path w="86677" h="88582" extrusionOk="0">
                    <a:moveTo>
                      <a:pt x="86677" y="0"/>
                    </a:moveTo>
                    <a:lnTo>
                      <a:pt x="0" y="88583"/>
                    </a:lnTo>
                  </a:path>
                </a:pathLst>
              </a:custGeom>
              <a:noFill/>
              <a:ln w="1905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9" name="Google Shape;659;p16"/>
              <p:cNvSpPr/>
              <p:nvPr/>
            </p:nvSpPr>
            <p:spPr>
              <a:xfrm>
                <a:off x="6038384" y="2651863"/>
                <a:ext cx="86677" cy="86677"/>
              </a:xfrm>
              <a:custGeom>
                <a:avLst/>
                <a:gdLst/>
                <a:ahLst/>
                <a:cxnLst/>
                <a:rect l="l" t="t" r="r" b="b"/>
                <a:pathLst>
                  <a:path w="86677" h="86677" extrusionOk="0">
                    <a:moveTo>
                      <a:pt x="0" y="0"/>
                    </a:moveTo>
                    <a:lnTo>
                      <a:pt x="86677" y="86678"/>
                    </a:lnTo>
                  </a:path>
                </a:pathLst>
              </a:custGeom>
              <a:noFill/>
              <a:ln w="1905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8C7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p17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6" name="Google Shape;66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17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668" name="Google Shape;668;p17"/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669" name="Google Shape;669;p17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17"/>
          <p:cNvSpPr txBox="1"/>
          <p:nvPr/>
        </p:nvSpPr>
        <p:spPr>
          <a:xfrm>
            <a:off x="216000" y="358815"/>
            <a:ext cx="5892422" cy="6910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hu-HU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Legalább 6 hónapot meghaladó </a:t>
            </a:r>
            <a:br>
              <a:rPr lang="hu-HU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munkanélküliség esetén</a:t>
            </a:r>
            <a:endParaRPr sz="1200" dirty="0"/>
          </a:p>
          <a:p>
            <a:pPr marL="342900" marR="0" lvl="0" indent="-342900" algn="l" rtl="0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hu-HU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Korábban pénztári számláról </a:t>
            </a:r>
            <a:br>
              <a:rPr lang="hu-HU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finanszírozott lakáshitel törlesztő rész alapján </a:t>
            </a:r>
            <a:br>
              <a:rPr lang="hu-HU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kerül megállapításra</a:t>
            </a:r>
            <a:endParaRPr sz="1200" dirty="0"/>
          </a:p>
          <a:p>
            <a:pPr marL="342900" marR="0" lvl="0" indent="-342900" algn="l" rtl="0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hu-HU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Közös megegyezéssel megszűnt munkaviszony </a:t>
            </a:r>
            <a:br>
              <a:rPr lang="hu-HU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esetén is</a:t>
            </a:r>
            <a:endParaRPr sz="1600" b="1" i="0" u="none" strike="noStrike" cap="none" dirty="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83333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endParaRPr sz="1600" b="1" i="0" u="none" strike="noStrike" cap="none" dirty="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r>
              <a:rPr lang="hu-HU" sz="16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Keretösszeg: </a:t>
            </a:r>
            <a:r>
              <a:rPr lang="hu-HU" sz="1600" b="0" i="0" u="none" strike="noStrike" cap="none" dirty="0">
                <a:solidFill>
                  <a:schemeClr val="accent3"/>
                </a:solidFill>
                <a:sym typeface="Arial"/>
              </a:rPr>
              <a:t>Havonta a minimálbér </a:t>
            </a:r>
            <a:br>
              <a:rPr lang="hu-HU" sz="1600" b="0" i="0" u="none" strike="noStrike" cap="none" dirty="0">
                <a:solidFill>
                  <a:schemeClr val="accent3"/>
                </a:solidFill>
                <a:sym typeface="Arial"/>
              </a:rPr>
            </a:br>
            <a:r>
              <a:rPr lang="hu-HU" sz="1600" b="0" i="0" u="none" strike="noStrike" cap="none" dirty="0">
                <a:solidFill>
                  <a:schemeClr val="accent3"/>
                </a:solidFill>
                <a:sym typeface="Arial"/>
              </a:rPr>
              <a:t>15%-a, de </a:t>
            </a:r>
            <a:r>
              <a:rPr lang="hu-HU" sz="1600" b="0" i="0" u="none" strike="noStrike" cap="none" dirty="0" err="1">
                <a:solidFill>
                  <a:schemeClr val="accent3"/>
                </a:solidFill>
                <a:sym typeface="Arial"/>
              </a:rPr>
              <a:t>max</a:t>
            </a:r>
            <a:r>
              <a:rPr lang="hu-HU" sz="1600" b="0" i="0" u="none" strike="noStrike" cap="none" dirty="0">
                <a:solidFill>
                  <a:schemeClr val="accent3"/>
                </a:solidFill>
                <a:sym typeface="Arial"/>
              </a:rPr>
              <a:t>. 12 hónapon keresztül, </a:t>
            </a:r>
            <a:br>
              <a:rPr lang="hu-HU" sz="1600" b="0" i="0" u="none" strike="noStrike" cap="none" dirty="0">
                <a:solidFill>
                  <a:schemeClr val="accent3"/>
                </a:solidFill>
                <a:sym typeface="Arial"/>
              </a:rPr>
            </a:br>
            <a:r>
              <a:rPr lang="hu-HU" sz="1600" b="0" i="0" u="none" strike="noStrike" cap="none" dirty="0">
                <a:solidFill>
                  <a:schemeClr val="accent3"/>
                </a:solidFill>
                <a:sym typeface="Arial"/>
              </a:rPr>
              <a:t>nem újul meg</a:t>
            </a:r>
            <a:endParaRPr sz="1200" dirty="0"/>
          </a:p>
          <a:p>
            <a:pPr marL="0" marR="0" lvl="0" indent="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r>
              <a:rPr lang="hu-HU" sz="16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Várakozási idő: </a:t>
            </a:r>
            <a:r>
              <a:rPr lang="hu-HU" sz="1600" b="0" i="0" u="none" strike="noStrike" cap="none" dirty="0">
                <a:solidFill>
                  <a:schemeClr val="accent3"/>
                </a:solidFill>
                <a:sym typeface="Arial"/>
              </a:rPr>
              <a:t>3 hónap</a:t>
            </a:r>
            <a:endParaRPr sz="1200" dirty="0"/>
          </a:p>
          <a:p>
            <a:pPr marL="0" marR="0" lvl="0" indent="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r>
              <a:rPr lang="hu-HU" sz="16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Kizárás: </a:t>
            </a:r>
            <a:r>
              <a:rPr lang="hu-HU" sz="1600" b="0" i="0" u="none" strike="noStrike" cap="none" dirty="0">
                <a:solidFill>
                  <a:schemeClr val="accent3"/>
                </a:solidFill>
                <a:sym typeface="Arial"/>
              </a:rPr>
              <a:t>24 hónapot meghaladó </a:t>
            </a:r>
            <a:br>
              <a:rPr lang="hu-HU" sz="1600" b="0" i="0" u="none" strike="noStrike" cap="none" dirty="0">
                <a:solidFill>
                  <a:schemeClr val="accent3"/>
                </a:solidFill>
                <a:sym typeface="Arial"/>
              </a:rPr>
            </a:br>
            <a:r>
              <a:rPr lang="hu-HU" sz="1600" b="0" i="0" u="none" strike="noStrike" cap="none" dirty="0">
                <a:solidFill>
                  <a:schemeClr val="accent3"/>
                </a:solidFill>
                <a:sym typeface="Arial"/>
              </a:rPr>
              <a:t>munkanélküliség után nem jár</a:t>
            </a:r>
            <a:endParaRPr sz="1200" dirty="0"/>
          </a:p>
        </p:txBody>
      </p:sp>
      <p:pic>
        <p:nvPicPr>
          <p:cNvPr id="671" name="Google Shape;671;p1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20465" r="20466"/>
          <a:stretch/>
        </p:blipFill>
        <p:spPr>
          <a:xfrm>
            <a:off x="6120000" y="0"/>
            <a:ext cx="607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2" name="Google Shape;672;p17"/>
          <p:cNvGrpSpPr/>
          <p:nvPr/>
        </p:nvGrpSpPr>
        <p:grpSpPr>
          <a:xfrm>
            <a:off x="4788000" y="3600000"/>
            <a:ext cx="2700009" cy="3372390"/>
            <a:chOff x="5559283" y="2276442"/>
            <a:chExt cx="2700009" cy="3372390"/>
          </a:xfrm>
        </p:grpSpPr>
        <p:grpSp>
          <p:nvGrpSpPr>
            <p:cNvPr id="673" name="Google Shape;673;p17"/>
            <p:cNvGrpSpPr/>
            <p:nvPr/>
          </p:nvGrpSpPr>
          <p:grpSpPr>
            <a:xfrm>
              <a:off x="5559283" y="2276442"/>
              <a:ext cx="2700009" cy="3372390"/>
              <a:chOff x="4265642" y="1727085"/>
              <a:chExt cx="3766956" cy="4705040"/>
            </a:xfrm>
          </p:grpSpPr>
          <p:sp>
            <p:nvSpPr>
              <p:cNvPr id="674" name="Google Shape;674;p17"/>
              <p:cNvSpPr/>
              <p:nvPr/>
            </p:nvSpPr>
            <p:spPr>
              <a:xfrm>
                <a:off x="4265642" y="1727085"/>
                <a:ext cx="3766956" cy="3766945"/>
              </a:xfrm>
              <a:custGeom>
                <a:avLst/>
                <a:gdLst/>
                <a:ahLst/>
                <a:cxnLst/>
                <a:rect l="l" t="t" r="r" b="b"/>
                <a:pathLst>
                  <a:path w="3313639" h="3313631" extrusionOk="0">
                    <a:moveTo>
                      <a:pt x="3313640" y="1656816"/>
                    </a:moveTo>
                    <a:cubicBezTo>
                      <a:pt x="3313640" y="2571850"/>
                      <a:pt x="2571856" y="3313632"/>
                      <a:pt x="1656820" y="3313632"/>
                    </a:cubicBezTo>
                    <a:cubicBezTo>
                      <a:pt x="741784" y="3313632"/>
                      <a:pt x="0" y="2571850"/>
                      <a:pt x="0" y="1656816"/>
                    </a:cubicBezTo>
                    <a:cubicBezTo>
                      <a:pt x="0" y="741782"/>
                      <a:pt x="741784" y="0"/>
                      <a:pt x="1656820" y="0"/>
                    </a:cubicBezTo>
                    <a:cubicBezTo>
                      <a:pt x="2571856" y="0"/>
                      <a:pt x="3313640" y="741782"/>
                      <a:pt x="3313640" y="165681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17"/>
              <p:cNvSpPr txBox="1"/>
              <p:nvPr/>
            </p:nvSpPr>
            <p:spPr>
              <a:xfrm>
                <a:off x="4339297" y="3448880"/>
                <a:ext cx="3580854" cy="29832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800"/>
                  <a:buFont typeface="Arial"/>
                  <a:buNone/>
                </a:pPr>
                <a:r>
                  <a:rPr lang="hu-HU" sz="2000" b="1" i="0" u="none" strike="noStrike" cap="none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IZYS:</a:t>
                </a:r>
                <a:endParaRPr/>
              </a:p>
              <a:p>
                <a:pPr marL="0" marR="0" lvl="0" indent="0" algn="ctr" rtl="0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800"/>
                  <a:buFont typeface="Arial"/>
                  <a:buNone/>
                </a:pPr>
                <a:r>
                  <a:rPr lang="hu-HU" sz="2400" b="1" i="0" u="none" strike="noStrike" cap="none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+36 1 769 0061</a:t>
                </a:r>
                <a:endParaRPr sz="2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6" name="Google Shape;676;p17"/>
            <p:cNvGrpSpPr/>
            <p:nvPr/>
          </p:nvGrpSpPr>
          <p:grpSpPr>
            <a:xfrm>
              <a:off x="6498319" y="2593618"/>
              <a:ext cx="809731" cy="814837"/>
              <a:chOff x="8091055" y="2532357"/>
              <a:chExt cx="809731" cy="814837"/>
            </a:xfrm>
          </p:grpSpPr>
          <p:sp>
            <p:nvSpPr>
              <p:cNvPr id="677" name="Google Shape;677;p17"/>
              <p:cNvSpPr/>
              <p:nvPr/>
            </p:nvSpPr>
            <p:spPr>
              <a:xfrm>
                <a:off x="8091055" y="2886270"/>
                <a:ext cx="418450" cy="460924"/>
              </a:xfrm>
              <a:custGeom>
                <a:avLst/>
                <a:gdLst/>
                <a:ahLst/>
                <a:cxnLst/>
                <a:rect l="l" t="t" r="r" b="b"/>
                <a:pathLst>
                  <a:path w="418450" h="460924" extrusionOk="0">
                    <a:moveTo>
                      <a:pt x="411905" y="376670"/>
                    </a:moveTo>
                    <a:lnTo>
                      <a:pt x="345353" y="299754"/>
                    </a:lnTo>
                    <a:cubicBezTo>
                      <a:pt x="336080" y="288844"/>
                      <a:pt x="319715" y="287753"/>
                      <a:pt x="309350" y="297026"/>
                    </a:cubicBezTo>
                    <a:lnTo>
                      <a:pt x="270619" y="330302"/>
                    </a:lnTo>
                    <a:cubicBezTo>
                      <a:pt x="260800" y="338485"/>
                      <a:pt x="246617" y="339576"/>
                      <a:pt x="236252" y="331939"/>
                    </a:cubicBezTo>
                    <a:cubicBezTo>
                      <a:pt x="184975" y="293753"/>
                      <a:pt x="142425" y="245204"/>
                      <a:pt x="112968" y="189562"/>
                    </a:cubicBezTo>
                    <a:cubicBezTo>
                      <a:pt x="106968" y="178107"/>
                      <a:pt x="109695" y="164469"/>
                      <a:pt x="119514" y="155741"/>
                    </a:cubicBezTo>
                    <a:lnTo>
                      <a:pt x="158245" y="121920"/>
                    </a:lnTo>
                    <a:cubicBezTo>
                      <a:pt x="169155" y="112646"/>
                      <a:pt x="170246" y="96281"/>
                      <a:pt x="160973" y="85916"/>
                    </a:cubicBezTo>
                    <a:lnTo>
                      <a:pt x="93876" y="9000"/>
                    </a:lnTo>
                    <a:cubicBezTo>
                      <a:pt x="84602" y="-1910"/>
                      <a:pt x="68237" y="-3001"/>
                      <a:pt x="57872" y="6273"/>
                    </a:cubicBezTo>
                    <a:lnTo>
                      <a:pt x="12050" y="46095"/>
                    </a:lnTo>
                    <a:cubicBezTo>
                      <a:pt x="1685" y="54823"/>
                      <a:pt x="-2133" y="69006"/>
                      <a:pt x="1140" y="81552"/>
                    </a:cubicBezTo>
                    <a:cubicBezTo>
                      <a:pt x="49144" y="248477"/>
                      <a:pt x="168064" y="386489"/>
                      <a:pt x="326806" y="457950"/>
                    </a:cubicBezTo>
                    <a:cubicBezTo>
                      <a:pt x="339353" y="463405"/>
                      <a:pt x="353536" y="461223"/>
                      <a:pt x="363900" y="452495"/>
                    </a:cubicBezTo>
                    <a:lnTo>
                      <a:pt x="409723" y="413219"/>
                    </a:lnTo>
                    <a:cubicBezTo>
                      <a:pt x="420087" y="403400"/>
                      <a:pt x="421724" y="387035"/>
                      <a:pt x="411905" y="3766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17"/>
              <p:cNvSpPr/>
              <p:nvPr/>
            </p:nvSpPr>
            <p:spPr>
              <a:xfrm>
                <a:off x="8353100" y="2741285"/>
                <a:ext cx="349668" cy="350213"/>
              </a:xfrm>
              <a:custGeom>
                <a:avLst/>
                <a:gdLst/>
                <a:ahLst/>
                <a:cxnLst/>
                <a:rect l="l" t="t" r="r" b="b"/>
                <a:pathLst>
                  <a:path w="349668" h="350213" extrusionOk="0">
                    <a:moveTo>
                      <a:pt x="349669" y="139649"/>
                    </a:moveTo>
                    <a:lnTo>
                      <a:pt x="210565" y="139649"/>
                    </a:lnTo>
                    <a:lnTo>
                      <a:pt x="210565" y="0"/>
                    </a:lnTo>
                    <a:lnTo>
                      <a:pt x="139649" y="0"/>
                    </a:lnTo>
                    <a:lnTo>
                      <a:pt x="139649" y="139649"/>
                    </a:lnTo>
                    <a:lnTo>
                      <a:pt x="0" y="139649"/>
                    </a:lnTo>
                    <a:lnTo>
                      <a:pt x="0" y="210565"/>
                    </a:lnTo>
                    <a:lnTo>
                      <a:pt x="139649" y="210565"/>
                    </a:lnTo>
                    <a:lnTo>
                      <a:pt x="139649" y="350214"/>
                    </a:lnTo>
                    <a:lnTo>
                      <a:pt x="210565" y="350214"/>
                    </a:lnTo>
                    <a:lnTo>
                      <a:pt x="210565" y="210565"/>
                    </a:lnTo>
                    <a:lnTo>
                      <a:pt x="349669" y="21056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17"/>
              <p:cNvSpPr/>
              <p:nvPr/>
            </p:nvSpPr>
            <p:spPr>
              <a:xfrm>
                <a:off x="8155082" y="2532357"/>
                <a:ext cx="745704" cy="758250"/>
              </a:xfrm>
              <a:custGeom>
                <a:avLst/>
                <a:gdLst/>
                <a:ahLst/>
                <a:cxnLst/>
                <a:rect l="l" t="t" r="r" b="b"/>
                <a:pathLst>
                  <a:path w="745704" h="758250" extrusionOk="0">
                    <a:moveTo>
                      <a:pt x="0" y="254205"/>
                    </a:moveTo>
                    <a:cubicBezTo>
                      <a:pt x="53459" y="105828"/>
                      <a:pt x="195291" y="0"/>
                      <a:pt x="361670" y="0"/>
                    </a:cubicBezTo>
                    <a:cubicBezTo>
                      <a:pt x="573871" y="0"/>
                      <a:pt x="745705" y="171834"/>
                      <a:pt x="745705" y="384035"/>
                    </a:cubicBezTo>
                    <a:cubicBezTo>
                      <a:pt x="745705" y="566779"/>
                      <a:pt x="618602" y="719520"/>
                      <a:pt x="447859" y="758251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80" name="Google Shape;680;p17"/>
          <p:cNvGrpSpPr/>
          <p:nvPr/>
        </p:nvGrpSpPr>
        <p:grpSpPr>
          <a:xfrm>
            <a:off x="5292000" y="226984"/>
            <a:ext cx="6929336" cy="1660215"/>
            <a:chOff x="5292000" y="226984"/>
            <a:chExt cx="6929336" cy="1660215"/>
          </a:xfrm>
        </p:grpSpPr>
        <p:grpSp>
          <p:nvGrpSpPr>
            <p:cNvPr id="681" name="Google Shape;681;p17"/>
            <p:cNvGrpSpPr/>
            <p:nvPr/>
          </p:nvGrpSpPr>
          <p:grpSpPr>
            <a:xfrm>
              <a:off x="5292000" y="226984"/>
              <a:ext cx="6929336" cy="1660215"/>
              <a:chOff x="6386284" y="773383"/>
              <a:chExt cx="6929336" cy="1660215"/>
            </a:xfrm>
          </p:grpSpPr>
          <p:grpSp>
            <p:nvGrpSpPr>
              <p:cNvPr id="682" name="Google Shape;682;p17"/>
              <p:cNvGrpSpPr/>
              <p:nvPr/>
            </p:nvGrpSpPr>
            <p:grpSpPr>
              <a:xfrm>
                <a:off x="6386284" y="773383"/>
                <a:ext cx="6929336" cy="1660215"/>
                <a:chOff x="6386284" y="773383"/>
                <a:chExt cx="6929336" cy="1660215"/>
              </a:xfrm>
            </p:grpSpPr>
            <p:sp>
              <p:nvSpPr>
                <p:cNvPr id="683" name="Google Shape;683;p17"/>
                <p:cNvSpPr/>
                <p:nvPr/>
              </p:nvSpPr>
              <p:spPr>
                <a:xfrm rot="-5400000">
                  <a:off x="9436676" y="-1445528"/>
                  <a:ext cx="1660033" cy="60978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0033" h="4657286" extrusionOk="0">
                      <a:moveTo>
                        <a:pt x="0" y="0"/>
                      </a:moveTo>
                      <a:lnTo>
                        <a:pt x="1660034" y="0"/>
                      </a:lnTo>
                      <a:lnTo>
                        <a:pt x="1660034" y="4657286"/>
                      </a:lnTo>
                      <a:lnTo>
                        <a:pt x="0" y="4657286"/>
                      </a:lnTo>
                      <a:close/>
                    </a:path>
                  </a:pathLst>
                </a:custGeom>
                <a:solidFill>
                  <a:schemeClr val="accent1">
                    <a:alpha val="84705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84" name="Google Shape;684;p17"/>
                <p:cNvGrpSpPr/>
                <p:nvPr/>
              </p:nvGrpSpPr>
              <p:grpSpPr>
                <a:xfrm>
                  <a:off x="6386284" y="773567"/>
                  <a:ext cx="831484" cy="1660032"/>
                  <a:chOff x="6386284" y="773567"/>
                  <a:chExt cx="831484" cy="1660032"/>
                </a:xfrm>
              </p:grpSpPr>
              <p:sp>
                <p:nvSpPr>
                  <p:cNvPr id="685" name="Google Shape;685;p17"/>
                  <p:cNvSpPr/>
                  <p:nvPr/>
                </p:nvSpPr>
                <p:spPr>
                  <a:xfrm>
                    <a:off x="6386284" y="773567"/>
                    <a:ext cx="831484" cy="16600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1484" h="1660032" extrusionOk="0">
                        <a:moveTo>
                          <a:pt x="830017" y="1486888"/>
                        </a:moveTo>
                        <a:cubicBezTo>
                          <a:pt x="467098" y="1486888"/>
                          <a:pt x="173144" y="1192934"/>
                          <a:pt x="173144" y="830016"/>
                        </a:cubicBezTo>
                        <a:cubicBezTo>
                          <a:pt x="173144" y="467098"/>
                          <a:pt x="467098" y="173144"/>
                          <a:pt x="830017" y="173144"/>
                        </a:cubicBezTo>
                        <a:cubicBezTo>
                          <a:pt x="830506" y="173144"/>
                          <a:pt x="830995" y="173144"/>
                          <a:pt x="831484" y="173144"/>
                        </a:cubicBezTo>
                        <a:lnTo>
                          <a:pt x="831484" y="0"/>
                        </a:lnTo>
                        <a:cubicBezTo>
                          <a:pt x="830995" y="0"/>
                          <a:pt x="830506" y="0"/>
                          <a:pt x="830017" y="0"/>
                        </a:cubicBezTo>
                        <a:cubicBezTo>
                          <a:pt x="371722" y="0"/>
                          <a:pt x="0" y="371722"/>
                          <a:pt x="0" y="830016"/>
                        </a:cubicBezTo>
                        <a:cubicBezTo>
                          <a:pt x="0" y="1288310"/>
                          <a:pt x="371722" y="1660032"/>
                          <a:pt x="830017" y="1660032"/>
                        </a:cubicBezTo>
                        <a:cubicBezTo>
                          <a:pt x="830506" y="1660032"/>
                          <a:pt x="830995" y="1660032"/>
                          <a:pt x="831484" y="1660032"/>
                        </a:cubicBezTo>
                        <a:lnTo>
                          <a:pt x="831484" y="1486888"/>
                        </a:lnTo>
                        <a:cubicBezTo>
                          <a:pt x="830995" y="1486888"/>
                          <a:pt x="830506" y="1486888"/>
                          <a:pt x="830017" y="1486888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alpha val="69803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6" name="Google Shape;686;p17"/>
                  <p:cNvSpPr/>
                  <p:nvPr/>
                </p:nvSpPr>
                <p:spPr>
                  <a:xfrm>
                    <a:off x="6386284" y="773567"/>
                    <a:ext cx="831484" cy="8300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1484" h="830016" extrusionOk="0">
                        <a:moveTo>
                          <a:pt x="830017" y="173144"/>
                        </a:moveTo>
                        <a:cubicBezTo>
                          <a:pt x="830506" y="173144"/>
                          <a:pt x="830995" y="173144"/>
                          <a:pt x="831484" y="173144"/>
                        </a:cubicBezTo>
                        <a:lnTo>
                          <a:pt x="831484" y="0"/>
                        </a:lnTo>
                        <a:cubicBezTo>
                          <a:pt x="830995" y="0"/>
                          <a:pt x="830506" y="0"/>
                          <a:pt x="830017" y="0"/>
                        </a:cubicBezTo>
                        <a:cubicBezTo>
                          <a:pt x="371722" y="0"/>
                          <a:pt x="0" y="371722"/>
                          <a:pt x="0" y="830016"/>
                        </a:cubicBezTo>
                        <a:lnTo>
                          <a:pt x="173144" y="830016"/>
                        </a:lnTo>
                        <a:cubicBezTo>
                          <a:pt x="173144" y="467098"/>
                          <a:pt x="467098" y="173144"/>
                          <a:pt x="830017" y="173144"/>
                        </a:cubicBezTo>
                        <a:close/>
                      </a:path>
                    </a:pathLst>
                  </a:custGeom>
                  <a:solidFill>
                    <a:schemeClr val="accent3">
                      <a:alpha val="69803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687" name="Google Shape;687;p17"/>
                <p:cNvSpPr/>
                <p:nvPr/>
              </p:nvSpPr>
              <p:spPr>
                <a:xfrm rot="-271851">
                  <a:off x="6643568" y="1030836"/>
                  <a:ext cx="1145520" cy="1145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5520" h="1145519" extrusionOk="0">
                      <a:moveTo>
                        <a:pt x="1145521" y="572760"/>
                      </a:moveTo>
                      <a:cubicBezTo>
                        <a:pt x="1145521" y="889086"/>
                        <a:pt x="889087" y="1145520"/>
                        <a:pt x="572760" y="1145520"/>
                      </a:cubicBezTo>
                      <a:cubicBezTo>
                        <a:pt x="256433" y="1145520"/>
                        <a:pt x="0" y="889086"/>
                        <a:pt x="0" y="572760"/>
                      </a:cubicBezTo>
                      <a:cubicBezTo>
                        <a:pt x="0" y="256433"/>
                        <a:pt x="256433" y="0"/>
                        <a:pt x="572760" y="0"/>
                      </a:cubicBezTo>
                      <a:cubicBezTo>
                        <a:pt x="889087" y="0"/>
                        <a:pt x="1145521" y="256433"/>
                        <a:pt x="1145521" y="57276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88" name="Google Shape;688;p17"/>
              <p:cNvSpPr txBox="1"/>
              <p:nvPr/>
            </p:nvSpPr>
            <p:spPr>
              <a:xfrm>
                <a:off x="7979144" y="1266398"/>
                <a:ext cx="4870821" cy="8260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800"/>
                  <a:buFont typeface="Arial"/>
                  <a:buNone/>
                </a:pPr>
                <a:r>
                  <a:rPr lang="hu-HU" sz="3200" b="1" i="0" u="none" strike="noStrike" cap="none" dirty="0">
                    <a:solidFill>
                      <a:schemeClr val="accent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Lakáshitel </a:t>
                </a:r>
                <a:r>
                  <a:rPr lang="hu-HU" sz="3200" b="1" i="0" u="none" strike="noStrike" cap="none" dirty="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törlesztés</a:t>
                </a:r>
                <a:endParaRPr sz="1200" dirty="0"/>
              </a:p>
            </p:txBody>
          </p:sp>
        </p:grpSp>
        <p:grpSp>
          <p:nvGrpSpPr>
            <p:cNvPr id="689" name="Google Shape;689;p17"/>
            <p:cNvGrpSpPr/>
            <p:nvPr/>
          </p:nvGrpSpPr>
          <p:grpSpPr>
            <a:xfrm>
              <a:off x="5791063" y="719818"/>
              <a:ext cx="685800" cy="600075"/>
              <a:chOff x="5791063" y="719818"/>
              <a:chExt cx="685800" cy="600075"/>
            </a:xfrm>
          </p:grpSpPr>
          <p:pic>
            <p:nvPicPr>
              <p:cNvPr id="690" name="Google Shape;690;p17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5791063" y="719818"/>
                <a:ext cx="685800" cy="6000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91" name="Google Shape;691;p17"/>
              <p:cNvSpPr txBox="1"/>
              <p:nvPr/>
            </p:nvSpPr>
            <p:spPr>
              <a:xfrm>
                <a:off x="5954770" y="854645"/>
                <a:ext cx="342900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hu-HU" sz="2400">
                    <a:solidFill>
                      <a:schemeClr val="accent1"/>
                    </a:solidFill>
                    <a:latin typeface="Arial"/>
                    <a:ea typeface="Arial"/>
                    <a:cs typeface="Arial"/>
                    <a:sym typeface="Arial"/>
                  </a:rPr>
                  <a:t>%</a:t>
                </a:r>
                <a:endParaRPr/>
              </a:p>
            </p:txBody>
          </p:sp>
        </p:grp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6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6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6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6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8C7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18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8" name="Google Shape;698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18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700" name="Google Shape;700;p18"/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701" name="Google Shape;701;p18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18"/>
          <p:cNvSpPr txBox="1"/>
          <p:nvPr/>
        </p:nvSpPr>
        <p:spPr>
          <a:xfrm>
            <a:off x="216000" y="300942"/>
            <a:ext cx="5892422" cy="6547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hu-HU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Legalább 6 hónapot meghaladó </a:t>
            </a:r>
            <a:br>
              <a:rPr lang="hu-HU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munkanélküliség esetén</a:t>
            </a:r>
            <a:endParaRPr sz="1200" dirty="0"/>
          </a:p>
          <a:p>
            <a:pPr marL="342900" marR="0" lvl="0" indent="-342900" algn="l" rtl="0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hu-HU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18. életévét be nem töltött </a:t>
            </a:r>
            <a:br>
              <a:rPr lang="hu-HU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gyermekek után jár</a:t>
            </a:r>
            <a:endParaRPr sz="1200" dirty="0"/>
          </a:p>
          <a:p>
            <a:pPr marL="342900" marR="0" lvl="0" indent="-342900" algn="l" rtl="0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hu-HU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Csak tankönyv, tanszer, ruházati költségekre</a:t>
            </a:r>
            <a:endParaRPr sz="1200" dirty="0"/>
          </a:p>
          <a:p>
            <a:pPr marL="342900" marR="0" lvl="0" indent="-342900" algn="l" rtl="0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hu-HU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Korábban pénztári számláról finanszírozott iskoláztatás címén igénybe vett szolgáltatások </a:t>
            </a:r>
            <a:br>
              <a:rPr lang="hu-HU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alapján kerül megállapításra</a:t>
            </a:r>
            <a:endParaRPr sz="1600" b="1" i="0" u="none" strike="noStrike" cap="none" dirty="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endParaRPr sz="1600" b="1" i="0" u="none" strike="noStrike" cap="none" dirty="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r>
              <a:rPr lang="hu-HU" sz="16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Keretösszeg: </a:t>
            </a:r>
            <a:r>
              <a:rPr lang="hu-HU" sz="1600" b="0" i="0" u="none" strike="noStrike" cap="none" dirty="0">
                <a:solidFill>
                  <a:schemeClr val="accent3"/>
                </a:solidFill>
                <a:sym typeface="Arial"/>
              </a:rPr>
              <a:t>Évente gyermekenként </a:t>
            </a:r>
            <a:br>
              <a:rPr lang="hu-HU" sz="1600" b="0" i="0" u="none" strike="noStrike" cap="none" dirty="0">
                <a:solidFill>
                  <a:schemeClr val="accent3"/>
                </a:solidFill>
                <a:sym typeface="Arial"/>
              </a:rPr>
            </a:br>
            <a:r>
              <a:rPr lang="hu-HU" sz="1600" b="0" i="0" u="none" strike="noStrike" cap="none" dirty="0">
                <a:solidFill>
                  <a:schemeClr val="accent3"/>
                </a:solidFill>
                <a:sym typeface="Arial"/>
              </a:rPr>
              <a:t>a minimálbér 100%-a</a:t>
            </a:r>
            <a:endParaRPr sz="1200" dirty="0"/>
          </a:p>
          <a:p>
            <a:pPr marL="0" marR="0" lvl="0" indent="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r>
              <a:rPr lang="hu-HU" sz="16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Várakozási idő: </a:t>
            </a:r>
            <a:r>
              <a:rPr lang="hu-HU" sz="1600" b="0" i="0" u="none" strike="noStrike" cap="none" dirty="0">
                <a:solidFill>
                  <a:schemeClr val="accent3"/>
                </a:solidFill>
                <a:sym typeface="Arial"/>
              </a:rPr>
              <a:t>3 hónap</a:t>
            </a:r>
            <a:endParaRPr sz="1200" dirty="0"/>
          </a:p>
          <a:p>
            <a:pPr marL="0" marR="0" lvl="0" indent="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r>
              <a:rPr lang="hu-HU" sz="16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Kizárás: </a:t>
            </a:r>
            <a:r>
              <a:rPr lang="hu-HU" sz="1600" b="0" i="0" u="none" strike="noStrike" cap="none" dirty="0">
                <a:solidFill>
                  <a:schemeClr val="accent3"/>
                </a:solidFill>
                <a:sym typeface="Arial"/>
              </a:rPr>
              <a:t>24 hónapot meghaladó </a:t>
            </a:r>
            <a:br>
              <a:rPr lang="hu-HU" sz="1600" b="0" i="0" u="none" strike="noStrike" cap="none" dirty="0">
                <a:solidFill>
                  <a:schemeClr val="accent3"/>
                </a:solidFill>
                <a:sym typeface="Arial"/>
              </a:rPr>
            </a:br>
            <a:r>
              <a:rPr lang="hu-HU" sz="1600" b="0" i="0" u="none" strike="noStrike" cap="none" dirty="0">
                <a:solidFill>
                  <a:schemeClr val="accent3"/>
                </a:solidFill>
                <a:sym typeface="Arial"/>
              </a:rPr>
              <a:t>munkanélküliség után nem jár</a:t>
            </a:r>
            <a:endParaRPr sz="1200" dirty="0"/>
          </a:p>
        </p:txBody>
      </p:sp>
      <p:pic>
        <p:nvPicPr>
          <p:cNvPr id="703" name="Google Shape;703;p1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20450" r="20450"/>
          <a:stretch/>
        </p:blipFill>
        <p:spPr>
          <a:xfrm>
            <a:off x="6120000" y="0"/>
            <a:ext cx="607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04" name="Google Shape;704;p18"/>
          <p:cNvGrpSpPr/>
          <p:nvPr/>
        </p:nvGrpSpPr>
        <p:grpSpPr>
          <a:xfrm>
            <a:off x="4812910" y="24780"/>
            <a:ext cx="2700009" cy="3372390"/>
            <a:chOff x="5559283" y="2276442"/>
            <a:chExt cx="2700009" cy="3372390"/>
          </a:xfrm>
        </p:grpSpPr>
        <p:grpSp>
          <p:nvGrpSpPr>
            <p:cNvPr id="705" name="Google Shape;705;p18"/>
            <p:cNvGrpSpPr/>
            <p:nvPr/>
          </p:nvGrpSpPr>
          <p:grpSpPr>
            <a:xfrm>
              <a:off x="5559283" y="2276442"/>
              <a:ext cx="2700009" cy="3372390"/>
              <a:chOff x="4265642" y="1727085"/>
              <a:chExt cx="3766956" cy="4705040"/>
            </a:xfrm>
          </p:grpSpPr>
          <p:sp>
            <p:nvSpPr>
              <p:cNvPr id="706" name="Google Shape;706;p18"/>
              <p:cNvSpPr/>
              <p:nvPr/>
            </p:nvSpPr>
            <p:spPr>
              <a:xfrm>
                <a:off x="4265642" y="1727085"/>
                <a:ext cx="3766956" cy="3766945"/>
              </a:xfrm>
              <a:custGeom>
                <a:avLst/>
                <a:gdLst/>
                <a:ahLst/>
                <a:cxnLst/>
                <a:rect l="l" t="t" r="r" b="b"/>
                <a:pathLst>
                  <a:path w="3313639" h="3313631" extrusionOk="0">
                    <a:moveTo>
                      <a:pt x="3313640" y="1656816"/>
                    </a:moveTo>
                    <a:cubicBezTo>
                      <a:pt x="3313640" y="2571850"/>
                      <a:pt x="2571856" y="3313632"/>
                      <a:pt x="1656820" y="3313632"/>
                    </a:cubicBezTo>
                    <a:cubicBezTo>
                      <a:pt x="741784" y="3313632"/>
                      <a:pt x="0" y="2571850"/>
                      <a:pt x="0" y="1656816"/>
                    </a:cubicBezTo>
                    <a:cubicBezTo>
                      <a:pt x="0" y="741782"/>
                      <a:pt x="741784" y="0"/>
                      <a:pt x="1656820" y="0"/>
                    </a:cubicBezTo>
                    <a:cubicBezTo>
                      <a:pt x="2571856" y="0"/>
                      <a:pt x="3313640" y="741782"/>
                      <a:pt x="3313640" y="165681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7" name="Google Shape;707;p18"/>
              <p:cNvSpPr txBox="1"/>
              <p:nvPr/>
            </p:nvSpPr>
            <p:spPr>
              <a:xfrm>
                <a:off x="4339297" y="3448880"/>
                <a:ext cx="3580854" cy="29832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800"/>
                  <a:buFont typeface="Arial"/>
                  <a:buNone/>
                </a:pPr>
                <a:r>
                  <a:rPr lang="hu-HU" sz="2000" b="1" i="0" u="none" strike="noStrike" cap="none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IZYS:</a:t>
                </a:r>
                <a:endParaRPr/>
              </a:p>
              <a:p>
                <a:pPr marL="0" marR="0" lvl="0" indent="0" algn="ctr" rtl="0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800"/>
                  <a:buFont typeface="Arial"/>
                  <a:buNone/>
                </a:pPr>
                <a:r>
                  <a:rPr lang="hu-HU" sz="2400" b="1" i="0" u="none" strike="noStrike" cap="none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+36 1 769 0061</a:t>
                </a:r>
                <a:endParaRPr sz="2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08" name="Google Shape;708;p18"/>
            <p:cNvGrpSpPr/>
            <p:nvPr/>
          </p:nvGrpSpPr>
          <p:grpSpPr>
            <a:xfrm>
              <a:off x="6498319" y="2593618"/>
              <a:ext cx="809731" cy="814837"/>
              <a:chOff x="8091055" y="2532357"/>
              <a:chExt cx="809731" cy="814837"/>
            </a:xfrm>
          </p:grpSpPr>
          <p:sp>
            <p:nvSpPr>
              <p:cNvPr id="709" name="Google Shape;709;p18"/>
              <p:cNvSpPr/>
              <p:nvPr/>
            </p:nvSpPr>
            <p:spPr>
              <a:xfrm>
                <a:off x="8091055" y="2886270"/>
                <a:ext cx="418450" cy="460924"/>
              </a:xfrm>
              <a:custGeom>
                <a:avLst/>
                <a:gdLst/>
                <a:ahLst/>
                <a:cxnLst/>
                <a:rect l="l" t="t" r="r" b="b"/>
                <a:pathLst>
                  <a:path w="418450" h="460924" extrusionOk="0">
                    <a:moveTo>
                      <a:pt x="411905" y="376670"/>
                    </a:moveTo>
                    <a:lnTo>
                      <a:pt x="345353" y="299754"/>
                    </a:lnTo>
                    <a:cubicBezTo>
                      <a:pt x="336080" y="288844"/>
                      <a:pt x="319715" y="287753"/>
                      <a:pt x="309350" y="297026"/>
                    </a:cubicBezTo>
                    <a:lnTo>
                      <a:pt x="270619" y="330302"/>
                    </a:lnTo>
                    <a:cubicBezTo>
                      <a:pt x="260800" y="338485"/>
                      <a:pt x="246617" y="339576"/>
                      <a:pt x="236252" y="331939"/>
                    </a:cubicBezTo>
                    <a:cubicBezTo>
                      <a:pt x="184975" y="293753"/>
                      <a:pt x="142425" y="245204"/>
                      <a:pt x="112968" y="189562"/>
                    </a:cubicBezTo>
                    <a:cubicBezTo>
                      <a:pt x="106968" y="178107"/>
                      <a:pt x="109695" y="164469"/>
                      <a:pt x="119514" y="155741"/>
                    </a:cubicBezTo>
                    <a:lnTo>
                      <a:pt x="158245" y="121920"/>
                    </a:lnTo>
                    <a:cubicBezTo>
                      <a:pt x="169155" y="112646"/>
                      <a:pt x="170246" y="96281"/>
                      <a:pt x="160973" y="85916"/>
                    </a:cubicBezTo>
                    <a:lnTo>
                      <a:pt x="93876" y="9000"/>
                    </a:lnTo>
                    <a:cubicBezTo>
                      <a:pt x="84602" y="-1910"/>
                      <a:pt x="68237" y="-3001"/>
                      <a:pt x="57872" y="6273"/>
                    </a:cubicBezTo>
                    <a:lnTo>
                      <a:pt x="12050" y="46095"/>
                    </a:lnTo>
                    <a:cubicBezTo>
                      <a:pt x="1685" y="54823"/>
                      <a:pt x="-2133" y="69006"/>
                      <a:pt x="1140" y="81552"/>
                    </a:cubicBezTo>
                    <a:cubicBezTo>
                      <a:pt x="49144" y="248477"/>
                      <a:pt x="168064" y="386489"/>
                      <a:pt x="326806" y="457950"/>
                    </a:cubicBezTo>
                    <a:cubicBezTo>
                      <a:pt x="339353" y="463405"/>
                      <a:pt x="353536" y="461223"/>
                      <a:pt x="363900" y="452495"/>
                    </a:cubicBezTo>
                    <a:lnTo>
                      <a:pt x="409723" y="413219"/>
                    </a:lnTo>
                    <a:cubicBezTo>
                      <a:pt x="420087" y="403400"/>
                      <a:pt x="421724" y="387035"/>
                      <a:pt x="411905" y="3766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0" name="Google Shape;710;p18"/>
              <p:cNvSpPr/>
              <p:nvPr/>
            </p:nvSpPr>
            <p:spPr>
              <a:xfrm>
                <a:off x="8353100" y="2741285"/>
                <a:ext cx="349668" cy="350213"/>
              </a:xfrm>
              <a:custGeom>
                <a:avLst/>
                <a:gdLst/>
                <a:ahLst/>
                <a:cxnLst/>
                <a:rect l="l" t="t" r="r" b="b"/>
                <a:pathLst>
                  <a:path w="349668" h="350213" extrusionOk="0">
                    <a:moveTo>
                      <a:pt x="349669" y="139649"/>
                    </a:moveTo>
                    <a:lnTo>
                      <a:pt x="210565" y="139649"/>
                    </a:lnTo>
                    <a:lnTo>
                      <a:pt x="210565" y="0"/>
                    </a:lnTo>
                    <a:lnTo>
                      <a:pt x="139649" y="0"/>
                    </a:lnTo>
                    <a:lnTo>
                      <a:pt x="139649" y="139649"/>
                    </a:lnTo>
                    <a:lnTo>
                      <a:pt x="0" y="139649"/>
                    </a:lnTo>
                    <a:lnTo>
                      <a:pt x="0" y="210565"/>
                    </a:lnTo>
                    <a:lnTo>
                      <a:pt x="139649" y="210565"/>
                    </a:lnTo>
                    <a:lnTo>
                      <a:pt x="139649" y="350214"/>
                    </a:lnTo>
                    <a:lnTo>
                      <a:pt x="210565" y="350214"/>
                    </a:lnTo>
                    <a:lnTo>
                      <a:pt x="210565" y="210565"/>
                    </a:lnTo>
                    <a:lnTo>
                      <a:pt x="349669" y="21056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1" name="Google Shape;711;p18"/>
              <p:cNvSpPr/>
              <p:nvPr/>
            </p:nvSpPr>
            <p:spPr>
              <a:xfrm>
                <a:off x="8155082" y="2532357"/>
                <a:ext cx="745704" cy="758250"/>
              </a:xfrm>
              <a:custGeom>
                <a:avLst/>
                <a:gdLst/>
                <a:ahLst/>
                <a:cxnLst/>
                <a:rect l="l" t="t" r="r" b="b"/>
                <a:pathLst>
                  <a:path w="745704" h="758250" extrusionOk="0">
                    <a:moveTo>
                      <a:pt x="0" y="254205"/>
                    </a:moveTo>
                    <a:cubicBezTo>
                      <a:pt x="53459" y="105828"/>
                      <a:pt x="195291" y="0"/>
                      <a:pt x="361670" y="0"/>
                    </a:cubicBezTo>
                    <a:cubicBezTo>
                      <a:pt x="573871" y="0"/>
                      <a:pt x="745705" y="171834"/>
                      <a:pt x="745705" y="384035"/>
                    </a:cubicBezTo>
                    <a:cubicBezTo>
                      <a:pt x="745705" y="566779"/>
                      <a:pt x="618602" y="719520"/>
                      <a:pt x="447859" y="758251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12" name="Google Shape;712;p18"/>
          <p:cNvGrpSpPr/>
          <p:nvPr/>
        </p:nvGrpSpPr>
        <p:grpSpPr>
          <a:xfrm>
            <a:off x="5264463" y="4836858"/>
            <a:ext cx="6929336" cy="1660215"/>
            <a:chOff x="5292000" y="226984"/>
            <a:chExt cx="6929336" cy="1660215"/>
          </a:xfrm>
        </p:grpSpPr>
        <p:grpSp>
          <p:nvGrpSpPr>
            <p:cNvPr id="713" name="Google Shape;713;p18"/>
            <p:cNvGrpSpPr/>
            <p:nvPr/>
          </p:nvGrpSpPr>
          <p:grpSpPr>
            <a:xfrm>
              <a:off x="5292000" y="226984"/>
              <a:ext cx="6929336" cy="1660215"/>
              <a:chOff x="6386284" y="773383"/>
              <a:chExt cx="6929336" cy="1660215"/>
            </a:xfrm>
          </p:grpSpPr>
          <p:grpSp>
            <p:nvGrpSpPr>
              <p:cNvPr id="714" name="Google Shape;714;p18"/>
              <p:cNvGrpSpPr/>
              <p:nvPr/>
            </p:nvGrpSpPr>
            <p:grpSpPr>
              <a:xfrm>
                <a:off x="6386284" y="773383"/>
                <a:ext cx="6929336" cy="1660215"/>
                <a:chOff x="6386284" y="773383"/>
                <a:chExt cx="6929336" cy="1660215"/>
              </a:xfrm>
            </p:grpSpPr>
            <p:sp>
              <p:nvSpPr>
                <p:cNvPr id="715" name="Google Shape;715;p18"/>
                <p:cNvSpPr/>
                <p:nvPr/>
              </p:nvSpPr>
              <p:spPr>
                <a:xfrm rot="-5400000">
                  <a:off x="9436676" y="-1445528"/>
                  <a:ext cx="1660033" cy="60978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0033" h="4657286" extrusionOk="0">
                      <a:moveTo>
                        <a:pt x="0" y="0"/>
                      </a:moveTo>
                      <a:lnTo>
                        <a:pt x="1660034" y="0"/>
                      </a:lnTo>
                      <a:lnTo>
                        <a:pt x="1660034" y="4657286"/>
                      </a:lnTo>
                      <a:lnTo>
                        <a:pt x="0" y="4657286"/>
                      </a:lnTo>
                      <a:close/>
                    </a:path>
                  </a:pathLst>
                </a:custGeom>
                <a:solidFill>
                  <a:schemeClr val="accent1">
                    <a:alpha val="84705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716" name="Google Shape;716;p18"/>
                <p:cNvGrpSpPr/>
                <p:nvPr/>
              </p:nvGrpSpPr>
              <p:grpSpPr>
                <a:xfrm>
                  <a:off x="6386284" y="773567"/>
                  <a:ext cx="831484" cy="1660032"/>
                  <a:chOff x="6386284" y="773567"/>
                  <a:chExt cx="831484" cy="1660032"/>
                </a:xfrm>
              </p:grpSpPr>
              <p:sp>
                <p:nvSpPr>
                  <p:cNvPr id="717" name="Google Shape;717;p18"/>
                  <p:cNvSpPr/>
                  <p:nvPr/>
                </p:nvSpPr>
                <p:spPr>
                  <a:xfrm>
                    <a:off x="6386284" y="773567"/>
                    <a:ext cx="831484" cy="16600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1484" h="1660032" extrusionOk="0">
                        <a:moveTo>
                          <a:pt x="830017" y="1486888"/>
                        </a:moveTo>
                        <a:cubicBezTo>
                          <a:pt x="467098" y="1486888"/>
                          <a:pt x="173144" y="1192934"/>
                          <a:pt x="173144" y="830016"/>
                        </a:cubicBezTo>
                        <a:cubicBezTo>
                          <a:pt x="173144" y="467098"/>
                          <a:pt x="467098" y="173144"/>
                          <a:pt x="830017" y="173144"/>
                        </a:cubicBezTo>
                        <a:cubicBezTo>
                          <a:pt x="830506" y="173144"/>
                          <a:pt x="830995" y="173144"/>
                          <a:pt x="831484" y="173144"/>
                        </a:cubicBezTo>
                        <a:lnTo>
                          <a:pt x="831484" y="0"/>
                        </a:lnTo>
                        <a:cubicBezTo>
                          <a:pt x="830995" y="0"/>
                          <a:pt x="830506" y="0"/>
                          <a:pt x="830017" y="0"/>
                        </a:cubicBezTo>
                        <a:cubicBezTo>
                          <a:pt x="371722" y="0"/>
                          <a:pt x="0" y="371722"/>
                          <a:pt x="0" y="830016"/>
                        </a:cubicBezTo>
                        <a:cubicBezTo>
                          <a:pt x="0" y="1288310"/>
                          <a:pt x="371722" y="1660032"/>
                          <a:pt x="830017" y="1660032"/>
                        </a:cubicBezTo>
                        <a:cubicBezTo>
                          <a:pt x="830506" y="1660032"/>
                          <a:pt x="830995" y="1660032"/>
                          <a:pt x="831484" y="1660032"/>
                        </a:cubicBezTo>
                        <a:lnTo>
                          <a:pt x="831484" y="1486888"/>
                        </a:lnTo>
                        <a:cubicBezTo>
                          <a:pt x="830995" y="1486888"/>
                          <a:pt x="830506" y="1486888"/>
                          <a:pt x="830017" y="1486888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alpha val="69803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18" name="Google Shape;718;p18"/>
                  <p:cNvSpPr/>
                  <p:nvPr/>
                </p:nvSpPr>
                <p:spPr>
                  <a:xfrm>
                    <a:off x="6386284" y="773567"/>
                    <a:ext cx="831484" cy="8300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1484" h="830016" extrusionOk="0">
                        <a:moveTo>
                          <a:pt x="830017" y="173144"/>
                        </a:moveTo>
                        <a:cubicBezTo>
                          <a:pt x="830506" y="173144"/>
                          <a:pt x="830995" y="173144"/>
                          <a:pt x="831484" y="173144"/>
                        </a:cubicBezTo>
                        <a:lnTo>
                          <a:pt x="831484" y="0"/>
                        </a:lnTo>
                        <a:cubicBezTo>
                          <a:pt x="830995" y="0"/>
                          <a:pt x="830506" y="0"/>
                          <a:pt x="830017" y="0"/>
                        </a:cubicBezTo>
                        <a:cubicBezTo>
                          <a:pt x="371722" y="0"/>
                          <a:pt x="0" y="371722"/>
                          <a:pt x="0" y="830016"/>
                        </a:cubicBezTo>
                        <a:lnTo>
                          <a:pt x="173144" y="830016"/>
                        </a:lnTo>
                        <a:cubicBezTo>
                          <a:pt x="173144" y="467098"/>
                          <a:pt x="467098" y="173144"/>
                          <a:pt x="830017" y="173144"/>
                        </a:cubicBezTo>
                        <a:close/>
                      </a:path>
                    </a:pathLst>
                  </a:custGeom>
                  <a:solidFill>
                    <a:schemeClr val="accent3">
                      <a:alpha val="69803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719" name="Google Shape;719;p18"/>
                <p:cNvSpPr/>
                <p:nvPr/>
              </p:nvSpPr>
              <p:spPr>
                <a:xfrm rot="-271851">
                  <a:off x="6643568" y="1030836"/>
                  <a:ext cx="1145520" cy="1145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5520" h="1145519" extrusionOk="0">
                      <a:moveTo>
                        <a:pt x="1145521" y="572760"/>
                      </a:moveTo>
                      <a:cubicBezTo>
                        <a:pt x="1145521" y="889086"/>
                        <a:pt x="889087" y="1145520"/>
                        <a:pt x="572760" y="1145520"/>
                      </a:cubicBezTo>
                      <a:cubicBezTo>
                        <a:pt x="256433" y="1145520"/>
                        <a:pt x="0" y="889086"/>
                        <a:pt x="0" y="572760"/>
                      </a:cubicBezTo>
                      <a:cubicBezTo>
                        <a:pt x="0" y="256433"/>
                        <a:pt x="256433" y="0"/>
                        <a:pt x="572760" y="0"/>
                      </a:cubicBezTo>
                      <a:cubicBezTo>
                        <a:pt x="889087" y="0"/>
                        <a:pt x="1145521" y="256433"/>
                        <a:pt x="1145521" y="57276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20" name="Google Shape;720;p18"/>
              <p:cNvSpPr txBox="1"/>
              <p:nvPr/>
            </p:nvSpPr>
            <p:spPr>
              <a:xfrm>
                <a:off x="7979144" y="1266398"/>
                <a:ext cx="4870821" cy="8260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800"/>
                  <a:buFont typeface="Arial"/>
                  <a:buNone/>
                </a:pPr>
                <a:r>
                  <a:rPr lang="hu-HU" sz="3200" b="1" i="0" u="none" strike="noStrike" cap="none" dirty="0">
                    <a:solidFill>
                      <a:schemeClr val="accent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Gyermeknevelés</a:t>
                </a:r>
                <a:endParaRPr sz="3200" b="1" i="0" u="none" strike="noStrike" cap="none" dirty="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721" name="Google Shape;721;p18"/>
            <p:cNvGrpSpPr/>
            <p:nvPr/>
          </p:nvGrpSpPr>
          <p:grpSpPr>
            <a:xfrm>
              <a:off x="5769496" y="680074"/>
              <a:ext cx="904720" cy="753944"/>
              <a:chOff x="5738550" y="701444"/>
              <a:chExt cx="904720" cy="753944"/>
            </a:xfrm>
          </p:grpSpPr>
          <p:grpSp>
            <p:nvGrpSpPr>
              <p:cNvPr id="722" name="Google Shape;722;p18" descr="Nő csecsemővel"/>
              <p:cNvGrpSpPr/>
              <p:nvPr/>
            </p:nvGrpSpPr>
            <p:grpSpPr>
              <a:xfrm>
                <a:off x="5738550" y="724915"/>
                <a:ext cx="370814" cy="706823"/>
                <a:chOff x="5024743" y="2129588"/>
                <a:chExt cx="449731" cy="857250"/>
              </a:xfrm>
            </p:grpSpPr>
            <p:sp>
              <p:nvSpPr>
                <p:cNvPr id="723" name="Google Shape;723;p18"/>
                <p:cNvSpPr/>
                <p:nvPr/>
              </p:nvSpPr>
              <p:spPr>
                <a:xfrm>
                  <a:off x="5024743" y="2301038"/>
                  <a:ext cx="357814" cy="68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814" h="685800" extrusionOk="0">
                      <a:moveTo>
                        <a:pt x="271423" y="294132"/>
                      </a:moveTo>
                      <a:lnTo>
                        <a:pt x="271423" y="294132"/>
                      </a:lnTo>
                      <a:cubicBezTo>
                        <a:pt x="267067" y="294769"/>
                        <a:pt x="262678" y="295151"/>
                        <a:pt x="258279" y="295275"/>
                      </a:cubicBezTo>
                      <a:cubicBezTo>
                        <a:pt x="221878" y="295698"/>
                        <a:pt x="192026" y="266533"/>
                        <a:pt x="191604" y="230133"/>
                      </a:cubicBezTo>
                      <a:cubicBezTo>
                        <a:pt x="191598" y="229622"/>
                        <a:pt x="191598" y="229111"/>
                        <a:pt x="191604" y="228600"/>
                      </a:cubicBezTo>
                      <a:cubicBezTo>
                        <a:pt x="191756" y="197880"/>
                        <a:pt x="212680" y="171157"/>
                        <a:pt x="242467" y="163640"/>
                      </a:cubicBezTo>
                      <a:cubicBezTo>
                        <a:pt x="248754" y="161353"/>
                        <a:pt x="283329" y="145828"/>
                        <a:pt x="298760" y="79724"/>
                      </a:cubicBezTo>
                      <a:cubicBezTo>
                        <a:pt x="303100" y="60500"/>
                        <a:pt x="315724" y="44180"/>
                        <a:pt x="333240" y="35147"/>
                      </a:cubicBezTo>
                      <a:cubicBezTo>
                        <a:pt x="309090" y="20441"/>
                        <a:pt x="282663" y="9851"/>
                        <a:pt x="255040" y="3810"/>
                      </a:cubicBezTo>
                      <a:cubicBezTo>
                        <a:pt x="240501" y="1592"/>
                        <a:pt x="225834" y="319"/>
                        <a:pt x="211130" y="0"/>
                      </a:cubicBezTo>
                      <a:cubicBezTo>
                        <a:pt x="196457" y="323"/>
                        <a:pt x="181822" y="1595"/>
                        <a:pt x="167315" y="3810"/>
                      </a:cubicBezTo>
                      <a:cubicBezTo>
                        <a:pt x="138725" y="9072"/>
                        <a:pt x="111505" y="20090"/>
                        <a:pt x="87305" y="36195"/>
                      </a:cubicBezTo>
                      <a:cubicBezTo>
                        <a:pt x="79651" y="40887"/>
                        <a:pt x="74171" y="48423"/>
                        <a:pt x="72065" y="57150"/>
                      </a:cubicBezTo>
                      <a:lnTo>
                        <a:pt x="1580" y="293370"/>
                      </a:lnTo>
                      <a:cubicBezTo>
                        <a:pt x="-4398" y="313545"/>
                        <a:pt x="7112" y="334746"/>
                        <a:pt x="27287" y="340724"/>
                      </a:cubicBezTo>
                      <a:cubicBezTo>
                        <a:pt x="27607" y="340818"/>
                        <a:pt x="27928" y="340908"/>
                        <a:pt x="28250" y="340995"/>
                      </a:cubicBezTo>
                      <a:cubicBezTo>
                        <a:pt x="31849" y="342547"/>
                        <a:pt x="35772" y="343200"/>
                        <a:pt x="39680" y="342900"/>
                      </a:cubicBezTo>
                      <a:cubicBezTo>
                        <a:pt x="56366" y="343150"/>
                        <a:pt x="71169" y="332241"/>
                        <a:pt x="75875" y="316230"/>
                      </a:cubicBezTo>
                      <a:lnTo>
                        <a:pt x="134930" y="116205"/>
                      </a:lnTo>
                      <a:lnTo>
                        <a:pt x="134930" y="182880"/>
                      </a:lnTo>
                      <a:lnTo>
                        <a:pt x="64445" y="419100"/>
                      </a:lnTo>
                      <a:lnTo>
                        <a:pt x="115880" y="419100"/>
                      </a:lnTo>
                      <a:lnTo>
                        <a:pt x="115880" y="685800"/>
                      </a:lnTo>
                      <a:lnTo>
                        <a:pt x="192080" y="685800"/>
                      </a:lnTo>
                      <a:lnTo>
                        <a:pt x="192080" y="419100"/>
                      </a:lnTo>
                      <a:lnTo>
                        <a:pt x="230180" y="419100"/>
                      </a:lnTo>
                      <a:lnTo>
                        <a:pt x="230180" y="685800"/>
                      </a:lnTo>
                      <a:lnTo>
                        <a:pt x="306380" y="685800"/>
                      </a:lnTo>
                      <a:lnTo>
                        <a:pt x="306380" y="419100"/>
                      </a:lnTo>
                      <a:lnTo>
                        <a:pt x="357815" y="419100"/>
                      </a:lnTo>
                      <a:lnTo>
                        <a:pt x="315238" y="276225"/>
                      </a:lnTo>
                      <a:cubicBezTo>
                        <a:pt x="301744" y="284616"/>
                        <a:pt x="286932" y="290670"/>
                        <a:pt x="271423" y="294132"/>
                      </a:cubicBezTo>
                      <a:close/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4" name="Google Shape;724;p18"/>
                <p:cNvSpPr/>
                <p:nvPr/>
              </p:nvSpPr>
              <p:spPr>
                <a:xfrm>
                  <a:off x="5160149" y="2129588"/>
                  <a:ext cx="152400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00" h="152400" extrusionOk="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5" name="Google Shape;725;p18"/>
                <p:cNvSpPr/>
                <p:nvPr/>
              </p:nvSpPr>
              <p:spPr>
                <a:xfrm>
                  <a:off x="5235396" y="2347491"/>
                  <a:ext cx="201197" cy="229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197" h="229771" extrusionOk="0">
                      <a:moveTo>
                        <a:pt x="114300" y="137379"/>
                      </a:moveTo>
                      <a:cubicBezTo>
                        <a:pt x="125347" y="126069"/>
                        <a:pt x="140404" y="119568"/>
                        <a:pt x="156211" y="119282"/>
                      </a:cubicBezTo>
                      <a:cubicBezTo>
                        <a:pt x="163451" y="119390"/>
                        <a:pt x="170589" y="121013"/>
                        <a:pt x="177166" y="124044"/>
                      </a:cubicBezTo>
                      <a:cubicBezTo>
                        <a:pt x="187646" y="103239"/>
                        <a:pt x="195332" y="81140"/>
                        <a:pt x="200026" y="58322"/>
                      </a:cubicBezTo>
                      <a:cubicBezTo>
                        <a:pt x="205812" y="32545"/>
                        <a:pt x="189607" y="6958"/>
                        <a:pt x="163831" y="1172"/>
                      </a:cubicBezTo>
                      <a:cubicBezTo>
                        <a:pt x="138054" y="-4615"/>
                        <a:pt x="112467" y="11590"/>
                        <a:pt x="106681" y="37367"/>
                      </a:cubicBezTo>
                      <a:cubicBezTo>
                        <a:pt x="87631" y="119282"/>
                        <a:pt x="40006" y="134522"/>
                        <a:pt x="37148" y="135474"/>
                      </a:cubicBezTo>
                      <a:lnTo>
                        <a:pt x="37148" y="135474"/>
                      </a:lnTo>
                      <a:cubicBezTo>
                        <a:pt x="15349" y="140390"/>
                        <a:pt x="-100" y="159801"/>
                        <a:pt x="0" y="182147"/>
                      </a:cubicBezTo>
                      <a:cubicBezTo>
                        <a:pt x="0" y="208449"/>
                        <a:pt x="21323" y="229772"/>
                        <a:pt x="47625" y="229772"/>
                      </a:cubicBezTo>
                      <a:cubicBezTo>
                        <a:pt x="51133" y="229640"/>
                        <a:pt x="54630" y="229322"/>
                        <a:pt x="58103" y="228819"/>
                      </a:cubicBezTo>
                      <a:cubicBezTo>
                        <a:pt x="74511" y="224731"/>
                        <a:pt x="90015" y="217625"/>
                        <a:pt x="103823" y="207864"/>
                      </a:cubicBezTo>
                      <a:cubicBezTo>
                        <a:pt x="89991" y="184891"/>
                        <a:pt x="94384" y="155336"/>
                        <a:pt x="114300" y="13737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6" name="Google Shape;726;p18"/>
                <p:cNvSpPr/>
                <p:nvPr/>
              </p:nvSpPr>
              <p:spPr>
                <a:xfrm>
                  <a:off x="5348563" y="2484457"/>
                  <a:ext cx="73799" cy="738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99" h="73866" extrusionOk="0">
                      <a:moveTo>
                        <a:pt x="64475" y="10795"/>
                      </a:moveTo>
                      <a:cubicBezTo>
                        <a:pt x="78266" y="26688"/>
                        <a:pt x="76563" y="50751"/>
                        <a:pt x="60672" y="64542"/>
                      </a:cubicBezTo>
                      <a:cubicBezTo>
                        <a:pt x="46209" y="77093"/>
                        <a:pt x="24678" y="76960"/>
                        <a:pt x="10373" y="64230"/>
                      </a:cubicBezTo>
                      <a:cubicBezTo>
                        <a:pt x="-4058" y="48917"/>
                        <a:pt x="-3344" y="24804"/>
                        <a:pt x="11969" y="10372"/>
                      </a:cubicBezTo>
                      <a:cubicBezTo>
                        <a:pt x="26740" y="-3547"/>
                        <a:pt x="49828" y="-3445"/>
                        <a:pt x="64475" y="10605"/>
                      </a:cubicBezTo>
                      <a:close/>
                    </a:path>
                  </a:pathLst>
                </a:custGeom>
                <a:noFill/>
                <a:ln w="19050" cap="flat" cmpd="sng">
                  <a:solidFill>
                    <a:srgbClr val="FFFFFF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7" name="Google Shape;727;p18"/>
                <p:cNvSpPr/>
                <p:nvPr/>
              </p:nvSpPr>
              <p:spPr>
                <a:xfrm>
                  <a:off x="5360174" y="2224838"/>
                  <a:ext cx="114300" cy="11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00" h="114300" extrusionOk="0">
                      <a:moveTo>
                        <a:pt x="114300" y="57150"/>
                      </a:moveTo>
                      <a:cubicBezTo>
                        <a:pt x="114300" y="88713"/>
                        <a:pt x="88713" y="114300"/>
                        <a:pt x="57150" y="114300"/>
                      </a:cubicBezTo>
                      <a:cubicBezTo>
                        <a:pt x="25587" y="114300"/>
                        <a:pt x="0" y="88713"/>
                        <a:pt x="0" y="57150"/>
                      </a:cubicBezTo>
                      <a:cubicBezTo>
                        <a:pt x="0" y="25587"/>
                        <a:pt x="25587" y="0"/>
                        <a:pt x="57150" y="0"/>
                      </a:cubicBezTo>
                      <a:cubicBezTo>
                        <a:pt x="88713" y="0"/>
                        <a:pt x="114300" y="25587"/>
                        <a:pt x="114300" y="5715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728" name="Google Shape;728;p18" descr="Férfi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5889326" y="701444"/>
                <a:ext cx="753944" cy="75394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7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7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7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7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7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8C7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19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5" name="Google Shape;73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Google Shape;736;p19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737" name="Google Shape;737;p19"/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738" name="Google Shape;738;p19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19"/>
          <p:cNvSpPr txBox="1"/>
          <p:nvPr/>
        </p:nvSpPr>
        <p:spPr>
          <a:xfrm>
            <a:off x="252000" y="720000"/>
            <a:ext cx="5892422" cy="6549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hu-HU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Bérlet időarányos része</a:t>
            </a:r>
            <a:endParaRPr sz="1200" dirty="0"/>
          </a:p>
          <a:p>
            <a:pPr marL="342900" marR="0" lvl="0" indent="-342900" algn="l" rtl="0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hu-HU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Táppénz kiegészítésként csonttöréssel, </a:t>
            </a:r>
            <a:br>
              <a:rPr lang="hu-HU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60 napot meghaladó táppénzzel </a:t>
            </a:r>
            <a:br>
              <a:rPr lang="hu-HU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együtt nem igényelhető</a:t>
            </a:r>
            <a:endParaRPr sz="1200" dirty="0"/>
          </a:p>
          <a:p>
            <a:pPr marL="0" marR="0" lvl="0" indent="0" algn="l" rtl="0">
              <a:lnSpc>
                <a:spcPct val="183333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endParaRPr sz="1600" b="1" i="0" u="none" strike="noStrike" cap="none" dirty="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r>
              <a:rPr lang="hu-HU" sz="16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Keretösszeg: 100.000 Ft / év</a:t>
            </a:r>
            <a:endParaRPr sz="1200" dirty="0"/>
          </a:p>
          <a:p>
            <a:pPr marL="0" marR="0" lvl="0" indent="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r>
              <a:rPr lang="hu-HU" sz="16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Várakozási idő: </a:t>
            </a:r>
            <a:r>
              <a:rPr lang="hu-HU" sz="1600" b="0" i="0" u="none" strike="noStrike" cap="none" dirty="0">
                <a:solidFill>
                  <a:schemeClr val="accent3"/>
                </a:solidFill>
                <a:sym typeface="Arial"/>
              </a:rPr>
              <a:t>nincs</a:t>
            </a:r>
            <a:endParaRPr sz="1200" dirty="0"/>
          </a:p>
          <a:p>
            <a:pPr marL="0" marR="0" lvl="0" indent="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r>
              <a:rPr lang="hu-HU" sz="16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Kizárás: </a:t>
            </a:r>
            <a:r>
              <a:rPr lang="hu-HU" sz="1600" b="0" i="0" u="none" strike="noStrike" cap="none" dirty="0">
                <a:solidFill>
                  <a:schemeClr val="accent3"/>
                </a:solidFill>
                <a:sym typeface="Arial"/>
              </a:rPr>
              <a:t>alkohol, drog befolyásoltság, bűncselekmény elkövetése során, </a:t>
            </a:r>
            <a:br>
              <a:rPr lang="hu-HU" sz="1600" b="0" i="0" u="none" strike="noStrike" cap="none" dirty="0">
                <a:solidFill>
                  <a:schemeClr val="accent3"/>
                </a:solidFill>
                <a:sym typeface="Arial"/>
              </a:rPr>
            </a:br>
            <a:r>
              <a:rPr lang="hu-HU" sz="1600" b="0" i="0" u="none" strike="noStrike" cap="none" dirty="0">
                <a:solidFill>
                  <a:schemeClr val="accent3"/>
                </a:solidFill>
                <a:sym typeface="Arial"/>
              </a:rPr>
              <a:t>szándékos és súlyosan gondatlan </a:t>
            </a:r>
            <a:br>
              <a:rPr lang="hu-HU" sz="1600" b="0" i="0" u="none" strike="noStrike" cap="none" dirty="0">
                <a:solidFill>
                  <a:schemeClr val="accent3"/>
                </a:solidFill>
                <a:sym typeface="Arial"/>
              </a:rPr>
            </a:br>
            <a:r>
              <a:rPr lang="hu-HU" sz="1600" b="0" i="0" u="none" strike="noStrike" cap="none" dirty="0">
                <a:solidFill>
                  <a:schemeClr val="accent3"/>
                </a:solidFill>
                <a:sym typeface="Arial"/>
              </a:rPr>
              <a:t>magatartás, terhesség-szülés, </a:t>
            </a:r>
            <a:br>
              <a:rPr lang="hu-HU" sz="1600" b="0" i="0" u="none" strike="noStrike" cap="none" dirty="0">
                <a:solidFill>
                  <a:schemeClr val="accent3"/>
                </a:solidFill>
                <a:sym typeface="Arial"/>
              </a:rPr>
            </a:br>
            <a:r>
              <a:rPr lang="hu-HU" sz="1600" b="0" i="0" u="none" strike="noStrike" cap="none" dirty="0">
                <a:solidFill>
                  <a:schemeClr val="accent3"/>
                </a:solidFill>
                <a:sym typeface="Arial"/>
              </a:rPr>
              <a:t>vagy veszélyeztetett terhesség</a:t>
            </a:r>
            <a:endParaRPr sz="1200" dirty="0"/>
          </a:p>
        </p:txBody>
      </p:sp>
      <p:pic>
        <p:nvPicPr>
          <p:cNvPr id="740" name="Google Shape;740;p1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5675" r="5675"/>
          <a:stretch/>
        </p:blipFill>
        <p:spPr>
          <a:xfrm>
            <a:off x="6120000" y="0"/>
            <a:ext cx="607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41" name="Google Shape;741;p19"/>
          <p:cNvGrpSpPr/>
          <p:nvPr/>
        </p:nvGrpSpPr>
        <p:grpSpPr>
          <a:xfrm>
            <a:off x="4788000" y="3600000"/>
            <a:ext cx="2700009" cy="3372390"/>
            <a:chOff x="5559283" y="2276442"/>
            <a:chExt cx="2700009" cy="3372390"/>
          </a:xfrm>
        </p:grpSpPr>
        <p:grpSp>
          <p:nvGrpSpPr>
            <p:cNvPr id="742" name="Google Shape;742;p19"/>
            <p:cNvGrpSpPr/>
            <p:nvPr/>
          </p:nvGrpSpPr>
          <p:grpSpPr>
            <a:xfrm>
              <a:off x="5559283" y="2276442"/>
              <a:ext cx="2700009" cy="3372390"/>
              <a:chOff x="4265642" y="1727085"/>
              <a:chExt cx="3766956" cy="4705040"/>
            </a:xfrm>
          </p:grpSpPr>
          <p:sp>
            <p:nvSpPr>
              <p:cNvPr id="743" name="Google Shape;743;p19"/>
              <p:cNvSpPr/>
              <p:nvPr/>
            </p:nvSpPr>
            <p:spPr>
              <a:xfrm>
                <a:off x="4265642" y="1727085"/>
                <a:ext cx="3766956" cy="3766945"/>
              </a:xfrm>
              <a:custGeom>
                <a:avLst/>
                <a:gdLst/>
                <a:ahLst/>
                <a:cxnLst/>
                <a:rect l="l" t="t" r="r" b="b"/>
                <a:pathLst>
                  <a:path w="3313639" h="3313631" extrusionOk="0">
                    <a:moveTo>
                      <a:pt x="3313640" y="1656816"/>
                    </a:moveTo>
                    <a:cubicBezTo>
                      <a:pt x="3313640" y="2571850"/>
                      <a:pt x="2571856" y="3313632"/>
                      <a:pt x="1656820" y="3313632"/>
                    </a:cubicBezTo>
                    <a:cubicBezTo>
                      <a:pt x="741784" y="3313632"/>
                      <a:pt x="0" y="2571850"/>
                      <a:pt x="0" y="1656816"/>
                    </a:cubicBezTo>
                    <a:cubicBezTo>
                      <a:pt x="0" y="741782"/>
                      <a:pt x="741784" y="0"/>
                      <a:pt x="1656820" y="0"/>
                    </a:cubicBezTo>
                    <a:cubicBezTo>
                      <a:pt x="2571856" y="0"/>
                      <a:pt x="3313640" y="741782"/>
                      <a:pt x="3313640" y="165681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4" name="Google Shape;744;p19"/>
              <p:cNvSpPr txBox="1"/>
              <p:nvPr/>
            </p:nvSpPr>
            <p:spPr>
              <a:xfrm>
                <a:off x="4339297" y="3448880"/>
                <a:ext cx="3580854" cy="29832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800"/>
                  <a:buFont typeface="Arial"/>
                  <a:buNone/>
                </a:pPr>
                <a:r>
                  <a:rPr lang="hu-HU" sz="2000" b="1" i="0" u="none" strike="noStrike" cap="none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IZYS:</a:t>
                </a:r>
                <a:endParaRPr/>
              </a:p>
              <a:p>
                <a:pPr marL="0" marR="0" lvl="0" indent="0" algn="ctr" rtl="0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800"/>
                  <a:buFont typeface="Arial"/>
                  <a:buNone/>
                </a:pPr>
                <a:r>
                  <a:rPr lang="hu-HU" sz="2400" b="1" i="0" u="none" strike="noStrike" cap="none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+36 1 769 0061</a:t>
                </a:r>
                <a:endParaRPr sz="2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45" name="Google Shape;745;p19"/>
            <p:cNvGrpSpPr/>
            <p:nvPr/>
          </p:nvGrpSpPr>
          <p:grpSpPr>
            <a:xfrm>
              <a:off x="6498319" y="2593618"/>
              <a:ext cx="809731" cy="814837"/>
              <a:chOff x="8091055" y="2532357"/>
              <a:chExt cx="809731" cy="814837"/>
            </a:xfrm>
          </p:grpSpPr>
          <p:sp>
            <p:nvSpPr>
              <p:cNvPr id="746" name="Google Shape;746;p19"/>
              <p:cNvSpPr/>
              <p:nvPr/>
            </p:nvSpPr>
            <p:spPr>
              <a:xfrm>
                <a:off x="8091055" y="2886270"/>
                <a:ext cx="418450" cy="460924"/>
              </a:xfrm>
              <a:custGeom>
                <a:avLst/>
                <a:gdLst/>
                <a:ahLst/>
                <a:cxnLst/>
                <a:rect l="l" t="t" r="r" b="b"/>
                <a:pathLst>
                  <a:path w="418450" h="460924" extrusionOk="0">
                    <a:moveTo>
                      <a:pt x="411905" y="376670"/>
                    </a:moveTo>
                    <a:lnTo>
                      <a:pt x="345353" y="299754"/>
                    </a:lnTo>
                    <a:cubicBezTo>
                      <a:pt x="336080" y="288844"/>
                      <a:pt x="319715" y="287753"/>
                      <a:pt x="309350" y="297026"/>
                    </a:cubicBezTo>
                    <a:lnTo>
                      <a:pt x="270619" y="330302"/>
                    </a:lnTo>
                    <a:cubicBezTo>
                      <a:pt x="260800" y="338485"/>
                      <a:pt x="246617" y="339576"/>
                      <a:pt x="236252" y="331939"/>
                    </a:cubicBezTo>
                    <a:cubicBezTo>
                      <a:pt x="184975" y="293753"/>
                      <a:pt x="142425" y="245204"/>
                      <a:pt x="112968" y="189562"/>
                    </a:cubicBezTo>
                    <a:cubicBezTo>
                      <a:pt x="106968" y="178107"/>
                      <a:pt x="109695" y="164469"/>
                      <a:pt x="119514" y="155741"/>
                    </a:cubicBezTo>
                    <a:lnTo>
                      <a:pt x="158245" y="121920"/>
                    </a:lnTo>
                    <a:cubicBezTo>
                      <a:pt x="169155" y="112646"/>
                      <a:pt x="170246" y="96281"/>
                      <a:pt x="160973" y="85916"/>
                    </a:cubicBezTo>
                    <a:lnTo>
                      <a:pt x="93876" y="9000"/>
                    </a:lnTo>
                    <a:cubicBezTo>
                      <a:pt x="84602" y="-1910"/>
                      <a:pt x="68237" y="-3001"/>
                      <a:pt x="57872" y="6273"/>
                    </a:cubicBezTo>
                    <a:lnTo>
                      <a:pt x="12050" y="46095"/>
                    </a:lnTo>
                    <a:cubicBezTo>
                      <a:pt x="1685" y="54823"/>
                      <a:pt x="-2133" y="69006"/>
                      <a:pt x="1140" y="81552"/>
                    </a:cubicBezTo>
                    <a:cubicBezTo>
                      <a:pt x="49144" y="248477"/>
                      <a:pt x="168064" y="386489"/>
                      <a:pt x="326806" y="457950"/>
                    </a:cubicBezTo>
                    <a:cubicBezTo>
                      <a:pt x="339353" y="463405"/>
                      <a:pt x="353536" y="461223"/>
                      <a:pt x="363900" y="452495"/>
                    </a:cubicBezTo>
                    <a:lnTo>
                      <a:pt x="409723" y="413219"/>
                    </a:lnTo>
                    <a:cubicBezTo>
                      <a:pt x="420087" y="403400"/>
                      <a:pt x="421724" y="387035"/>
                      <a:pt x="411905" y="3766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19"/>
              <p:cNvSpPr/>
              <p:nvPr/>
            </p:nvSpPr>
            <p:spPr>
              <a:xfrm>
                <a:off x="8353100" y="2741285"/>
                <a:ext cx="349668" cy="350213"/>
              </a:xfrm>
              <a:custGeom>
                <a:avLst/>
                <a:gdLst/>
                <a:ahLst/>
                <a:cxnLst/>
                <a:rect l="l" t="t" r="r" b="b"/>
                <a:pathLst>
                  <a:path w="349668" h="350213" extrusionOk="0">
                    <a:moveTo>
                      <a:pt x="349669" y="139649"/>
                    </a:moveTo>
                    <a:lnTo>
                      <a:pt x="210565" y="139649"/>
                    </a:lnTo>
                    <a:lnTo>
                      <a:pt x="210565" y="0"/>
                    </a:lnTo>
                    <a:lnTo>
                      <a:pt x="139649" y="0"/>
                    </a:lnTo>
                    <a:lnTo>
                      <a:pt x="139649" y="139649"/>
                    </a:lnTo>
                    <a:lnTo>
                      <a:pt x="0" y="139649"/>
                    </a:lnTo>
                    <a:lnTo>
                      <a:pt x="0" y="210565"/>
                    </a:lnTo>
                    <a:lnTo>
                      <a:pt x="139649" y="210565"/>
                    </a:lnTo>
                    <a:lnTo>
                      <a:pt x="139649" y="350214"/>
                    </a:lnTo>
                    <a:lnTo>
                      <a:pt x="210565" y="350214"/>
                    </a:lnTo>
                    <a:lnTo>
                      <a:pt x="210565" y="210565"/>
                    </a:lnTo>
                    <a:lnTo>
                      <a:pt x="349669" y="21056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8" name="Google Shape;748;p19"/>
              <p:cNvSpPr/>
              <p:nvPr/>
            </p:nvSpPr>
            <p:spPr>
              <a:xfrm>
                <a:off x="8155082" y="2532357"/>
                <a:ext cx="745704" cy="758250"/>
              </a:xfrm>
              <a:custGeom>
                <a:avLst/>
                <a:gdLst/>
                <a:ahLst/>
                <a:cxnLst/>
                <a:rect l="l" t="t" r="r" b="b"/>
                <a:pathLst>
                  <a:path w="745704" h="758250" extrusionOk="0">
                    <a:moveTo>
                      <a:pt x="0" y="254205"/>
                    </a:moveTo>
                    <a:cubicBezTo>
                      <a:pt x="53459" y="105828"/>
                      <a:pt x="195291" y="0"/>
                      <a:pt x="361670" y="0"/>
                    </a:cubicBezTo>
                    <a:cubicBezTo>
                      <a:pt x="573871" y="0"/>
                      <a:pt x="745705" y="171834"/>
                      <a:pt x="745705" y="384035"/>
                    </a:cubicBezTo>
                    <a:cubicBezTo>
                      <a:pt x="745705" y="566779"/>
                      <a:pt x="618602" y="719520"/>
                      <a:pt x="447859" y="758251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49" name="Google Shape;749;p19"/>
          <p:cNvGrpSpPr/>
          <p:nvPr/>
        </p:nvGrpSpPr>
        <p:grpSpPr>
          <a:xfrm>
            <a:off x="5292000" y="226984"/>
            <a:ext cx="6929336" cy="1660215"/>
            <a:chOff x="5292000" y="226984"/>
            <a:chExt cx="6929336" cy="1660215"/>
          </a:xfrm>
        </p:grpSpPr>
        <p:grpSp>
          <p:nvGrpSpPr>
            <p:cNvPr id="750" name="Google Shape;750;p19"/>
            <p:cNvGrpSpPr/>
            <p:nvPr/>
          </p:nvGrpSpPr>
          <p:grpSpPr>
            <a:xfrm>
              <a:off x="5292000" y="226984"/>
              <a:ext cx="6929336" cy="1660215"/>
              <a:chOff x="6386284" y="773383"/>
              <a:chExt cx="6929336" cy="1660215"/>
            </a:xfrm>
          </p:grpSpPr>
          <p:grpSp>
            <p:nvGrpSpPr>
              <p:cNvPr id="751" name="Google Shape;751;p19"/>
              <p:cNvGrpSpPr/>
              <p:nvPr/>
            </p:nvGrpSpPr>
            <p:grpSpPr>
              <a:xfrm>
                <a:off x="6386284" y="773383"/>
                <a:ext cx="6929336" cy="1660215"/>
                <a:chOff x="6386284" y="773383"/>
                <a:chExt cx="6929336" cy="1660215"/>
              </a:xfrm>
            </p:grpSpPr>
            <p:sp>
              <p:nvSpPr>
                <p:cNvPr id="752" name="Google Shape;752;p19"/>
                <p:cNvSpPr/>
                <p:nvPr/>
              </p:nvSpPr>
              <p:spPr>
                <a:xfrm rot="-5400000">
                  <a:off x="9436676" y="-1445528"/>
                  <a:ext cx="1660033" cy="60978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0033" h="4657286" extrusionOk="0">
                      <a:moveTo>
                        <a:pt x="0" y="0"/>
                      </a:moveTo>
                      <a:lnTo>
                        <a:pt x="1660034" y="0"/>
                      </a:lnTo>
                      <a:lnTo>
                        <a:pt x="1660034" y="4657286"/>
                      </a:lnTo>
                      <a:lnTo>
                        <a:pt x="0" y="4657286"/>
                      </a:lnTo>
                      <a:close/>
                    </a:path>
                  </a:pathLst>
                </a:custGeom>
                <a:solidFill>
                  <a:schemeClr val="accent1">
                    <a:alpha val="84705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753" name="Google Shape;753;p19"/>
                <p:cNvGrpSpPr/>
                <p:nvPr/>
              </p:nvGrpSpPr>
              <p:grpSpPr>
                <a:xfrm>
                  <a:off x="6386284" y="773567"/>
                  <a:ext cx="831484" cy="1660032"/>
                  <a:chOff x="6386284" y="773567"/>
                  <a:chExt cx="831484" cy="1660032"/>
                </a:xfrm>
              </p:grpSpPr>
              <p:sp>
                <p:nvSpPr>
                  <p:cNvPr id="754" name="Google Shape;754;p19"/>
                  <p:cNvSpPr/>
                  <p:nvPr/>
                </p:nvSpPr>
                <p:spPr>
                  <a:xfrm>
                    <a:off x="6386284" y="773567"/>
                    <a:ext cx="831484" cy="16600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1484" h="1660032" extrusionOk="0">
                        <a:moveTo>
                          <a:pt x="830017" y="1486888"/>
                        </a:moveTo>
                        <a:cubicBezTo>
                          <a:pt x="467098" y="1486888"/>
                          <a:pt x="173144" y="1192934"/>
                          <a:pt x="173144" y="830016"/>
                        </a:cubicBezTo>
                        <a:cubicBezTo>
                          <a:pt x="173144" y="467098"/>
                          <a:pt x="467098" y="173144"/>
                          <a:pt x="830017" y="173144"/>
                        </a:cubicBezTo>
                        <a:cubicBezTo>
                          <a:pt x="830506" y="173144"/>
                          <a:pt x="830995" y="173144"/>
                          <a:pt x="831484" y="173144"/>
                        </a:cubicBezTo>
                        <a:lnTo>
                          <a:pt x="831484" y="0"/>
                        </a:lnTo>
                        <a:cubicBezTo>
                          <a:pt x="830995" y="0"/>
                          <a:pt x="830506" y="0"/>
                          <a:pt x="830017" y="0"/>
                        </a:cubicBezTo>
                        <a:cubicBezTo>
                          <a:pt x="371722" y="0"/>
                          <a:pt x="0" y="371722"/>
                          <a:pt x="0" y="830016"/>
                        </a:cubicBezTo>
                        <a:cubicBezTo>
                          <a:pt x="0" y="1288310"/>
                          <a:pt x="371722" y="1660032"/>
                          <a:pt x="830017" y="1660032"/>
                        </a:cubicBezTo>
                        <a:cubicBezTo>
                          <a:pt x="830506" y="1660032"/>
                          <a:pt x="830995" y="1660032"/>
                          <a:pt x="831484" y="1660032"/>
                        </a:cubicBezTo>
                        <a:lnTo>
                          <a:pt x="831484" y="1486888"/>
                        </a:lnTo>
                        <a:cubicBezTo>
                          <a:pt x="830995" y="1486888"/>
                          <a:pt x="830506" y="1486888"/>
                          <a:pt x="830017" y="1486888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alpha val="69803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5" name="Google Shape;755;p19"/>
                  <p:cNvSpPr/>
                  <p:nvPr/>
                </p:nvSpPr>
                <p:spPr>
                  <a:xfrm>
                    <a:off x="6386284" y="773567"/>
                    <a:ext cx="831484" cy="8300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1484" h="830016" extrusionOk="0">
                        <a:moveTo>
                          <a:pt x="830017" y="173144"/>
                        </a:moveTo>
                        <a:cubicBezTo>
                          <a:pt x="830506" y="173144"/>
                          <a:pt x="830995" y="173144"/>
                          <a:pt x="831484" y="173144"/>
                        </a:cubicBezTo>
                        <a:lnTo>
                          <a:pt x="831484" y="0"/>
                        </a:lnTo>
                        <a:cubicBezTo>
                          <a:pt x="830995" y="0"/>
                          <a:pt x="830506" y="0"/>
                          <a:pt x="830017" y="0"/>
                        </a:cubicBezTo>
                        <a:cubicBezTo>
                          <a:pt x="371722" y="0"/>
                          <a:pt x="0" y="371722"/>
                          <a:pt x="0" y="830016"/>
                        </a:cubicBezTo>
                        <a:lnTo>
                          <a:pt x="173144" y="830016"/>
                        </a:lnTo>
                        <a:cubicBezTo>
                          <a:pt x="173144" y="467098"/>
                          <a:pt x="467098" y="173144"/>
                          <a:pt x="830017" y="173144"/>
                        </a:cubicBezTo>
                        <a:close/>
                      </a:path>
                    </a:pathLst>
                  </a:custGeom>
                  <a:solidFill>
                    <a:schemeClr val="accent3">
                      <a:alpha val="69803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756" name="Google Shape;756;p19"/>
                <p:cNvSpPr/>
                <p:nvPr/>
              </p:nvSpPr>
              <p:spPr>
                <a:xfrm rot="-271851">
                  <a:off x="6643568" y="1030836"/>
                  <a:ext cx="1145520" cy="1145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5520" h="1145519" extrusionOk="0">
                      <a:moveTo>
                        <a:pt x="1145521" y="572760"/>
                      </a:moveTo>
                      <a:cubicBezTo>
                        <a:pt x="1145521" y="889086"/>
                        <a:pt x="889087" y="1145520"/>
                        <a:pt x="572760" y="1145520"/>
                      </a:cubicBezTo>
                      <a:cubicBezTo>
                        <a:pt x="256433" y="1145520"/>
                        <a:pt x="0" y="889086"/>
                        <a:pt x="0" y="572760"/>
                      </a:cubicBezTo>
                      <a:cubicBezTo>
                        <a:pt x="0" y="256433"/>
                        <a:pt x="256433" y="0"/>
                        <a:pt x="572760" y="0"/>
                      </a:cubicBezTo>
                      <a:cubicBezTo>
                        <a:pt x="889087" y="0"/>
                        <a:pt x="1145521" y="256433"/>
                        <a:pt x="1145521" y="57276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57" name="Google Shape;757;p19"/>
              <p:cNvSpPr txBox="1"/>
              <p:nvPr/>
            </p:nvSpPr>
            <p:spPr>
              <a:xfrm>
                <a:off x="7979144" y="1266398"/>
                <a:ext cx="4870821" cy="8260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800"/>
                  <a:buFont typeface="Arial"/>
                  <a:buNone/>
                </a:pPr>
                <a:r>
                  <a:rPr lang="hu-HU" sz="3200" b="1" i="0" u="none" strike="noStrike" cap="none" dirty="0">
                    <a:solidFill>
                      <a:schemeClr val="accent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Sportbérlet</a:t>
                </a:r>
                <a:endParaRPr sz="3200" b="1" i="0" u="none" strike="noStrike" cap="none" dirty="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758" name="Google Shape;758;p19"/>
            <p:cNvGrpSpPr/>
            <p:nvPr/>
          </p:nvGrpSpPr>
          <p:grpSpPr>
            <a:xfrm>
              <a:off x="5743627" y="754027"/>
              <a:ext cx="660490" cy="644303"/>
              <a:chOff x="5623498" y="717895"/>
              <a:chExt cx="795061" cy="775579"/>
            </a:xfrm>
          </p:grpSpPr>
          <p:sp>
            <p:nvSpPr>
              <p:cNvPr id="759" name="Google Shape;759;p19"/>
              <p:cNvSpPr/>
              <p:nvPr/>
            </p:nvSpPr>
            <p:spPr>
              <a:xfrm rot="-4602852">
                <a:off x="5831910" y="771175"/>
                <a:ext cx="524808" cy="524808"/>
              </a:xfrm>
              <a:custGeom>
                <a:avLst/>
                <a:gdLst/>
                <a:ahLst/>
                <a:cxnLst/>
                <a:rect l="l" t="t" r="r" b="b"/>
                <a:pathLst>
                  <a:path w="524808" h="524808" extrusionOk="0">
                    <a:moveTo>
                      <a:pt x="524808" y="262404"/>
                    </a:moveTo>
                    <a:cubicBezTo>
                      <a:pt x="524808" y="407326"/>
                      <a:pt x="407326" y="524808"/>
                      <a:pt x="262404" y="524808"/>
                    </a:cubicBezTo>
                    <a:cubicBezTo>
                      <a:pt x="117482" y="524808"/>
                      <a:pt x="0" y="407326"/>
                      <a:pt x="0" y="262404"/>
                    </a:cubicBezTo>
                    <a:cubicBezTo>
                      <a:pt x="0" y="117482"/>
                      <a:pt x="117482" y="0"/>
                      <a:pt x="262404" y="0"/>
                    </a:cubicBezTo>
                    <a:cubicBezTo>
                      <a:pt x="407326" y="0"/>
                      <a:pt x="524808" y="117482"/>
                      <a:pt x="524808" y="26240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60" name="Google Shape;760;p19"/>
              <p:cNvGrpSpPr/>
              <p:nvPr/>
            </p:nvGrpSpPr>
            <p:grpSpPr>
              <a:xfrm>
                <a:off x="5623498" y="807278"/>
                <a:ext cx="795061" cy="686196"/>
                <a:chOff x="5623498" y="807278"/>
                <a:chExt cx="795061" cy="686196"/>
              </a:xfrm>
            </p:grpSpPr>
            <p:sp>
              <p:nvSpPr>
                <p:cNvPr id="761" name="Google Shape;761;p19"/>
                <p:cNvSpPr/>
                <p:nvPr/>
              </p:nvSpPr>
              <p:spPr>
                <a:xfrm>
                  <a:off x="5623498" y="821351"/>
                  <a:ext cx="611627" cy="302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627" h="302632" extrusionOk="0">
                      <a:moveTo>
                        <a:pt x="194207" y="302633"/>
                      </a:moveTo>
                      <a:cubicBezTo>
                        <a:pt x="130865" y="302633"/>
                        <a:pt x="47164" y="271716"/>
                        <a:pt x="14740" y="258897"/>
                      </a:cubicBezTo>
                      <a:cubicBezTo>
                        <a:pt x="2675" y="254373"/>
                        <a:pt x="-3358" y="240800"/>
                        <a:pt x="1921" y="228735"/>
                      </a:cubicBezTo>
                      <a:cubicBezTo>
                        <a:pt x="6445" y="216670"/>
                        <a:pt x="20018" y="210637"/>
                        <a:pt x="32083" y="215916"/>
                      </a:cubicBezTo>
                      <a:cubicBezTo>
                        <a:pt x="119554" y="250603"/>
                        <a:pt x="210796" y="267192"/>
                        <a:pt x="225123" y="249848"/>
                      </a:cubicBezTo>
                      <a:cubicBezTo>
                        <a:pt x="234926" y="237783"/>
                        <a:pt x="247745" y="211391"/>
                        <a:pt x="262072" y="183491"/>
                      </a:cubicBezTo>
                      <a:cubicBezTo>
                        <a:pt x="300530" y="107331"/>
                        <a:pt x="348036" y="12319"/>
                        <a:pt x="416655" y="1762"/>
                      </a:cubicBezTo>
                      <a:cubicBezTo>
                        <a:pt x="509405" y="-12565"/>
                        <a:pt x="599893" y="65103"/>
                        <a:pt x="603663" y="68119"/>
                      </a:cubicBezTo>
                      <a:cubicBezTo>
                        <a:pt x="613466" y="76414"/>
                        <a:pt x="614220" y="91495"/>
                        <a:pt x="605925" y="101298"/>
                      </a:cubicBezTo>
                      <a:cubicBezTo>
                        <a:pt x="597630" y="111101"/>
                        <a:pt x="582549" y="111855"/>
                        <a:pt x="572746" y="103560"/>
                      </a:cubicBezTo>
                      <a:cubicBezTo>
                        <a:pt x="571992" y="102806"/>
                        <a:pt x="494324" y="37203"/>
                        <a:pt x="424196" y="47760"/>
                      </a:cubicBezTo>
                      <a:cubicBezTo>
                        <a:pt x="378952" y="54546"/>
                        <a:pt x="333708" y="145034"/>
                        <a:pt x="303546" y="204605"/>
                      </a:cubicBezTo>
                      <a:cubicBezTo>
                        <a:pt x="287710" y="236275"/>
                        <a:pt x="274137" y="264176"/>
                        <a:pt x="260564" y="280011"/>
                      </a:cubicBezTo>
                      <a:cubicBezTo>
                        <a:pt x="247745" y="296600"/>
                        <a:pt x="222861" y="302633"/>
                        <a:pt x="194207" y="302633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2" name="Google Shape;762;p19"/>
                <p:cNvSpPr/>
                <p:nvPr/>
              </p:nvSpPr>
              <p:spPr>
                <a:xfrm>
                  <a:off x="5881019" y="929527"/>
                  <a:ext cx="299811" cy="5639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811" h="563947" extrusionOk="0">
                      <a:moveTo>
                        <a:pt x="122186" y="563947"/>
                      </a:moveTo>
                      <a:cubicBezTo>
                        <a:pt x="115399" y="563947"/>
                        <a:pt x="109366" y="560931"/>
                        <a:pt x="104842" y="556407"/>
                      </a:cubicBezTo>
                      <a:cubicBezTo>
                        <a:pt x="94285" y="544342"/>
                        <a:pt x="2290" y="438773"/>
                        <a:pt x="27" y="360350"/>
                      </a:cubicBezTo>
                      <a:cubicBezTo>
                        <a:pt x="-1481" y="310582"/>
                        <a:pt x="59598" y="293993"/>
                        <a:pt x="124448" y="275895"/>
                      </a:cubicBezTo>
                      <a:cubicBezTo>
                        <a:pt x="204378" y="254028"/>
                        <a:pt x="260933" y="235176"/>
                        <a:pt x="251884" y="192194"/>
                      </a:cubicBezTo>
                      <a:cubicBezTo>
                        <a:pt x="230771" y="89642"/>
                        <a:pt x="55074" y="45906"/>
                        <a:pt x="53566" y="45906"/>
                      </a:cubicBezTo>
                      <a:cubicBezTo>
                        <a:pt x="40747" y="42890"/>
                        <a:pt x="33206" y="30071"/>
                        <a:pt x="36222" y="18006"/>
                      </a:cubicBezTo>
                      <a:cubicBezTo>
                        <a:pt x="39239" y="5187"/>
                        <a:pt x="52058" y="-2354"/>
                        <a:pt x="64123" y="663"/>
                      </a:cubicBezTo>
                      <a:cubicBezTo>
                        <a:pt x="72417" y="2925"/>
                        <a:pt x="270736" y="51939"/>
                        <a:pt x="297882" y="183146"/>
                      </a:cubicBezTo>
                      <a:cubicBezTo>
                        <a:pt x="315226" y="271371"/>
                        <a:pt x="211919" y="300025"/>
                        <a:pt x="136513" y="320385"/>
                      </a:cubicBezTo>
                      <a:cubicBezTo>
                        <a:pt x="107104" y="328680"/>
                        <a:pt x="45271" y="345269"/>
                        <a:pt x="46025" y="358088"/>
                      </a:cubicBezTo>
                      <a:cubicBezTo>
                        <a:pt x="47533" y="410873"/>
                        <a:pt x="113891" y="496082"/>
                        <a:pt x="139529" y="524736"/>
                      </a:cubicBezTo>
                      <a:cubicBezTo>
                        <a:pt x="147824" y="534539"/>
                        <a:pt x="147070" y="548866"/>
                        <a:pt x="137267" y="557915"/>
                      </a:cubicBezTo>
                      <a:cubicBezTo>
                        <a:pt x="132742" y="562439"/>
                        <a:pt x="127464" y="563947"/>
                        <a:pt x="122186" y="563947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3" name="Google Shape;763;p19"/>
                <p:cNvSpPr/>
                <p:nvPr/>
              </p:nvSpPr>
              <p:spPr>
                <a:xfrm>
                  <a:off x="6132155" y="1093073"/>
                  <a:ext cx="286404" cy="291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404" h="291816" extrusionOk="0">
                      <a:moveTo>
                        <a:pt x="263162" y="291816"/>
                      </a:moveTo>
                      <a:cubicBezTo>
                        <a:pt x="261654" y="291816"/>
                        <a:pt x="260146" y="291816"/>
                        <a:pt x="258638" y="291062"/>
                      </a:cubicBezTo>
                      <a:cubicBezTo>
                        <a:pt x="85203" y="257129"/>
                        <a:pt x="5272" y="40713"/>
                        <a:pt x="1502" y="31665"/>
                      </a:cubicBezTo>
                      <a:cubicBezTo>
                        <a:pt x="-3022" y="19600"/>
                        <a:pt x="3010" y="6027"/>
                        <a:pt x="15075" y="1502"/>
                      </a:cubicBezTo>
                      <a:cubicBezTo>
                        <a:pt x="27140" y="-3022"/>
                        <a:pt x="40713" y="3010"/>
                        <a:pt x="45238" y="15075"/>
                      </a:cubicBezTo>
                      <a:cubicBezTo>
                        <a:pt x="45992" y="17337"/>
                        <a:pt x="120644" y="216410"/>
                        <a:pt x="267686" y="244310"/>
                      </a:cubicBezTo>
                      <a:cubicBezTo>
                        <a:pt x="280505" y="246572"/>
                        <a:pt x="288800" y="258637"/>
                        <a:pt x="285784" y="271457"/>
                      </a:cubicBezTo>
                      <a:cubicBezTo>
                        <a:pt x="283522" y="284276"/>
                        <a:pt x="273719" y="291816"/>
                        <a:pt x="263162" y="291816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4" name="Google Shape;764;p19"/>
                <p:cNvSpPr/>
                <p:nvPr/>
              </p:nvSpPr>
              <p:spPr>
                <a:xfrm>
                  <a:off x="5724955" y="807278"/>
                  <a:ext cx="173434" cy="173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34" h="173434" extrusionOk="0">
                      <a:moveTo>
                        <a:pt x="173434" y="86717"/>
                      </a:moveTo>
                      <a:cubicBezTo>
                        <a:pt x="173434" y="134610"/>
                        <a:pt x="134610" y="173434"/>
                        <a:pt x="86717" y="173434"/>
                      </a:cubicBezTo>
                      <a:cubicBezTo>
                        <a:pt x="38825" y="173434"/>
                        <a:pt x="0" y="134610"/>
                        <a:pt x="0" y="86717"/>
                      </a:cubicBezTo>
                      <a:cubicBezTo>
                        <a:pt x="0" y="38825"/>
                        <a:pt x="38825" y="0"/>
                        <a:pt x="86717" y="0"/>
                      </a:cubicBezTo>
                      <a:cubicBezTo>
                        <a:pt x="134610" y="0"/>
                        <a:pt x="173434" y="38825"/>
                        <a:pt x="173434" y="86717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7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7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084" y="5528"/>
            <a:ext cx="12173684" cy="7532744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"/>
          <p:cNvSpPr/>
          <p:nvPr/>
        </p:nvSpPr>
        <p:spPr>
          <a:xfrm>
            <a:off x="2981290" y="-14514"/>
            <a:ext cx="9493937" cy="6880544"/>
          </a:xfrm>
          <a:custGeom>
            <a:avLst/>
            <a:gdLst/>
            <a:ahLst/>
            <a:cxnLst/>
            <a:rect l="l" t="t" r="r" b="b"/>
            <a:pathLst>
              <a:path w="9493937" h="6880544" extrusionOk="0">
                <a:moveTo>
                  <a:pt x="1977448" y="14514"/>
                </a:moveTo>
                <a:cubicBezTo>
                  <a:pt x="790996" y="706610"/>
                  <a:pt x="-5465" y="1986438"/>
                  <a:pt x="28" y="3458515"/>
                </a:cubicBezTo>
                <a:cubicBezTo>
                  <a:pt x="5521" y="4919606"/>
                  <a:pt x="796489" y="6193941"/>
                  <a:pt x="1977448" y="6880544"/>
                </a:cubicBezTo>
                <a:lnTo>
                  <a:pt x="9479423" y="6880544"/>
                </a:lnTo>
                <a:lnTo>
                  <a:pt x="9493937" y="0"/>
                </a:lnTo>
                <a:lnTo>
                  <a:pt x="1977448" y="14514"/>
                </a:lnTo>
                <a:close/>
              </a:path>
            </a:pathLst>
          </a:custGeom>
          <a:solidFill>
            <a:srgbClr val="88C79A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0" name="Google Shape;100;p2"/>
          <p:cNvGrpSpPr/>
          <p:nvPr/>
        </p:nvGrpSpPr>
        <p:grpSpPr>
          <a:xfrm>
            <a:off x="5610289" y="911047"/>
            <a:ext cx="7315200" cy="4803192"/>
            <a:chOff x="5610289" y="911047"/>
            <a:chExt cx="7315200" cy="4803192"/>
          </a:xfrm>
        </p:grpSpPr>
        <p:sp>
          <p:nvSpPr>
            <p:cNvPr id="101" name="Google Shape;101;p2"/>
            <p:cNvSpPr/>
            <p:nvPr/>
          </p:nvSpPr>
          <p:spPr>
            <a:xfrm>
              <a:off x="6866293" y="911047"/>
              <a:ext cx="4803192" cy="480319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 txBox="1"/>
            <p:nvPr/>
          </p:nvSpPr>
          <p:spPr>
            <a:xfrm>
              <a:off x="5610289" y="2124765"/>
              <a:ext cx="7315200" cy="2781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</a:pPr>
              <a:r>
                <a:rPr lang="hu-HU" sz="5000" b="1" i="0" u="none" strike="noStrike" cap="none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Ettől</a:t>
              </a:r>
              <a:br>
                <a:rPr lang="hu-HU" sz="5000" b="1" i="0" u="none" strike="noStrike" cap="none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hu-HU" sz="5000" b="1" i="0" u="none" strike="noStrike" cap="none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eldobom</a:t>
              </a:r>
              <a:br>
                <a:rPr lang="hu-HU" sz="5000" b="1" i="0" u="none" strike="noStrike" cap="none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hu-HU" sz="5000" b="1" i="0" u="none" strike="noStrike" cap="none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az agyam!</a:t>
              </a:r>
              <a:endParaRPr sz="5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03" name="Google Shape;103;p2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" name="Google Shape;10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107" name="Google Shape;107;p2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8C7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20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1" name="Google Shape;77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772" name="Google Shape;772;p20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773" name="Google Shape;773;p20"/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774" name="Google Shape;774;p20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20"/>
          <p:cNvSpPr txBox="1"/>
          <p:nvPr/>
        </p:nvSpPr>
        <p:spPr>
          <a:xfrm>
            <a:off x="252000" y="720000"/>
            <a:ext cx="5892422" cy="6549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hu-HU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Tag halála esetén temetés igazolt költségeire</a:t>
            </a:r>
            <a:endParaRPr/>
          </a:p>
          <a:p>
            <a:pPr marL="0" marR="0" lvl="0" indent="0" algn="l" rtl="0">
              <a:lnSpc>
                <a:spcPct val="183333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r>
              <a:rPr lang="hu-HU" sz="1800" b="1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Keretösszeg: 150.000 Ft</a:t>
            </a:r>
            <a:endParaRPr/>
          </a:p>
          <a:p>
            <a:pPr marL="0" marR="0" lvl="0" indent="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r>
              <a:rPr lang="hu-HU" sz="1800" b="1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Várakozási idő: </a:t>
            </a:r>
            <a:r>
              <a:rPr lang="hu-HU" sz="1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12 hónap</a:t>
            </a:r>
            <a:endParaRPr/>
          </a:p>
          <a:p>
            <a:pPr marL="0" marR="0" lvl="0" indent="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r>
              <a:rPr lang="hu-HU" sz="1800" b="1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Kizárás: </a:t>
            </a:r>
            <a:r>
              <a:rPr lang="hu-HU" sz="1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nincs</a:t>
            </a:r>
            <a:endParaRPr/>
          </a:p>
        </p:txBody>
      </p:sp>
      <p:pic>
        <p:nvPicPr>
          <p:cNvPr id="776" name="Google Shape;776;p2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t="12353" b="12353"/>
          <a:stretch/>
        </p:blipFill>
        <p:spPr>
          <a:xfrm>
            <a:off x="6120000" y="0"/>
            <a:ext cx="607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7" name="Google Shape;777;p20"/>
          <p:cNvGrpSpPr/>
          <p:nvPr/>
        </p:nvGrpSpPr>
        <p:grpSpPr>
          <a:xfrm>
            <a:off x="1517716" y="3302655"/>
            <a:ext cx="2700009" cy="3372390"/>
            <a:chOff x="5559283" y="2276442"/>
            <a:chExt cx="2700009" cy="3372390"/>
          </a:xfrm>
        </p:grpSpPr>
        <p:grpSp>
          <p:nvGrpSpPr>
            <p:cNvPr id="778" name="Google Shape;778;p20"/>
            <p:cNvGrpSpPr/>
            <p:nvPr/>
          </p:nvGrpSpPr>
          <p:grpSpPr>
            <a:xfrm>
              <a:off x="5559283" y="2276442"/>
              <a:ext cx="2700009" cy="3372390"/>
              <a:chOff x="4265642" y="1727085"/>
              <a:chExt cx="3766956" cy="4705040"/>
            </a:xfrm>
          </p:grpSpPr>
          <p:sp>
            <p:nvSpPr>
              <p:cNvPr id="779" name="Google Shape;779;p20"/>
              <p:cNvSpPr/>
              <p:nvPr/>
            </p:nvSpPr>
            <p:spPr>
              <a:xfrm>
                <a:off x="4265642" y="1727085"/>
                <a:ext cx="3766956" cy="3766945"/>
              </a:xfrm>
              <a:custGeom>
                <a:avLst/>
                <a:gdLst/>
                <a:ahLst/>
                <a:cxnLst/>
                <a:rect l="l" t="t" r="r" b="b"/>
                <a:pathLst>
                  <a:path w="3313639" h="3313631" extrusionOk="0">
                    <a:moveTo>
                      <a:pt x="3313640" y="1656816"/>
                    </a:moveTo>
                    <a:cubicBezTo>
                      <a:pt x="3313640" y="2571850"/>
                      <a:pt x="2571856" y="3313632"/>
                      <a:pt x="1656820" y="3313632"/>
                    </a:cubicBezTo>
                    <a:cubicBezTo>
                      <a:pt x="741784" y="3313632"/>
                      <a:pt x="0" y="2571850"/>
                      <a:pt x="0" y="1656816"/>
                    </a:cubicBezTo>
                    <a:cubicBezTo>
                      <a:pt x="0" y="741782"/>
                      <a:pt x="741784" y="0"/>
                      <a:pt x="1656820" y="0"/>
                    </a:cubicBezTo>
                    <a:cubicBezTo>
                      <a:pt x="2571856" y="0"/>
                      <a:pt x="3313640" y="741782"/>
                      <a:pt x="3313640" y="165681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0" name="Google Shape;780;p20"/>
              <p:cNvSpPr txBox="1"/>
              <p:nvPr/>
            </p:nvSpPr>
            <p:spPr>
              <a:xfrm>
                <a:off x="4339297" y="3448880"/>
                <a:ext cx="3580854" cy="29832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800"/>
                  <a:buFont typeface="Arial"/>
                  <a:buNone/>
                </a:pPr>
                <a:r>
                  <a:rPr lang="hu-HU" sz="2000" b="1" i="0" u="none" strike="noStrike" cap="none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IZYS:</a:t>
                </a:r>
                <a:endParaRPr/>
              </a:p>
              <a:p>
                <a:pPr marL="0" marR="0" lvl="0" indent="0" algn="ctr" rtl="0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800"/>
                  <a:buFont typeface="Arial"/>
                  <a:buNone/>
                </a:pPr>
                <a:r>
                  <a:rPr lang="hu-HU" sz="2400" b="1" i="0" u="none" strike="noStrike" cap="none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+36 1 769 0061</a:t>
                </a:r>
                <a:endParaRPr sz="2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81" name="Google Shape;781;p20"/>
            <p:cNvGrpSpPr/>
            <p:nvPr/>
          </p:nvGrpSpPr>
          <p:grpSpPr>
            <a:xfrm>
              <a:off x="6498319" y="2593618"/>
              <a:ext cx="809731" cy="814837"/>
              <a:chOff x="8091055" y="2532357"/>
              <a:chExt cx="809731" cy="814837"/>
            </a:xfrm>
          </p:grpSpPr>
          <p:sp>
            <p:nvSpPr>
              <p:cNvPr id="782" name="Google Shape;782;p20"/>
              <p:cNvSpPr/>
              <p:nvPr/>
            </p:nvSpPr>
            <p:spPr>
              <a:xfrm>
                <a:off x="8091055" y="2886270"/>
                <a:ext cx="418450" cy="460924"/>
              </a:xfrm>
              <a:custGeom>
                <a:avLst/>
                <a:gdLst/>
                <a:ahLst/>
                <a:cxnLst/>
                <a:rect l="l" t="t" r="r" b="b"/>
                <a:pathLst>
                  <a:path w="418450" h="460924" extrusionOk="0">
                    <a:moveTo>
                      <a:pt x="411905" y="376670"/>
                    </a:moveTo>
                    <a:lnTo>
                      <a:pt x="345353" y="299754"/>
                    </a:lnTo>
                    <a:cubicBezTo>
                      <a:pt x="336080" y="288844"/>
                      <a:pt x="319715" y="287753"/>
                      <a:pt x="309350" y="297026"/>
                    </a:cubicBezTo>
                    <a:lnTo>
                      <a:pt x="270619" y="330302"/>
                    </a:lnTo>
                    <a:cubicBezTo>
                      <a:pt x="260800" y="338485"/>
                      <a:pt x="246617" y="339576"/>
                      <a:pt x="236252" y="331939"/>
                    </a:cubicBezTo>
                    <a:cubicBezTo>
                      <a:pt x="184975" y="293753"/>
                      <a:pt x="142425" y="245204"/>
                      <a:pt x="112968" y="189562"/>
                    </a:cubicBezTo>
                    <a:cubicBezTo>
                      <a:pt x="106968" y="178107"/>
                      <a:pt x="109695" y="164469"/>
                      <a:pt x="119514" y="155741"/>
                    </a:cubicBezTo>
                    <a:lnTo>
                      <a:pt x="158245" y="121920"/>
                    </a:lnTo>
                    <a:cubicBezTo>
                      <a:pt x="169155" y="112646"/>
                      <a:pt x="170246" y="96281"/>
                      <a:pt x="160973" y="85916"/>
                    </a:cubicBezTo>
                    <a:lnTo>
                      <a:pt x="93876" y="9000"/>
                    </a:lnTo>
                    <a:cubicBezTo>
                      <a:pt x="84602" y="-1910"/>
                      <a:pt x="68237" y="-3001"/>
                      <a:pt x="57872" y="6273"/>
                    </a:cubicBezTo>
                    <a:lnTo>
                      <a:pt x="12050" y="46095"/>
                    </a:lnTo>
                    <a:cubicBezTo>
                      <a:pt x="1685" y="54823"/>
                      <a:pt x="-2133" y="69006"/>
                      <a:pt x="1140" y="81552"/>
                    </a:cubicBezTo>
                    <a:cubicBezTo>
                      <a:pt x="49144" y="248477"/>
                      <a:pt x="168064" y="386489"/>
                      <a:pt x="326806" y="457950"/>
                    </a:cubicBezTo>
                    <a:cubicBezTo>
                      <a:pt x="339353" y="463405"/>
                      <a:pt x="353536" y="461223"/>
                      <a:pt x="363900" y="452495"/>
                    </a:cubicBezTo>
                    <a:lnTo>
                      <a:pt x="409723" y="413219"/>
                    </a:lnTo>
                    <a:cubicBezTo>
                      <a:pt x="420087" y="403400"/>
                      <a:pt x="421724" y="387035"/>
                      <a:pt x="411905" y="3766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3" name="Google Shape;783;p20"/>
              <p:cNvSpPr/>
              <p:nvPr/>
            </p:nvSpPr>
            <p:spPr>
              <a:xfrm>
                <a:off x="8353100" y="2741285"/>
                <a:ext cx="349668" cy="350213"/>
              </a:xfrm>
              <a:custGeom>
                <a:avLst/>
                <a:gdLst/>
                <a:ahLst/>
                <a:cxnLst/>
                <a:rect l="l" t="t" r="r" b="b"/>
                <a:pathLst>
                  <a:path w="349668" h="350213" extrusionOk="0">
                    <a:moveTo>
                      <a:pt x="349669" y="139649"/>
                    </a:moveTo>
                    <a:lnTo>
                      <a:pt x="210565" y="139649"/>
                    </a:lnTo>
                    <a:lnTo>
                      <a:pt x="210565" y="0"/>
                    </a:lnTo>
                    <a:lnTo>
                      <a:pt x="139649" y="0"/>
                    </a:lnTo>
                    <a:lnTo>
                      <a:pt x="139649" y="139649"/>
                    </a:lnTo>
                    <a:lnTo>
                      <a:pt x="0" y="139649"/>
                    </a:lnTo>
                    <a:lnTo>
                      <a:pt x="0" y="210565"/>
                    </a:lnTo>
                    <a:lnTo>
                      <a:pt x="139649" y="210565"/>
                    </a:lnTo>
                    <a:lnTo>
                      <a:pt x="139649" y="350214"/>
                    </a:lnTo>
                    <a:lnTo>
                      <a:pt x="210565" y="350214"/>
                    </a:lnTo>
                    <a:lnTo>
                      <a:pt x="210565" y="210565"/>
                    </a:lnTo>
                    <a:lnTo>
                      <a:pt x="349669" y="21056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4" name="Google Shape;784;p20"/>
              <p:cNvSpPr/>
              <p:nvPr/>
            </p:nvSpPr>
            <p:spPr>
              <a:xfrm>
                <a:off x="8155082" y="2532357"/>
                <a:ext cx="745704" cy="758250"/>
              </a:xfrm>
              <a:custGeom>
                <a:avLst/>
                <a:gdLst/>
                <a:ahLst/>
                <a:cxnLst/>
                <a:rect l="l" t="t" r="r" b="b"/>
                <a:pathLst>
                  <a:path w="745704" h="758250" extrusionOk="0">
                    <a:moveTo>
                      <a:pt x="0" y="254205"/>
                    </a:moveTo>
                    <a:cubicBezTo>
                      <a:pt x="53459" y="105828"/>
                      <a:pt x="195291" y="0"/>
                      <a:pt x="361670" y="0"/>
                    </a:cubicBezTo>
                    <a:cubicBezTo>
                      <a:pt x="573871" y="0"/>
                      <a:pt x="745705" y="171834"/>
                      <a:pt x="745705" y="384035"/>
                    </a:cubicBezTo>
                    <a:cubicBezTo>
                      <a:pt x="745705" y="566779"/>
                      <a:pt x="618602" y="719520"/>
                      <a:pt x="447859" y="758251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85" name="Google Shape;785;p20"/>
          <p:cNvGrpSpPr/>
          <p:nvPr/>
        </p:nvGrpSpPr>
        <p:grpSpPr>
          <a:xfrm>
            <a:off x="5271954" y="4984621"/>
            <a:ext cx="6929336" cy="1660215"/>
            <a:chOff x="5292000" y="226984"/>
            <a:chExt cx="6929336" cy="1660215"/>
          </a:xfrm>
        </p:grpSpPr>
        <p:grpSp>
          <p:nvGrpSpPr>
            <p:cNvPr id="786" name="Google Shape;786;p20"/>
            <p:cNvGrpSpPr/>
            <p:nvPr/>
          </p:nvGrpSpPr>
          <p:grpSpPr>
            <a:xfrm>
              <a:off x="5292000" y="226984"/>
              <a:ext cx="6929336" cy="1660215"/>
              <a:chOff x="6386284" y="773383"/>
              <a:chExt cx="6929336" cy="1660215"/>
            </a:xfrm>
          </p:grpSpPr>
          <p:grpSp>
            <p:nvGrpSpPr>
              <p:cNvPr id="787" name="Google Shape;787;p20"/>
              <p:cNvGrpSpPr/>
              <p:nvPr/>
            </p:nvGrpSpPr>
            <p:grpSpPr>
              <a:xfrm>
                <a:off x="6386284" y="773383"/>
                <a:ext cx="6929336" cy="1660215"/>
                <a:chOff x="6386284" y="773383"/>
                <a:chExt cx="6929336" cy="1660215"/>
              </a:xfrm>
            </p:grpSpPr>
            <p:sp>
              <p:nvSpPr>
                <p:cNvPr id="788" name="Google Shape;788;p20"/>
                <p:cNvSpPr/>
                <p:nvPr/>
              </p:nvSpPr>
              <p:spPr>
                <a:xfrm rot="-5400000">
                  <a:off x="9436676" y="-1445528"/>
                  <a:ext cx="1660033" cy="60978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0033" h="4657286" extrusionOk="0">
                      <a:moveTo>
                        <a:pt x="0" y="0"/>
                      </a:moveTo>
                      <a:lnTo>
                        <a:pt x="1660034" y="0"/>
                      </a:lnTo>
                      <a:lnTo>
                        <a:pt x="1660034" y="4657286"/>
                      </a:lnTo>
                      <a:lnTo>
                        <a:pt x="0" y="4657286"/>
                      </a:lnTo>
                      <a:close/>
                    </a:path>
                  </a:pathLst>
                </a:custGeom>
                <a:solidFill>
                  <a:schemeClr val="accent1">
                    <a:alpha val="84705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789" name="Google Shape;789;p20"/>
                <p:cNvGrpSpPr/>
                <p:nvPr/>
              </p:nvGrpSpPr>
              <p:grpSpPr>
                <a:xfrm>
                  <a:off x="6386284" y="773567"/>
                  <a:ext cx="831484" cy="1660032"/>
                  <a:chOff x="6386284" y="773567"/>
                  <a:chExt cx="831484" cy="1660032"/>
                </a:xfrm>
              </p:grpSpPr>
              <p:sp>
                <p:nvSpPr>
                  <p:cNvPr id="790" name="Google Shape;790;p20"/>
                  <p:cNvSpPr/>
                  <p:nvPr/>
                </p:nvSpPr>
                <p:spPr>
                  <a:xfrm>
                    <a:off x="6386284" y="773567"/>
                    <a:ext cx="831484" cy="16600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1484" h="1660032" extrusionOk="0">
                        <a:moveTo>
                          <a:pt x="830017" y="1486888"/>
                        </a:moveTo>
                        <a:cubicBezTo>
                          <a:pt x="467098" y="1486888"/>
                          <a:pt x="173144" y="1192934"/>
                          <a:pt x="173144" y="830016"/>
                        </a:cubicBezTo>
                        <a:cubicBezTo>
                          <a:pt x="173144" y="467098"/>
                          <a:pt x="467098" y="173144"/>
                          <a:pt x="830017" y="173144"/>
                        </a:cubicBezTo>
                        <a:cubicBezTo>
                          <a:pt x="830506" y="173144"/>
                          <a:pt x="830995" y="173144"/>
                          <a:pt x="831484" y="173144"/>
                        </a:cubicBezTo>
                        <a:lnTo>
                          <a:pt x="831484" y="0"/>
                        </a:lnTo>
                        <a:cubicBezTo>
                          <a:pt x="830995" y="0"/>
                          <a:pt x="830506" y="0"/>
                          <a:pt x="830017" y="0"/>
                        </a:cubicBezTo>
                        <a:cubicBezTo>
                          <a:pt x="371722" y="0"/>
                          <a:pt x="0" y="371722"/>
                          <a:pt x="0" y="830016"/>
                        </a:cubicBezTo>
                        <a:cubicBezTo>
                          <a:pt x="0" y="1288310"/>
                          <a:pt x="371722" y="1660032"/>
                          <a:pt x="830017" y="1660032"/>
                        </a:cubicBezTo>
                        <a:cubicBezTo>
                          <a:pt x="830506" y="1660032"/>
                          <a:pt x="830995" y="1660032"/>
                          <a:pt x="831484" y="1660032"/>
                        </a:cubicBezTo>
                        <a:lnTo>
                          <a:pt x="831484" y="1486888"/>
                        </a:lnTo>
                        <a:cubicBezTo>
                          <a:pt x="830995" y="1486888"/>
                          <a:pt x="830506" y="1486888"/>
                          <a:pt x="830017" y="1486888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alpha val="69803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91" name="Google Shape;791;p20"/>
                  <p:cNvSpPr/>
                  <p:nvPr/>
                </p:nvSpPr>
                <p:spPr>
                  <a:xfrm>
                    <a:off x="6386284" y="773567"/>
                    <a:ext cx="831484" cy="8300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1484" h="830016" extrusionOk="0">
                        <a:moveTo>
                          <a:pt x="830017" y="173144"/>
                        </a:moveTo>
                        <a:cubicBezTo>
                          <a:pt x="830506" y="173144"/>
                          <a:pt x="830995" y="173144"/>
                          <a:pt x="831484" y="173144"/>
                        </a:cubicBezTo>
                        <a:lnTo>
                          <a:pt x="831484" y="0"/>
                        </a:lnTo>
                        <a:cubicBezTo>
                          <a:pt x="830995" y="0"/>
                          <a:pt x="830506" y="0"/>
                          <a:pt x="830017" y="0"/>
                        </a:cubicBezTo>
                        <a:cubicBezTo>
                          <a:pt x="371722" y="0"/>
                          <a:pt x="0" y="371722"/>
                          <a:pt x="0" y="830016"/>
                        </a:cubicBezTo>
                        <a:lnTo>
                          <a:pt x="173144" y="830016"/>
                        </a:lnTo>
                        <a:cubicBezTo>
                          <a:pt x="173144" y="467098"/>
                          <a:pt x="467098" y="173144"/>
                          <a:pt x="830017" y="173144"/>
                        </a:cubicBezTo>
                        <a:close/>
                      </a:path>
                    </a:pathLst>
                  </a:custGeom>
                  <a:solidFill>
                    <a:schemeClr val="accent3">
                      <a:alpha val="69803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792" name="Google Shape;792;p20"/>
                <p:cNvSpPr/>
                <p:nvPr/>
              </p:nvSpPr>
              <p:spPr>
                <a:xfrm rot="-271851">
                  <a:off x="6643568" y="1030836"/>
                  <a:ext cx="1145520" cy="1145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5520" h="1145519" extrusionOk="0">
                      <a:moveTo>
                        <a:pt x="1145521" y="572760"/>
                      </a:moveTo>
                      <a:cubicBezTo>
                        <a:pt x="1145521" y="889086"/>
                        <a:pt x="889087" y="1145520"/>
                        <a:pt x="572760" y="1145520"/>
                      </a:cubicBezTo>
                      <a:cubicBezTo>
                        <a:pt x="256433" y="1145520"/>
                        <a:pt x="0" y="889086"/>
                        <a:pt x="0" y="572760"/>
                      </a:cubicBezTo>
                      <a:cubicBezTo>
                        <a:pt x="0" y="256433"/>
                        <a:pt x="256433" y="0"/>
                        <a:pt x="572760" y="0"/>
                      </a:cubicBezTo>
                      <a:cubicBezTo>
                        <a:pt x="889087" y="0"/>
                        <a:pt x="1145521" y="256433"/>
                        <a:pt x="1145521" y="57276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93" name="Google Shape;793;p20"/>
              <p:cNvSpPr txBox="1"/>
              <p:nvPr/>
            </p:nvSpPr>
            <p:spPr>
              <a:xfrm>
                <a:off x="7979144" y="1266398"/>
                <a:ext cx="4870821" cy="8260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800"/>
                  <a:buFont typeface="Arial"/>
                  <a:buNone/>
                </a:pPr>
                <a:r>
                  <a:rPr lang="hu-HU" sz="3200" b="1" i="0" u="none" strike="noStrike" cap="none" dirty="0">
                    <a:solidFill>
                      <a:schemeClr val="accent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Temetés</a:t>
                </a:r>
                <a:endParaRPr sz="3200" b="1" i="0" u="none" strike="noStrike" cap="none" dirty="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pic>
          <p:nvPicPr>
            <p:cNvPr id="794" name="Google Shape;794;p20" descr="Sírkő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17015" y="616042"/>
              <a:ext cx="838676" cy="8386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7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7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8C7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0" name="Google Shape;800;p21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1" name="Google Shape;80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Google Shape;802;p21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803" name="Google Shape;803;p21"/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804" name="Google Shape;804;p21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5" name="Google Shape;805;p21"/>
          <p:cNvSpPr txBox="1"/>
          <p:nvPr/>
        </p:nvSpPr>
        <p:spPr>
          <a:xfrm>
            <a:off x="252000" y="720000"/>
            <a:ext cx="5892422" cy="6549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hu-HU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Lakóingatlan bekövetkezett károkra</a:t>
            </a:r>
            <a:endParaRPr/>
          </a:p>
          <a:p>
            <a:pPr marL="342900" marR="0" lvl="0" indent="-342900" algn="l" rtl="0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hu-HU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Elég tagdíjfizetőnek lennie</a:t>
            </a:r>
            <a:endParaRPr/>
          </a:p>
          <a:p>
            <a:pPr marL="0" marR="0" lvl="0" indent="0" algn="l" rtl="0">
              <a:lnSpc>
                <a:spcPct val="183333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r>
              <a:rPr lang="hu-HU" sz="1800" b="1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Keretösszeg: 250.000 Ft </a:t>
            </a:r>
            <a:r>
              <a:rPr lang="hu-HU" sz="1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/ esemény</a:t>
            </a:r>
            <a:endParaRPr/>
          </a:p>
          <a:p>
            <a:pPr marL="0" marR="0" lvl="0" indent="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r>
              <a:rPr lang="hu-HU" sz="1800" b="1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Várakozási idő: </a:t>
            </a:r>
            <a:r>
              <a:rPr lang="hu-HU" sz="1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1 hónap</a:t>
            </a:r>
            <a:endParaRPr/>
          </a:p>
          <a:p>
            <a:pPr marL="0" marR="0" lvl="0" indent="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r>
              <a:rPr lang="hu-HU" sz="1800" b="1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Kizárás: </a:t>
            </a:r>
            <a:r>
              <a:rPr lang="hu-HU" sz="1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Saját maga által okozott tűz</a:t>
            </a:r>
            <a:endParaRPr/>
          </a:p>
        </p:txBody>
      </p:sp>
      <p:pic>
        <p:nvPicPr>
          <p:cNvPr id="806" name="Google Shape;806;p2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16748" r="16747"/>
          <a:stretch/>
        </p:blipFill>
        <p:spPr>
          <a:xfrm>
            <a:off x="6120000" y="0"/>
            <a:ext cx="607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7" name="Google Shape;807;p21"/>
          <p:cNvGrpSpPr/>
          <p:nvPr/>
        </p:nvGrpSpPr>
        <p:grpSpPr>
          <a:xfrm>
            <a:off x="3599948" y="3389474"/>
            <a:ext cx="2700009" cy="3372390"/>
            <a:chOff x="5559283" y="2276442"/>
            <a:chExt cx="2700009" cy="3372390"/>
          </a:xfrm>
        </p:grpSpPr>
        <p:grpSp>
          <p:nvGrpSpPr>
            <p:cNvPr id="808" name="Google Shape;808;p21"/>
            <p:cNvGrpSpPr/>
            <p:nvPr/>
          </p:nvGrpSpPr>
          <p:grpSpPr>
            <a:xfrm>
              <a:off x="5559283" y="2276442"/>
              <a:ext cx="2700009" cy="3372390"/>
              <a:chOff x="4265642" y="1727085"/>
              <a:chExt cx="3766956" cy="4705040"/>
            </a:xfrm>
          </p:grpSpPr>
          <p:sp>
            <p:nvSpPr>
              <p:cNvPr id="809" name="Google Shape;809;p21"/>
              <p:cNvSpPr/>
              <p:nvPr/>
            </p:nvSpPr>
            <p:spPr>
              <a:xfrm>
                <a:off x="4265642" y="1727085"/>
                <a:ext cx="3766956" cy="3766945"/>
              </a:xfrm>
              <a:custGeom>
                <a:avLst/>
                <a:gdLst/>
                <a:ahLst/>
                <a:cxnLst/>
                <a:rect l="l" t="t" r="r" b="b"/>
                <a:pathLst>
                  <a:path w="3313639" h="3313631" extrusionOk="0">
                    <a:moveTo>
                      <a:pt x="3313640" y="1656816"/>
                    </a:moveTo>
                    <a:cubicBezTo>
                      <a:pt x="3313640" y="2571850"/>
                      <a:pt x="2571856" y="3313632"/>
                      <a:pt x="1656820" y="3313632"/>
                    </a:cubicBezTo>
                    <a:cubicBezTo>
                      <a:pt x="741784" y="3313632"/>
                      <a:pt x="0" y="2571850"/>
                      <a:pt x="0" y="1656816"/>
                    </a:cubicBezTo>
                    <a:cubicBezTo>
                      <a:pt x="0" y="741782"/>
                      <a:pt x="741784" y="0"/>
                      <a:pt x="1656820" y="0"/>
                    </a:cubicBezTo>
                    <a:cubicBezTo>
                      <a:pt x="2571856" y="0"/>
                      <a:pt x="3313640" y="741782"/>
                      <a:pt x="3313640" y="165681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0" name="Google Shape;810;p21"/>
              <p:cNvSpPr txBox="1"/>
              <p:nvPr/>
            </p:nvSpPr>
            <p:spPr>
              <a:xfrm>
                <a:off x="4339297" y="3448880"/>
                <a:ext cx="3580854" cy="29832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800"/>
                  <a:buFont typeface="Arial"/>
                  <a:buNone/>
                </a:pPr>
                <a:r>
                  <a:rPr lang="hu-HU" sz="2000" b="1" i="0" u="none" strike="noStrike" cap="none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IZYS:</a:t>
                </a:r>
                <a:endParaRPr/>
              </a:p>
              <a:p>
                <a:pPr marL="0" marR="0" lvl="0" indent="0" algn="ctr" rtl="0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800"/>
                  <a:buFont typeface="Arial"/>
                  <a:buNone/>
                </a:pPr>
                <a:r>
                  <a:rPr lang="hu-HU" sz="2400" b="1" i="0" u="none" strike="noStrike" cap="none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+36 1 769 0061</a:t>
                </a:r>
                <a:endParaRPr sz="2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11" name="Google Shape;811;p21"/>
            <p:cNvGrpSpPr/>
            <p:nvPr/>
          </p:nvGrpSpPr>
          <p:grpSpPr>
            <a:xfrm>
              <a:off x="6498319" y="2593618"/>
              <a:ext cx="809731" cy="814837"/>
              <a:chOff x="8091055" y="2532357"/>
              <a:chExt cx="809731" cy="814837"/>
            </a:xfrm>
          </p:grpSpPr>
          <p:sp>
            <p:nvSpPr>
              <p:cNvPr id="812" name="Google Shape;812;p21"/>
              <p:cNvSpPr/>
              <p:nvPr/>
            </p:nvSpPr>
            <p:spPr>
              <a:xfrm>
                <a:off x="8091055" y="2886270"/>
                <a:ext cx="418450" cy="460924"/>
              </a:xfrm>
              <a:custGeom>
                <a:avLst/>
                <a:gdLst/>
                <a:ahLst/>
                <a:cxnLst/>
                <a:rect l="l" t="t" r="r" b="b"/>
                <a:pathLst>
                  <a:path w="418450" h="460924" extrusionOk="0">
                    <a:moveTo>
                      <a:pt x="411905" y="376670"/>
                    </a:moveTo>
                    <a:lnTo>
                      <a:pt x="345353" y="299754"/>
                    </a:lnTo>
                    <a:cubicBezTo>
                      <a:pt x="336080" y="288844"/>
                      <a:pt x="319715" y="287753"/>
                      <a:pt x="309350" y="297026"/>
                    </a:cubicBezTo>
                    <a:lnTo>
                      <a:pt x="270619" y="330302"/>
                    </a:lnTo>
                    <a:cubicBezTo>
                      <a:pt x="260800" y="338485"/>
                      <a:pt x="246617" y="339576"/>
                      <a:pt x="236252" y="331939"/>
                    </a:cubicBezTo>
                    <a:cubicBezTo>
                      <a:pt x="184975" y="293753"/>
                      <a:pt x="142425" y="245204"/>
                      <a:pt x="112968" y="189562"/>
                    </a:cubicBezTo>
                    <a:cubicBezTo>
                      <a:pt x="106968" y="178107"/>
                      <a:pt x="109695" y="164469"/>
                      <a:pt x="119514" y="155741"/>
                    </a:cubicBezTo>
                    <a:lnTo>
                      <a:pt x="158245" y="121920"/>
                    </a:lnTo>
                    <a:cubicBezTo>
                      <a:pt x="169155" y="112646"/>
                      <a:pt x="170246" y="96281"/>
                      <a:pt x="160973" y="85916"/>
                    </a:cubicBezTo>
                    <a:lnTo>
                      <a:pt x="93876" y="9000"/>
                    </a:lnTo>
                    <a:cubicBezTo>
                      <a:pt x="84602" y="-1910"/>
                      <a:pt x="68237" y="-3001"/>
                      <a:pt x="57872" y="6273"/>
                    </a:cubicBezTo>
                    <a:lnTo>
                      <a:pt x="12050" y="46095"/>
                    </a:lnTo>
                    <a:cubicBezTo>
                      <a:pt x="1685" y="54823"/>
                      <a:pt x="-2133" y="69006"/>
                      <a:pt x="1140" y="81552"/>
                    </a:cubicBezTo>
                    <a:cubicBezTo>
                      <a:pt x="49144" y="248477"/>
                      <a:pt x="168064" y="386489"/>
                      <a:pt x="326806" y="457950"/>
                    </a:cubicBezTo>
                    <a:cubicBezTo>
                      <a:pt x="339353" y="463405"/>
                      <a:pt x="353536" y="461223"/>
                      <a:pt x="363900" y="452495"/>
                    </a:cubicBezTo>
                    <a:lnTo>
                      <a:pt x="409723" y="413219"/>
                    </a:lnTo>
                    <a:cubicBezTo>
                      <a:pt x="420087" y="403400"/>
                      <a:pt x="421724" y="387035"/>
                      <a:pt x="411905" y="3766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3" name="Google Shape;813;p21"/>
              <p:cNvSpPr/>
              <p:nvPr/>
            </p:nvSpPr>
            <p:spPr>
              <a:xfrm>
                <a:off x="8353100" y="2741285"/>
                <a:ext cx="349668" cy="350213"/>
              </a:xfrm>
              <a:custGeom>
                <a:avLst/>
                <a:gdLst/>
                <a:ahLst/>
                <a:cxnLst/>
                <a:rect l="l" t="t" r="r" b="b"/>
                <a:pathLst>
                  <a:path w="349668" h="350213" extrusionOk="0">
                    <a:moveTo>
                      <a:pt x="349669" y="139649"/>
                    </a:moveTo>
                    <a:lnTo>
                      <a:pt x="210565" y="139649"/>
                    </a:lnTo>
                    <a:lnTo>
                      <a:pt x="210565" y="0"/>
                    </a:lnTo>
                    <a:lnTo>
                      <a:pt x="139649" y="0"/>
                    </a:lnTo>
                    <a:lnTo>
                      <a:pt x="139649" y="139649"/>
                    </a:lnTo>
                    <a:lnTo>
                      <a:pt x="0" y="139649"/>
                    </a:lnTo>
                    <a:lnTo>
                      <a:pt x="0" y="210565"/>
                    </a:lnTo>
                    <a:lnTo>
                      <a:pt x="139649" y="210565"/>
                    </a:lnTo>
                    <a:lnTo>
                      <a:pt x="139649" y="350214"/>
                    </a:lnTo>
                    <a:lnTo>
                      <a:pt x="210565" y="350214"/>
                    </a:lnTo>
                    <a:lnTo>
                      <a:pt x="210565" y="210565"/>
                    </a:lnTo>
                    <a:lnTo>
                      <a:pt x="349669" y="21056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4" name="Google Shape;814;p21"/>
              <p:cNvSpPr/>
              <p:nvPr/>
            </p:nvSpPr>
            <p:spPr>
              <a:xfrm>
                <a:off x="8155082" y="2532357"/>
                <a:ext cx="745704" cy="758250"/>
              </a:xfrm>
              <a:custGeom>
                <a:avLst/>
                <a:gdLst/>
                <a:ahLst/>
                <a:cxnLst/>
                <a:rect l="l" t="t" r="r" b="b"/>
                <a:pathLst>
                  <a:path w="745704" h="758250" extrusionOk="0">
                    <a:moveTo>
                      <a:pt x="0" y="254205"/>
                    </a:moveTo>
                    <a:cubicBezTo>
                      <a:pt x="53459" y="105828"/>
                      <a:pt x="195291" y="0"/>
                      <a:pt x="361670" y="0"/>
                    </a:cubicBezTo>
                    <a:cubicBezTo>
                      <a:pt x="573871" y="0"/>
                      <a:pt x="745705" y="171834"/>
                      <a:pt x="745705" y="384035"/>
                    </a:cubicBezTo>
                    <a:cubicBezTo>
                      <a:pt x="745705" y="566779"/>
                      <a:pt x="618602" y="719520"/>
                      <a:pt x="447859" y="758251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15" name="Google Shape;815;p21"/>
          <p:cNvGrpSpPr/>
          <p:nvPr/>
        </p:nvGrpSpPr>
        <p:grpSpPr>
          <a:xfrm>
            <a:off x="5292000" y="226984"/>
            <a:ext cx="6929336" cy="1660215"/>
            <a:chOff x="5292000" y="226984"/>
            <a:chExt cx="6929336" cy="1660215"/>
          </a:xfrm>
        </p:grpSpPr>
        <p:grpSp>
          <p:nvGrpSpPr>
            <p:cNvPr id="816" name="Google Shape;816;p21"/>
            <p:cNvGrpSpPr/>
            <p:nvPr/>
          </p:nvGrpSpPr>
          <p:grpSpPr>
            <a:xfrm>
              <a:off x="5292000" y="226984"/>
              <a:ext cx="6929336" cy="1660215"/>
              <a:chOff x="6386284" y="773383"/>
              <a:chExt cx="6929336" cy="1660215"/>
            </a:xfrm>
          </p:grpSpPr>
          <p:grpSp>
            <p:nvGrpSpPr>
              <p:cNvPr id="817" name="Google Shape;817;p21"/>
              <p:cNvGrpSpPr/>
              <p:nvPr/>
            </p:nvGrpSpPr>
            <p:grpSpPr>
              <a:xfrm>
                <a:off x="6386284" y="773383"/>
                <a:ext cx="6929336" cy="1660215"/>
                <a:chOff x="6386284" y="773383"/>
                <a:chExt cx="6929336" cy="1660215"/>
              </a:xfrm>
            </p:grpSpPr>
            <p:sp>
              <p:nvSpPr>
                <p:cNvPr id="818" name="Google Shape;818;p21"/>
                <p:cNvSpPr/>
                <p:nvPr/>
              </p:nvSpPr>
              <p:spPr>
                <a:xfrm rot="-5400000">
                  <a:off x="9436676" y="-1445528"/>
                  <a:ext cx="1660033" cy="60978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0033" h="4657286" extrusionOk="0">
                      <a:moveTo>
                        <a:pt x="0" y="0"/>
                      </a:moveTo>
                      <a:lnTo>
                        <a:pt x="1660034" y="0"/>
                      </a:lnTo>
                      <a:lnTo>
                        <a:pt x="1660034" y="4657286"/>
                      </a:lnTo>
                      <a:lnTo>
                        <a:pt x="0" y="4657286"/>
                      </a:lnTo>
                      <a:close/>
                    </a:path>
                  </a:pathLst>
                </a:custGeom>
                <a:solidFill>
                  <a:schemeClr val="accent1">
                    <a:alpha val="84705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819" name="Google Shape;819;p21"/>
                <p:cNvGrpSpPr/>
                <p:nvPr/>
              </p:nvGrpSpPr>
              <p:grpSpPr>
                <a:xfrm>
                  <a:off x="6386284" y="773567"/>
                  <a:ext cx="831484" cy="1660032"/>
                  <a:chOff x="6386284" y="773567"/>
                  <a:chExt cx="831484" cy="1660032"/>
                </a:xfrm>
              </p:grpSpPr>
              <p:sp>
                <p:nvSpPr>
                  <p:cNvPr id="820" name="Google Shape;820;p21"/>
                  <p:cNvSpPr/>
                  <p:nvPr/>
                </p:nvSpPr>
                <p:spPr>
                  <a:xfrm>
                    <a:off x="6386284" y="773567"/>
                    <a:ext cx="831484" cy="16600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1484" h="1660032" extrusionOk="0">
                        <a:moveTo>
                          <a:pt x="830017" y="1486888"/>
                        </a:moveTo>
                        <a:cubicBezTo>
                          <a:pt x="467098" y="1486888"/>
                          <a:pt x="173144" y="1192934"/>
                          <a:pt x="173144" y="830016"/>
                        </a:cubicBezTo>
                        <a:cubicBezTo>
                          <a:pt x="173144" y="467098"/>
                          <a:pt x="467098" y="173144"/>
                          <a:pt x="830017" y="173144"/>
                        </a:cubicBezTo>
                        <a:cubicBezTo>
                          <a:pt x="830506" y="173144"/>
                          <a:pt x="830995" y="173144"/>
                          <a:pt x="831484" y="173144"/>
                        </a:cubicBezTo>
                        <a:lnTo>
                          <a:pt x="831484" y="0"/>
                        </a:lnTo>
                        <a:cubicBezTo>
                          <a:pt x="830995" y="0"/>
                          <a:pt x="830506" y="0"/>
                          <a:pt x="830017" y="0"/>
                        </a:cubicBezTo>
                        <a:cubicBezTo>
                          <a:pt x="371722" y="0"/>
                          <a:pt x="0" y="371722"/>
                          <a:pt x="0" y="830016"/>
                        </a:cubicBezTo>
                        <a:cubicBezTo>
                          <a:pt x="0" y="1288310"/>
                          <a:pt x="371722" y="1660032"/>
                          <a:pt x="830017" y="1660032"/>
                        </a:cubicBezTo>
                        <a:cubicBezTo>
                          <a:pt x="830506" y="1660032"/>
                          <a:pt x="830995" y="1660032"/>
                          <a:pt x="831484" y="1660032"/>
                        </a:cubicBezTo>
                        <a:lnTo>
                          <a:pt x="831484" y="1486888"/>
                        </a:lnTo>
                        <a:cubicBezTo>
                          <a:pt x="830995" y="1486888"/>
                          <a:pt x="830506" y="1486888"/>
                          <a:pt x="830017" y="1486888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alpha val="69803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21" name="Google Shape;821;p21"/>
                  <p:cNvSpPr/>
                  <p:nvPr/>
                </p:nvSpPr>
                <p:spPr>
                  <a:xfrm>
                    <a:off x="6386284" y="773567"/>
                    <a:ext cx="831484" cy="8300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1484" h="830016" extrusionOk="0">
                        <a:moveTo>
                          <a:pt x="830017" y="173144"/>
                        </a:moveTo>
                        <a:cubicBezTo>
                          <a:pt x="830506" y="173144"/>
                          <a:pt x="830995" y="173144"/>
                          <a:pt x="831484" y="173144"/>
                        </a:cubicBezTo>
                        <a:lnTo>
                          <a:pt x="831484" y="0"/>
                        </a:lnTo>
                        <a:cubicBezTo>
                          <a:pt x="830995" y="0"/>
                          <a:pt x="830506" y="0"/>
                          <a:pt x="830017" y="0"/>
                        </a:cubicBezTo>
                        <a:cubicBezTo>
                          <a:pt x="371722" y="0"/>
                          <a:pt x="0" y="371722"/>
                          <a:pt x="0" y="830016"/>
                        </a:cubicBezTo>
                        <a:lnTo>
                          <a:pt x="173144" y="830016"/>
                        </a:lnTo>
                        <a:cubicBezTo>
                          <a:pt x="173144" y="467098"/>
                          <a:pt x="467098" y="173144"/>
                          <a:pt x="830017" y="173144"/>
                        </a:cubicBezTo>
                        <a:close/>
                      </a:path>
                    </a:pathLst>
                  </a:custGeom>
                  <a:solidFill>
                    <a:schemeClr val="accent3">
                      <a:alpha val="69803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822" name="Google Shape;822;p21"/>
                <p:cNvSpPr/>
                <p:nvPr/>
              </p:nvSpPr>
              <p:spPr>
                <a:xfrm rot="-271851">
                  <a:off x="6643568" y="1030836"/>
                  <a:ext cx="1145520" cy="1145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5520" h="1145519" extrusionOk="0">
                      <a:moveTo>
                        <a:pt x="1145521" y="572760"/>
                      </a:moveTo>
                      <a:cubicBezTo>
                        <a:pt x="1145521" y="889086"/>
                        <a:pt x="889087" y="1145520"/>
                        <a:pt x="572760" y="1145520"/>
                      </a:cubicBezTo>
                      <a:cubicBezTo>
                        <a:pt x="256433" y="1145520"/>
                        <a:pt x="0" y="889086"/>
                        <a:pt x="0" y="572760"/>
                      </a:cubicBezTo>
                      <a:cubicBezTo>
                        <a:pt x="0" y="256433"/>
                        <a:pt x="256433" y="0"/>
                        <a:pt x="572760" y="0"/>
                      </a:cubicBezTo>
                      <a:cubicBezTo>
                        <a:pt x="889087" y="0"/>
                        <a:pt x="1145521" y="256433"/>
                        <a:pt x="1145521" y="57276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23" name="Google Shape;823;p21"/>
              <p:cNvSpPr txBox="1"/>
              <p:nvPr/>
            </p:nvSpPr>
            <p:spPr>
              <a:xfrm>
                <a:off x="7979144" y="1266398"/>
                <a:ext cx="4870821" cy="8260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800"/>
                  <a:buFont typeface="Arial"/>
                  <a:buNone/>
                </a:pPr>
                <a:r>
                  <a:rPr lang="hu-HU" sz="3200" b="1" i="0" u="none" strike="noStrike" cap="none" dirty="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Tűz és elemi </a:t>
                </a:r>
                <a:r>
                  <a:rPr lang="hu-HU" sz="3200" b="1" i="0" u="none" strike="noStrike" cap="none" dirty="0">
                    <a:solidFill>
                      <a:schemeClr val="accent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kár</a:t>
                </a:r>
                <a:endParaRPr sz="3200" b="1" i="0" u="none" strike="noStrike" cap="none" dirty="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824" name="Google Shape;824;p21"/>
            <p:cNvGrpSpPr/>
            <p:nvPr/>
          </p:nvGrpSpPr>
          <p:grpSpPr>
            <a:xfrm>
              <a:off x="5831588" y="668117"/>
              <a:ext cx="582833" cy="633819"/>
              <a:chOff x="6989152" y="2488117"/>
              <a:chExt cx="630729" cy="685905"/>
            </a:xfrm>
          </p:grpSpPr>
          <p:sp>
            <p:nvSpPr>
              <p:cNvPr id="825" name="Google Shape;825;p21"/>
              <p:cNvSpPr/>
              <p:nvPr/>
            </p:nvSpPr>
            <p:spPr>
              <a:xfrm>
                <a:off x="6989152" y="2627764"/>
                <a:ext cx="544830" cy="546258"/>
              </a:xfrm>
              <a:custGeom>
                <a:avLst/>
                <a:gdLst/>
                <a:ahLst/>
                <a:cxnLst/>
                <a:rect l="l" t="t" r="r" b="b"/>
                <a:pathLst>
                  <a:path w="544830" h="546258" extrusionOk="0">
                    <a:moveTo>
                      <a:pt x="57150" y="281464"/>
                    </a:moveTo>
                    <a:lnTo>
                      <a:pt x="57150" y="281464"/>
                    </a:lnTo>
                    <a:lnTo>
                      <a:pt x="57150" y="281464"/>
                    </a:lnTo>
                    <a:lnTo>
                      <a:pt x="57150" y="259556"/>
                    </a:lnTo>
                    <a:lnTo>
                      <a:pt x="0" y="259556"/>
                    </a:lnTo>
                    <a:cubicBezTo>
                      <a:pt x="30480" y="230981"/>
                      <a:pt x="60960" y="204311"/>
                      <a:pt x="91440" y="176689"/>
                    </a:cubicBezTo>
                    <a:lnTo>
                      <a:pt x="91440" y="23336"/>
                    </a:lnTo>
                    <a:cubicBezTo>
                      <a:pt x="91440" y="12859"/>
                      <a:pt x="100013" y="5239"/>
                      <a:pt x="109538" y="5239"/>
                    </a:cubicBezTo>
                    <a:lnTo>
                      <a:pt x="179070" y="5239"/>
                    </a:lnTo>
                    <a:cubicBezTo>
                      <a:pt x="188595" y="5239"/>
                      <a:pt x="197168" y="13811"/>
                      <a:pt x="197168" y="23336"/>
                    </a:cubicBezTo>
                    <a:lnTo>
                      <a:pt x="197168" y="80486"/>
                    </a:lnTo>
                    <a:cubicBezTo>
                      <a:pt x="223838" y="55721"/>
                      <a:pt x="250508" y="30956"/>
                      <a:pt x="278130" y="7144"/>
                    </a:cubicBezTo>
                    <a:cubicBezTo>
                      <a:pt x="288608" y="-2381"/>
                      <a:pt x="293370" y="-2381"/>
                      <a:pt x="303848" y="7144"/>
                    </a:cubicBezTo>
                    <a:cubicBezTo>
                      <a:pt x="313373" y="15716"/>
                      <a:pt x="337185" y="24289"/>
                      <a:pt x="334328" y="38576"/>
                    </a:cubicBezTo>
                    <a:lnTo>
                      <a:pt x="326708" y="68104"/>
                    </a:lnTo>
                    <a:cubicBezTo>
                      <a:pt x="321945" y="94774"/>
                      <a:pt x="318135" y="120491"/>
                      <a:pt x="320040" y="146209"/>
                    </a:cubicBezTo>
                    <a:cubicBezTo>
                      <a:pt x="322898" y="172879"/>
                      <a:pt x="331470" y="198596"/>
                      <a:pt x="351473" y="220504"/>
                    </a:cubicBezTo>
                    <a:cubicBezTo>
                      <a:pt x="365760" y="237649"/>
                      <a:pt x="382905" y="250031"/>
                      <a:pt x="402908" y="256699"/>
                    </a:cubicBezTo>
                    <a:cubicBezTo>
                      <a:pt x="444818" y="271939"/>
                      <a:pt x="501015" y="267176"/>
                      <a:pt x="544830" y="267176"/>
                    </a:cubicBezTo>
                    <a:lnTo>
                      <a:pt x="544830" y="279559"/>
                    </a:lnTo>
                    <a:cubicBezTo>
                      <a:pt x="544830" y="282416"/>
                      <a:pt x="544830" y="285274"/>
                      <a:pt x="544830" y="289084"/>
                    </a:cubicBezTo>
                    <a:cubicBezTo>
                      <a:pt x="544830" y="370999"/>
                      <a:pt x="544830" y="451009"/>
                      <a:pt x="544830" y="531971"/>
                    </a:cubicBezTo>
                    <a:cubicBezTo>
                      <a:pt x="544830" y="543401"/>
                      <a:pt x="541020" y="546259"/>
                      <a:pt x="530543" y="546259"/>
                    </a:cubicBezTo>
                    <a:cubicBezTo>
                      <a:pt x="482918" y="545306"/>
                      <a:pt x="437198" y="545306"/>
                      <a:pt x="389573" y="546259"/>
                    </a:cubicBezTo>
                    <a:cubicBezTo>
                      <a:pt x="379095" y="546259"/>
                      <a:pt x="376238" y="542449"/>
                      <a:pt x="376238" y="531971"/>
                    </a:cubicBezTo>
                    <a:cubicBezTo>
                      <a:pt x="377190" y="491966"/>
                      <a:pt x="377190" y="451009"/>
                      <a:pt x="376238" y="410051"/>
                    </a:cubicBezTo>
                    <a:cubicBezTo>
                      <a:pt x="376238" y="387191"/>
                      <a:pt x="363855" y="374809"/>
                      <a:pt x="340995" y="374809"/>
                    </a:cubicBezTo>
                    <a:cubicBezTo>
                      <a:pt x="319088" y="373856"/>
                      <a:pt x="298133" y="373856"/>
                      <a:pt x="276225" y="373856"/>
                    </a:cubicBezTo>
                    <a:cubicBezTo>
                      <a:pt x="239078" y="373856"/>
                      <a:pt x="226695" y="385286"/>
                      <a:pt x="226695" y="425291"/>
                    </a:cubicBezTo>
                    <a:cubicBezTo>
                      <a:pt x="226695" y="461486"/>
                      <a:pt x="226695" y="497681"/>
                      <a:pt x="226695" y="534829"/>
                    </a:cubicBezTo>
                    <a:cubicBezTo>
                      <a:pt x="226695" y="544354"/>
                      <a:pt x="224790" y="546259"/>
                      <a:pt x="215265" y="546259"/>
                    </a:cubicBezTo>
                    <a:cubicBezTo>
                      <a:pt x="168593" y="546259"/>
                      <a:pt x="122873" y="545306"/>
                      <a:pt x="76200" y="546259"/>
                    </a:cubicBezTo>
                    <a:cubicBezTo>
                      <a:pt x="61913" y="546259"/>
                      <a:pt x="58103" y="542449"/>
                      <a:pt x="57150" y="534829"/>
                    </a:cubicBezTo>
                    <a:lnTo>
                      <a:pt x="57150" y="482441"/>
                    </a:lnTo>
                    <a:cubicBezTo>
                      <a:pt x="57150" y="413861"/>
                      <a:pt x="57150" y="348139"/>
                      <a:pt x="57150" y="281464"/>
                    </a:cubicBezTo>
                    <a:lnTo>
                      <a:pt x="57150" y="281464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21"/>
              <p:cNvSpPr/>
              <p:nvPr/>
            </p:nvSpPr>
            <p:spPr>
              <a:xfrm>
                <a:off x="7324483" y="2488117"/>
                <a:ext cx="295398" cy="389677"/>
              </a:xfrm>
              <a:custGeom>
                <a:avLst/>
                <a:gdLst/>
                <a:ahLst/>
                <a:cxnLst/>
                <a:rect l="l" t="t" r="r" b="b"/>
                <a:pathLst>
                  <a:path w="295398" h="389677" extrusionOk="0">
                    <a:moveTo>
                      <a:pt x="195211" y="245850"/>
                    </a:moveTo>
                    <a:cubicBezTo>
                      <a:pt x="176161" y="289665"/>
                      <a:pt x="174256" y="293475"/>
                      <a:pt x="148539" y="309668"/>
                    </a:cubicBezTo>
                    <a:cubicBezTo>
                      <a:pt x="151396" y="285855"/>
                      <a:pt x="159016" y="263948"/>
                      <a:pt x="152349" y="241088"/>
                    </a:cubicBezTo>
                    <a:cubicBezTo>
                      <a:pt x="149491" y="230610"/>
                      <a:pt x="146634" y="218228"/>
                      <a:pt x="142824" y="207750"/>
                    </a:cubicBezTo>
                    <a:cubicBezTo>
                      <a:pt x="132346" y="181080"/>
                      <a:pt x="125679" y="180128"/>
                      <a:pt x="108534" y="203940"/>
                    </a:cubicBezTo>
                    <a:cubicBezTo>
                      <a:pt x="75196" y="249660"/>
                      <a:pt x="77101" y="317288"/>
                      <a:pt x="113296" y="366818"/>
                    </a:cubicBezTo>
                    <a:cubicBezTo>
                      <a:pt x="118059" y="372533"/>
                      <a:pt x="123774" y="377295"/>
                      <a:pt x="124726" y="387773"/>
                    </a:cubicBezTo>
                    <a:cubicBezTo>
                      <a:pt x="86626" y="386820"/>
                      <a:pt x="53289" y="377295"/>
                      <a:pt x="27571" y="347768"/>
                    </a:cubicBezTo>
                    <a:cubicBezTo>
                      <a:pt x="-6719" y="305858"/>
                      <a:pt x="-2909" y="258233"/>
                      <a:pt x="6616" y="207750"/>
                    </a:cubicBezTo>
                    <a:cubicBezTo>
                      <a:pt x="18999" y="215370"/>
                      <a:pt x="21856" y="227753"/>
                      <a:pt x="28524" y="236325"/>
                    </a:cubicBezTo>
                    <a:cubicBezTo>
                      <a:pt x="39001" y="247755"/>
                      <a:pt x="46621" y="247755"/>
                      <a:pt x="53289" y="232515"/>
                    </a:cubicBezTo>
                    <a:cubicBezTo>
                      <a:pt x="61861" y="216323"/>
                      <a:pt x="60909" y="199178"/>
                      <a:pt x="53289" y="182985"/>
                    </a:cubicBezTo>
                    <a:cubicBezTo>
                      <a:pt x="41859" y="156315"/>
                      <a:pt x="45669" y="130598"/>
                      <a:pt x="56146" y="105833"/>
                    </a:cubicBezTo>
                    <a:cubicBezTo>
                      <a:pt x="69481" y="68685"/>
                      <a:pt x="91389" y="38205"/>
                      <a:pt x="119011" y="9630"/>
                    </a:cubicBezTo>
                    <a:cubicBezTo>
                      <a:pt x="122821" y="4868"/>
                      <a:pt x="126631" y="-847"/>
                      <a:pt x="132346" y="105"/>
                    </a:cubicBezTo>
                    <a:cubicBezTo>
                      <a:pt x="139014" y="2010"/>
                      <a:pt x="136156" y="9630"/>
                      <a:pt x="136156" y="14393"/>
                    </a:cubicBezTo>
                    <a:cubicBezTo>
                      <a:pt x="138061" y="36300"/>
                      <a:pt x="149491" y="52493"/>
                      <a:pt x="160921" y="70590"/>
                    </a:cubicBezTo>
                    <a:cubicBezTo>
                      <a:pt x="182829" y="104880"/>
                      <a:pt x="199974" y="141075"/>
                      <a:pt x="183781" y="183938"/>
                    </a:cubicBezTo>
                    <a:cubicBezTo>
                      <a:pt x="202831" y="170603"/>
                      <a:pt x="207594" y="162030"/>
                      <a:pt x="219976" y="121073"/>
                    </a:cubicBezTo>
                    <a:cubicBezTo>
                      <a:pt x="251409" y="158220"/>
                      <a:pt x="265696" y="196320"/>
                      <a:pt x="249504" y="244898"/>
                    </a:cubicBezTo>
                    <a:cubicBezTo>
                      <a:pt x="267601" y="234420"/>
                      <a:pt x="273316" y="219180"/>
                      <a:pt x="279984" y="203940"/>
                    </a:cubicBezTo>
                    <a:cubicBezTo>
                      <a:pt x="326656" y="281093"/>
                      <a:pt x="261886" y="383010"/>
                      <a:pt x="159016" y="389678"/>
                    </a:cubicBezTo>
                    <a:cubicBezTo>
                      <a:pt x="203784" y="349673"/>
                      <a:pt x="211404" y="303953"/>
                      <a:pt x="195211" y="245850"/>
                    </a:cubicBezTo>
                    <a:lnTo>
                      <a:pt x="195211" y="24585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8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8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Google Shape;831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3157778" cy="6887028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22"/>
          <p:cNvSpPr/>
          <p:nvPr/>
        </p:nvSpPr>
        <p:spPr>
          <a:xfrm rot="10800000" flipH="1">
            <a:off x="5616171" y="-22030"/>
            <a:ext cx="9493200" cy="6880544"/>
          </a:xfrm>
          <a:custGeom>
            <a:avLst/>
            <a:gdLst/>
            <a:ahLst/>
            <a:cxnLst/>
            <a:rect l="l" t="t" r="r" b="b"/>
            <a:pathLst>
              <a:path w="9493937" h="6880544" extrusionOk="0">
                <a:moveTo>
                  <a:pt x="1977448" y="14514"/>
                </a:moveTo>
                <a:cubicBezTo>
                  <a:pt x="790996" y="706610"/>
                  <a:pt x="-5465" y="1986438"/>
                  <a:pt x="28" y="3458515"/>
                </a:cubicBezTo>
                <a:cubicBezTo>
                  <a:pt x="5521" y="4919606"/>
                  <a:pt x="796489" y="6193941"/>
                  <a:pt x="1977448" y="6880544"/>
                </a:cubicBezTo>
                <a:lnTo>
                  <a:pt x="9479423" y="6880544"/>
                </a:lnTo>
                <a:lnTo>
                  <a:pt x="9493937" y="0"/>
                </a:lnTo>
                <a:lnTo>
                  <a:pt x="1977448" y="1451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3" name="Google Shape;833;p22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4" name="Google Shape;834;p22"/>
          <p:cNvSpPr txBox="1"/>
          <p:nvPr/>
        </p:nvSpPr>
        <p:spPr>
          <a:xfrm>
            <a:off x="7210893" y="1923394"/>
            <a:ext cx="5634253" cy="3455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lang="hu-HU" sz="2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Egynapos sebészet</a:t>
            </a:r>
            <a:endParaRPr sz="1200" dirty="0"/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lang="hu-HU" sz="2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41-féle kritikus betegség</a:t>
            </a:r>
            <a:endParaRPr sz="1200" dirty="0"/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lang="hu-HU" sz="2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Nagyértékű diagnosztika</a:t>
            </a:r>
            <a:endParaRPr sz="1200" dirty="0"/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lang="hu-HU" sz="2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Gyógyszertérítés</a:t>
            </a:r>
            <a:endParaRPr sz="1200" dirty="0"/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lang="hu-HU" sz="2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Kórházi napi térítés</a:t>
            </a:r>
            <a:endParaRPr sz="1200" dirty="0"/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lang="hu-HU" sz="2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Baleseti rokkantság és segély</a:t>
            </a:r>
            <a:endParaRPr sz="1200" dirty="0"/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lang="hu-HU" sz="2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Táppénz kiegészítés</a:t>
            </a:r>
            <a:endParaRPr sz="1200" dirty="0"/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lang="hu-HU" sz="2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Csonttörés</a:t>
            </a:r>
            <a:endParaRPr sz="2000" dirty="0">
              <a:solidFill>
                <a:schemeClr val="accent3"/>
              </a:solidFill>
              <a:sym typeface="Arial"/>
            </a:endParaRPr>
          </a:p>
        </p:txBody>
      </p:sp>
      <p:sp>
        <p:nvSpPr>
          <p:cNvPr id="835" name="Google Shape;835;p22"/>
          <p:cNvSpPr txBox="1"/>
          <p:nvPr/>
        </p:nvSpPr>
        <p:spPr>
          <a:xfrm>
            <a:off x="7210893" y="512932"/>
            <a:ext cx="8329402" cy="1763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lang="hu-HU" sz="36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Egészségcélú</a:t>
            </a:r>
            <a:r>
              <a:rPr lang="hu-HU" sz="36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hu-HU" sz="36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hu-HU" sz="36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értékesítés</a:t>
            </a:r>
            <a:endParaRPr sz="1200" dirty="0"/>
          </a:p>
        </p:txBody>
      </p:sp>
      <p:sp>
        <p:nvSpPr>
          <p:cNvPr id="836" name="Google Shape;836;p22"/>
          <p:cNvSpPr/>
          <p:nvPr/>
        </p:nvSpPr>
        <p:spPr>
          <a:xfrm>
            <a:off x="10447145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7" name="Google Shape;837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01980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838" name="Google Shape;838;p22"/>
          <p:cNvSpPr txBox="1"/>
          <p:nvPr/>
        </p:nvSpPr>
        <p:spPr>
          <a:xfrm>
            <a:off x="8028079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839" name="Google Shape;839;p22"/>
          <p:cNvSpPr/>
          <p:nvPr/>
        </p:nvSpPr>
        <p:spPr>
          <a:xfrm>
            <a:off x="9212221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840" name="Google Shape;840;p22"/>
          <p:cNvSpPr txBox="1"/>
          <p:nvPr/>
        </p:nvSpPr>
        <p:spPr>
          <a:xfrm>
            <a:off x="11739351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8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8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8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8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8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5" name="Google Shape;84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0" y="-603334"/>
            <a:ext cx="12192000" cy="8130270"/>
          </a:xfrm>
          <a:prstGeom prst="rect">
            <a:avLst/>
          </a:prstGeom>
          <a:noFill/>
          <a:ln>
            <a:noFill/>
          </a:ln>
        </p:spPr>
      </p:pic>
      <p:sp>
        <p:nvSpPr>
          <p:cNvPr id="846" name="Google Shape;846;p23"/>
          <p:cNvSpPr txBox="1"/>
          <p:nvPr/>
        </p:nvSpPr>
        <p:spPr>
          <a:xfrm>
            <a:off x="592366" y="348879"/>
            <a:ext cx="3097110" cy="3514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500"/>
              <a:buFont typeface="Arial"/>
              <a:buNone/>
            </a:pPr>
            <a:r>
              <a:rPr lang="hu-HU" sz="4500" b="1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Ha nem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500"/>
              <a:buFont typeface="Arial"/>
              <a:buNone/>
            </a:pPr>
            <a:r>
              <a:rPr lang="hu-HU" sz="4500" b="1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csak a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500"/>
              <a:buFont typeface="Arial"/>
              <a:buNone/>
            </a:pPr>
            <a:r>
              <a:rPr lang="hu-HU" sz="4500" b="1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szíved fontos!</a:t>
            </a:r>
            <a:endParaRPr sz="45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7" name="Google Shape;847;p23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8" name="Google Shape;848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849" name="Google Shape;849;p23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rgbClr val="AAC1B7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850" name="Google Shape;850;p23"/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rgbClr val="AAC1B7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851" name="Google Shape;851;p23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52" name="Google Shape;852;p23"/>
          <p:cNvGrpSpPr/>
          <p:nvPr/>
        </p:nvGrpSpPr>
        <p:grpSpPr>
          <a:xfrm>
            <a:off x="3667213" y="1091522"/>
            <a:ext cx="4159068" cy="4461471"/>
            <a:chOff x="4021546" y="1482989"/>
            <a:chExt cx="4159068" cy="4461471"/>
          </a:xfrm>
        </p:grpSpPr>
        <p:grpSp>
          <p:nvGrpSpPr>
            <p:cNvPr id="853" name="Google Shape;853;p23"/>
            <p:cNvGrpSpPr/>
            <p:nvPr/>
          </p:nvGrpSpPr>
          <p:grpSpPr>
            <a:xfrm>
              <a:off x="4021546" y="1482989"/>
              <a:ext cx="4159068" cy="4159056"/>
              <a:chOff x="4439112" y="727087"/>
              <a:chExt cx="4068522" cy="4068512"/>
            </a:xfrm>
          </p:grpSpPr>
          <p:sp>
            <p:nvSpPr>
              <p:cNvPr id="854" name="Google Shape;854;p23"/>
              <p:cNvSpPr/>
              <p:nvPr/>
            </p:nvSpPr>
            <p:spPr>
              <a:xfrm>
                <a:off x="4439112" y="727087"/>
                <a:ext cx="4068522" cy="4068512"/>
              </a:xfrm>
              <a:custGeom>
                <a:avLst/>
                <a:gdLst/>
                <a:ahLst/>
                <a:cxnLst/>
                <a:rect l="l" t="t" r="r" b="b"/>
                <a:pathLst>
                  <a:path w="4068522" h="4068512" extrusionOk="0">
                    <a:moveTo>
                      <a:pt x="4068522" y="2034256"/>
                    </a:moveTo>
                    <a:cubicBezTo>
                      <a:pt x="4068522" y="3157745"/>
                      <a:pt x="3157752" y="4068512"/>
                      <a:pt x="2034261" y="4068512"/>
                    </a:cubicBezTo>
                    <a:cubicBezTo>
                      <a:pt x="910770" y="4068512"/>
                      <a:pt x="0" y="3157745"/>
                      <a:pt x="0" y="2034256"/>
                    </a:cubicBezTo>
                    <a:cubicBezTo>
                      <a:pt x="0" y="910767"/>
                      <a:pt x="910770" y="0"/>
                      <a:pt x="2034261" y="0"/>
                    </a:cubicBezTo>
                    <a:cubicBezTo>
                      <a:pt x="3157752" y="0"/>
                      <a:pt x="4068522" y="910767"/>
                      <a:pt x="4068522" y="2034256"/>
                    </a:cubicBezTo>
                    <a:close/>
                  </a:path>
                </a:pathLst>
              </a:custGeom>
              <a:solidFill>
                <a:schemeClr val="accent1">
                  <a:alpha val="6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23"/>
              <p:cNvSpPr/>
              <p:nvPr/>
            </p:nvSpPr>
            <p:spPr>
              <a:xfrm>
                <a:off x="4816553" y="1104527"/>
                <a:ext cx="3313639" cy="3313631"/>
              </a:xfrm>
              <a:custGeom>
                <a:avLst/>
                <a:gdLst/>
                <a:ahLst/>
                <a:cxnLst/>
                <a:rect l="l" t="t" r="r" b="b"/>
                <a:pathLst>
                  <a:path w="3313639" h="3313631" extrusionOk="0">
                    <a:moveTo>
                      <a:pt x="3313640" y="1656816"/>
                    </a:moveTo>
                    <a:cubicBezTo>
                      <a:pt x="3313640" y="2571850"/>
                      <a:pt x="2571856" y="3313632"/>
                      <a:pt x="1656820" y="3313632"/>
                    </a:cubicBezTo>
                    <a:cubicBezTo>
                      <a:pt x="741784" y="3313632"/>
                      <a:pt x="0" y="2571850"/>
                      <a:pt x="0" y="1656816"/>
                    </a:cubicBezTo>
                    <a:cubicBezTo>
                      <a:pt x="0" y="741782"/>
                      <a:pt x="741784" y="0"/>
                      <a:pt x="1656820" y="0"/>
                    </a:cubicBezTo>
                    <a:cubicBezTo>
                      <a:pt x="2571856" y="0"/>
                      <a:pt x="3313640" y="741782"/>
                      <a:pt x="3313640" y="16568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56" name="Google Shape;856;p23"/>
            <p:cNvSpPr txBox="1"/>
            <p:nvPr/>
          </p:nvSpPr>
          <p:spPr>
            <a:xfrm>
              <a:off x="4289305" y="2961215"/>
              <a:ext cx="3580854" cy="29832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</a:pPr>
              <a:r>
                <a:rPr lang="hu-HU" sz="3200" b="1" i="0" u="none" strike="noStrike" cap="none">
                  <a:solidFill>
                    <a:schemeClr val="accen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IZYS Őrangyal </a:t>
              </a:r>
              <a:r>
                <a:rPr lang="hu-HU" sz="32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közösségi </a:t>
              </a:r>
              <a:br>
                <a:rPr lang="hu-HU" sz="32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hu-HU" sz="32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szolgáltatás</a:t>
              </a: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1" name="Google Shape;861;p24" descr="A képen személy, fal, beltéri, nő látható&#10;&#10;Ez egy automatikusan létrehozott leírás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65558" y="-13716"/>
            <a:ext cx="10526442" cy="6907976"/>
          </a:xfrm>
          <a:prstGeom prst="rect">
            <a:avLst/>
          </a:prstGeom>
          <a:noFill/>
          <a:ln>
            <a:noFill/>
          </a:ln>
        </p:spPr>
      </p:pic>
      <p:sp>
        <p:nvSpPr>
          <p:cNvPr id="862" name="Google Shape;862;p24"/>
          <p:cNvSpPr/>
          <p:nvPr/>
        </p:nvSpPr>
        <p:spPr>
          <a:xfrm rot="10800000">
            <a:off x="-2781440" y="0"/>
            <a:ext cx="9493937" cy="6880544"/>
          </a:xfrm>
          <a:custGeom>
            <a:avLst/>
            <a:gdLst/>
            <a:ahLst/>
            <a:cxnLst/>
            <a:rect l="l" t="t" r="r" b="b"/>
            <a:pathLst>
              <a:path w="9493937" h="6880544" extrusionOk="0">
                <a:moveTo>
                  <a:pt x="1977448" y="14514"/>
                </a:moveTo>
                <a:cubicBezTo>
                  <a:pt x="790996" y="706610"/>
                  <a:pt x="-5465" y="1986438"/>
                  <a:pt x="28" y="3458515"/>
                </a:cubicBezTo>
                <a:cubicBezTo>
                  <a:pt x="5521" y="4919606"/>
                  <a:pt x="796489" y="6193941"/>
                  <a:pt x="1977448" y="6880544"/>
                </a:cubicBezTo>
                <a:lnTo>
                  <a:pt x="9479423" y="6880544"/>
                </a:lnTo>
                <a:lnTo>
                  <a:pt x="9493937" y="0"/>
                </a:lnTo>
                <a:lnTo>
                  <a:pt x="1977448" y="1451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3" name="Google Shape;863;p24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4" name="Google Shape;864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865" name="Google Shape;865;p24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866" name="Google Shape;866;p24"/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867" name="Google Shape;867;p24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8" name="Google Shape;868;p24"/>
          <p:cNvSpPr txBox="1"/>
          <p:nvPr/>
        </p:nvSpPr>
        <p:spPr>
          <a:xfrm>
            <a:off x="345633" y="2268000"/>
            <a:ext cx="6086698" cy="3110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lang="hu-HU"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Terhességi ultrahang (3D-4D-5D babamozi)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lang="hu-HU"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Kórházi napitérítés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lang="hu-HU"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Őssejt levétel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lang="hu-HU"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Lombikprogram vizsgálatai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lang="hu-HU"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Magzat elvesztése</a:t>
            </a:r>
            <a:endParaRPr sz="240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9" name="Google Shape;869;p24"/>
          <p:cNvSpPr txBox="1"/>
          <p:nvPr/>
        </p:nvSpPr>
        <p:spPr>
          <a:xfrm>
            <a:off x="345633" y="512932"/>
            <a:ext cx="8329402" cy="1763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lang="hu-HU" sz="4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Családalapítás</a:t>
            </a:r>
            <a:r>
              <a:rPr lang="hu-HU" sz="4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hu-HU" sz="4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hu-HU" sz="4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célú értékesítés</a:t>
            </a:r>
            <a:endParaRPr sz="40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0" name="Google Shape;870;p24"/>
          <p:cNvSpPr/>
          <p:nvPr/>
        </p:nvSpPr>
        <p:spPr>
          <a:xfrm flipH="1">
            <a:off x="5148267" y="0"/>
            <a:ext cx="1962524" cy="6922620"/>
          </a:xfrm>
          <a:custGeom>
            <a:avLst/>
            <a:gdLst/>
            <a:ahLst/>
            <a:cxnLst/>
            <a:rect l="l" t="t" r="r" b="b"/>
            <a:pathLst>
              <a:path w="301949" h="1190625" extrusionOk="0">
                <a:moveTo>
                  <a:pt x="301949" y="0"/>
                </a:moveTo>
                <a:lnTo>
                  <a:pt x="275279" y="0"/>
                </a:lnTo>
                <a:cubicBezTo>
                  <a:pt x="101924" y="147638"/>
                  <a:pt x="-946" y="366713"/>
                  <a:pt x="7" y="597218"/>
                </a:cubicBezTo>
                <a:cubicBezTo>
                  <a:pt x="959" y="826770"/>
                  <a:pt x="103829" y="1043940"/>
                  <a:pt x="275279" y="1190625"/>
                </a:cubicBezTo>
                <a:lnTo>
                  <a:pt x="301949" y="1190625"/>
                </a:lnTo>
                <a:cubicBezTo>
                  <a:pt x="124784" y="1046798"/>
                  <a:pt x="18104" y="828675"/>
                  <a:pt x="17152" y="597218"/>
                </a:cubicBezTo>
                <a:cubicBezTo>
                  <a:pt x="16199" y="364808"/>
                  <a:pt x="123832" y="144780"/>
                  <a:pt x="301949" y="0"/>
                </a:cubicBezTo>
                <a:close/>
              </a:path>
            </a:pathLst>
          </a:custGeom>
          <a:solidFill>
            <a:srgbClr val="F0F0F0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8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8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5" name="Google Shape;87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900797"/>
            <a:ext cx="12543694" cy="8378240"/>
          </a:xfrm>
          <a:prstGeom prst="rect">
            <a:avLst/>
          </a:prstGeom>
          <a:noFill/>
          <a:ln>
            <a:noFill/>
          </a:ln>
        </p:spPr>
      </p:pic>
      <p:sp>
        <p:nvSpPr>
          <p:cNvPr id="876" name="Google Shape;876;p25"/>
          <p:cNvSpPr/>
          <p:nvPr/>
        </p:nvSpPr>
        <p:spPr>
          <a:xfrm rot="10800000">
            <a:off x="-3027623" y="-22030"/>
            <a:ext cx="9493937" cy="6880544"/>
          </a:xfrm>
          <a:custGeom>
            <a:avLst/>
            <a:gdLst/>
            <a:ahLst/>
            <a:cxnLst/>
            <a:rect l="l" t="t" r="r" b="b"/>
            <a:pathLst>
              <a:path w="9493937" h="6880544" extrusionOk="0">
                <a:moveTo>
                  <a:pt x="1977448" y="14514"/>
                </a:moveTo>
                <a:cubicBezTo>
                  <a:pt x="790996" y="706610"/>
                  <a:pt x="-5465" y="1986438"/>
                  <a:pt x="28" y="3458515"/>
                </a:cubicBezTo>
                <a:cubicBezTo>
                  <a:pt x="5521" y="4919606"/>
                  <a:pt x="796489" y="6193941"/>
                  <a:pt x="1977448" y="6880544"/>
                </a:cubicBezTo>
                <a:lnTo>
                  <a:pt x="9479423" y="6880544"/>
                </a:lnTo>
                <a:lnTo>
                  <a:pt x="9493937" y="0"/>
                </a:lnTo>
                <a:lnTo>
                  <a:pt x="1977448" y="1451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7" name="Google Shape;877;p25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8" name="Google Shape;878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879" name="Google Shape;879;p25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880" name="Google Shape;880;p25"/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881" name="Google Shape;881;p25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2" name="Google Shape;882;p25"/>
          <p:cNvSpPr txBox="1"/>
          <p:nvPr/>
        </p:nvSpPr>
        <p:spPr>
          <a:xfrm>
            <a:off x="345633" y="3047317"/>
            <a:ext cx="5634253" cy="3746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lang="hu-HU"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Lakáshitel törlesztés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lang="hu-HU"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Tűz- és elemi kár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lang="hu-HU"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Gyermeknevelés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lang="hu-HU"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Táppénz kiegészítés</a:t>
            </a:r>
            <a:endParaRPr sz="240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3" name="Google Shape;883;p25"/>
          <p:cNvSpPr txBox="1"/>
          <p:nvPr/>
        </p:nvSpPr>
        <p:spPr>
          <a:xfrm>
            <a:off x="310464" y="512932"/>
            <a:ext cx="8329402" cy="1763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lang="hu-HU" sz="4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Otthon és </a:t>
            </a:r>
            <a:br>
              <a:rPr lang="hu-HU" sz="4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hu-HU" sz="4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egzisztencia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lang="hu-HU" sz="4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kiegészítő védelem</a:t>
            </a:r>
            <a:endParaRPr sz="40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8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8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26"/>
          <p:cNvSpPr/>
          <p:nvPr/>
        </p:nvSpPr>
        <p:spPr>
          <a:xfrm>
            <a:off x="0" y="-1883"/>
            <a:ext cx="12192000" cy="6858000"/>
          </a:xfrm>
          <a:prstGeom prst="rect">
            <a:avLst/>
          </a:prstGeom>
          <a:solidFill>
            <a:srgbClr val="88C7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9" name="Google Shape;889;p26"/>
          <p:cNvSpPr/>
          <p:nvPr/>
        </p:nvSpPr>
        <p:spPr>
          <a:xfrm>
            <a:off x="6922973" y="-668937"/>
            <a:ext cx="8195883" cy="8195873"/>
          </a:xfrm>
          <a:custGeom>
            <a:avLst/>
            <a:gdLst/>
            <a:ahLst/>
            <a:cxnLst/>
            <a:rect l="l" t="t" r="r" b="b"/>
            <a:pathLst>
              <a:path w="8195883" h="8195873" extrusionOk="0">
                <a:moveTo>
                  <a:pt x="4088138" y="10"/>
                </a:moveTo>
                <a:cubicBezTo>
                  <a:pt x="1823492" y="4912"/>
                  <a:pt x="-4892" y="1843097"/>
                  <a:pt x="10" y="4107741"/>
                </a:cubicBezTo>
                <a:cubicBezTo>
                  <a:pt x="4912" y="6372384"/>
                  <a:pt x="1843099" y="8200766"/>
                  <a:pt x="4107746" y="8195864"/>
                </a:cubicBezTo>
                <a:cubicBezTo>
                  <a:pt x="6372392" y="8190962"/>
                  <a:pt x="8200776" y="6352777"/>
                  <a:pt x="8195874" y="4088133"/>
                </a:cubicBezTo>
                <a:cubicBezTo>
                  <a:pt x="8186070" y="1823489"/>
                  <a:pt x="6347883" y="-4892"/>
                  <a:pt x="4088138" y="10"/>
                </a:cubicBezTo>
                <a:close/>
                <a:moveTo>
                  <a:pt x="4107746" y="7641957"/>
                </a:moveTo>
                <a:cubicBezTo>
                  <a:pt x="2151914" y="7646859"/>
                  <a:pt x="558819" y="6063569"/>
                  <a:pt x="553917" y="4107741"/>
                </a:cubicBezTo>
                <a:cubicBezTo>
                  <a:pt x="549015" y="2151912"/>
                  <a:pt x="2132307" y="558818"/>
                  <a:pt x="4088138" y="553916"/>
                </a:cubicBezTo>
                <a:cubicBezTo>
                  <a:pt x="6043970" y="549014"/>
                  <a:pt x="7637065" y="2132304"/>
                  <a:pt x="7641966" y="4088133"/>
                </a:cubicBezTo>
                <a:cubicBezTo>
                  <a:pt x="7646869" y="6043962"/>
                  <a:pt x="6063577" y="7637056"/>
                  <a:pt x="4107746" y="764195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0" name="Google Shape;890;p26"/>
          <p:cNvSpPr txBox="1"/>
          <p:nvPr/>
        </p:nvSpPr>
        <p:spPr>
          <a:xfrm>
            <a:off x="522340" y="993913"/>
            <a:ext cx="5665958" cy="5391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</a:pPr>
            <a:r>
              <a:rPr lang="hu-HU" sz="2000" i="0" u="none" strike="noStrike" cap="none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18 éven aluli közeli hozzátartozóra köthető:</a:t>
            </a:r>
            <a:endParaRPr sz="1200" dirty="0">
              <a:solidFill>
                <a:schemeClr val="bg1"/>
              </a:solidFill>
            </a:endParaRPr>
          </a:p>
          <a:p>
            <a:pPr marL="800100" marR="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Arial"/>
              <a:buChar char="•"/>
            </a:pPr>
            <a:r>
              <a:rPr lang="hu-HU" sz="1900" b="0" i="0" u="none" strike="noStrike" cap="none" dirty="0">
                <a:solidFill>
                  <a:schemeClr val="bg1"/>
                </a:solidFill>
                <a:sym typeface="Arial"/>
              </a:rPr>
              <a:t>Unoka</a:t>
            </a:r>
            <a:endParaRPr dirty="0">
              <a:solidFill>
                <a:schemeClr val="bg1"/>
              </a:solidFill>
            </a:endParaRPr>
          </a:p>
          <a:p>
            <a:pPr marL="800100" marR="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Arial"/>
              <a:buChar char="•"/>
            </a:pPr>
            <a:r>
              <a:rPr lang="hu-HU" sz="1900" b="0" i="0" u="none" strike="noStrike" cap="none" dirty="0">
                <a:solidFill>
                  <a:schemeClr val="bg1"/>
                </a:solidFill>
                <a:sym typeface="Arial"/>
              </a:rPr>
              <a:t>Gyermek</a:t>
            </a:r>
            <a:endParaRPr dirty="0">
              <a:solidFill>
                <a:schemeClr val="bg1"/>
              </a:solidFill>
            </a:endParaRPr>
          </a:p>
          <a:p>
            <a:pPr marL="800100" marR="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Arial"/>
              <a:buChar char="•"/>
            </a:pPr>
            <a:r>
              <a:rPr lang="hu-HU" sz="1900" b="0" i="0" u="none" strike="noStrike" cap="none" dirty="0">
                <a:solidFill>
                  <a:schemeClr val="bg1"/>
                </a:solidFill>
                <a:sym typeface="Arial"/>
              </a:rPr>
              <a:t>Testvér</a:t>
            </a:r>
            <a:endParaRPr dirty="0">
              <a:solidFill>
                <a:schemeClr val="bg1"/>
              </a:solidFill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</a:pPr>
            <a:r>
              <a:rPr lang="hu-HU" sz="2000" i="0" u="none" strike="noStrike" cap="none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Őrangyal kedvezményezett díja ugyanannyi, mint a Pénztártagé</a:t>
            </a:r>
            <a:endParaRPr sz="1200" dirty="0">
              <a:solidFill>
                <a:schemeClr val="bg1"/>
              </a:solidFill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</a:pPr>
            <a:r>
              <a:rPr lang="hu-HU" sz="2000" i="0" u="none" strike="noStrike" cap="none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Nem szűnik meg 18 éves korban, addig maradhat a csomagban, amíg nem lesz saját pénztára</a:t>
            </a:r>
            <a:endParaRPr sz="1200" dirty="0">
              <a:solidFill>
                <a:schemeClr val="bg1"/>
              </a:solidFill>
            </a:endParaRPr>
          </a:p>
        </p:txBody>
      </p:sp>
      <p:sp>
        <p:nvSpPr>
          <p:cNvPr id="891" name="Google Shape;891;p26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2" name="Google Shape;892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893" name="Google Shape;893;p26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894" name="Google Shape;894;p26"/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895" name="Google Shape;895;p26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6" name="Google Shape;896;p26"/>
          <p:cNvPicPr preferRelativeResize="0"/>
          <p:nvPr/>
        </p:nvPicPr>
        <p:blipFill rotWithShape="1">
          <a:blip r:embed="rId4">
            <a:alphaModFix/>
          </a:blip>
          <a:srcRect l="28488" t="186" r="4918" b="-186"/>
          <a:stretch/>
        </p:blipFill>
        <p:spPr>
          <a:xfrm>
            <a:off x="7450398" y="-130090"/>
            <a:ext cx="7141032" cy="7141032"/>
          </a:xfrm>
          <a:prstGeom prst="ellipse">
            <a:avLst/>
          </a:prstGeom>
          <a:noFill/>
          <a:ln>
            <a:noFill/>
          </a:ln>
        </p:spPr>
      </p:pic>
      <p:sp>
        <p:nvSpPr>
          <p:cNvPr id="897" name="Google Shape;897;p26"/>
          <p:cNvSpPr txBox="1"/>
          <p:nvPr/>
        </p:nvSpPr>
        <p:spPr>
          <a:xfrm>
            <a:off x="522516" y="368389"/>
            <a:ext cx="11313574" cy="111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lang="hu-HU" sz="4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Kedvezményezett</a:t>
            </a:r>
            <a:endParaRPr sz="40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898" name="Google Shape;898;p26"/>
          <p:cNvGrpSpPr/>
          <p:nvPr/>
        </p:nvGrpSpPr>
        <p:grpSpPr>
          <a:xfrm>
            <a:off x="6473180" y="937846"/>
            <a:ext cx="1858184" cy="1858178"/>
            <a:chOff x="6473180" y="937846"/>
            <a:chExt cx="1858184" cy="1858178"/>
          </a:xfrm>
        </p:grpSpPr>
        <p:sp>
          <p:nvSpPr>
            <p:cNvPr id="899" name="Google Shape;899;p26"/>
            <p:cNvSpPr/>
            <p:nvPr/>
          </p:nvSpPr>
          <p:spPr>
            <a:xfrm>
              <a:off x="6473180" y="937846"/>
              <a:ext cx="1858184" cy="1858178"/>
            </a:xfrm>
            <a:custGeom>
              <a:avLst/>
              <a:gdLst/>
              <a:ahLst/>
              <a:cxnLst/>
              <a:rect l="l" t="t" r="r" b="b"/>
              <a:pathLst>
                <a:path w="4068522" h="4068512" extrusionOk="0">
                  <a:moveTo>
                    <a:pt x="4068522" y="2034256"/>
                  </a:moveTo>
                  <a:cubicBezTo>
                    <a:pt x="4068522" y="3157745"/>
                    <a:pt x="3157752" y="4068512"/>
                    <a:pt x="2034261" y="4068512"/>
                  </a:cubicBezTo>
                  <a:cubicBezTo>
                    <a:pt x="910770" y="4068512"/>
                    <a:pt x="0" y="3157745"/>
                    <a:pt x="0" y="2034256"/>
                  </a:cubicBezTo>
                  <a:cubicBezTo>
                    <a:pt x="0" y="910767"/>
                    <a:pt x="910770" y="0"/>
                    <a:pt x="2034261" y="0"/>
                  </a:cubicBezTo>
                  <a:cubicBezTo>
                    <a:pt x="3157752" y="0"/>
                    <a:pt x="4068522" y="910767"/>
                    <a:pt x="4068522" y="203425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00" name="Google Shape;900;p26"/>
            <p:cNvGrpSpPr/>
            <p:nvPr/>
          </p:nvGrpSpPr>
          <p:grpSpPr>
            <a:xfrm>
              <a:off x="6998401" y="1237053"/>
              <a:ext cx="808753" cy="1206126"/>
              <a:chOff x="6885068" y="1132207"/>
              <a:chExt cx="965081" cy="1439264"/>
            </a:xfrm>
          </p:grpSpPr>
          <p:sp>
            <p:nvSpPr>
              <p:cNvPr id="901" name="Google Shape;901;p26"/>
              <p:cNvSpPr/>
              <p:nvPr/>
            </p:nvSpPr>
            <p:spPr>
              <a:xfrm>
                <a:off x="7605481" y="1754365"/>
                <a:ext cx="170160" cy="170234"/>
              </a:xfrm>
              <a:custGeom>
                <a:avLst/>
                <a:gdLst/>
                <a:ahLst/>
                <a:cxnLst/>
                <a:rect l="l" t="t" r="r" b="b"/>
                <a:pathLst>
                  <a:path w="170160" h="170234" extrusionOk="0">
                    <a:moveTo>
                      <a:pt x="13593" y="39461"/>
                    </a:moveTo>
                    <a:cubicBezTo>
                      <a:pt x="5008" y="53054"/>
                      <a:pt x="0" y="69508"/>
                      <a:pt x="0" y="85962"/>
                    </a:cubicBezTo>
                    <a:cubicBezTo>
                      <a:pt x="0" y="113148"/>
                      <a:pt x="13593" y="138902"/>
                      <a:pt x="35770" y="154641"/>
                    </a:cubicBezTo>
                    <a:cubicBezTo>
                      <a:pt x="57948" y="170380"/>
                      <a:pt x="87995" y="174672"/>
                      <a:pt x="113750" y="165372"/>
                    </a:cubicBezTo>
                    <a:cubicBezTo>
                      <a:pt x="138789" y="156072"/>
                      <a:pt x="158820" y="135325"/>
                      <a:pt x="166690" y="109571"/>
                    </a:cubicBezTo>
                    <a:cubicBezTo>
                      <a:pt x="174559" y="83101"/>
                      <a:pt x="168836" y="53769"/>
                      <a:pt x="151666" y="32307"/>
                    </a:cubicBezTo>
                    <a:cubicBezTo>
                      <a:pt x="134496" y="10845"/>
                      <a:pt x="108026" y="-1317"/>
                      <a:pt x="80841" y="114"/>
                    </a:cubicBezTo>
                    <a:cubicBezTo>
                      <a:pt x="53655" y="2260"/>
                      <a:pt x="28616" y="16568"/>
                      <a:pt x="13593" y="394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26"/>
              <p:cNvSpPr/>
              <p:nvPr/>
            </p:nvSpPr>
            <p:spPr>
              <a:xfrm>
                <a:off x="7849435" y="2130329"/>
                <a:ext cx="317" cy="2692"/>
              </a:xfrm>
              <a:custGeom>
                <a:avLst/>
                <a:gdLst/>
                <a:ahLst/>
                <a:cxnLst/>
                <a:rect l="l" t="t" r="r" b="b"/>
                <a:pathLst>
                  <a:path w="317" h="2692" extrusionOk="0">
                    <a:moveTo>
                      <a:pt x="0" y="1168"/>
                    </a:moveTo>
                    <a:cubicBezTo>
                      <a:pt x="715" y="6175"/>
                      <a:pt x="0" y="-3125"/>
                      <a:pt x="0" y="1168"/>
                    </a:cubicBezTo>
                    <a:lnTo>
                      <a:pt x="0" y="11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26"/>
              <p:cNvSpPr/>
              <p:nvPr/>
            </p:nvSpPr>
            <p:spPr>
              <a:xfrm>
                <a:off x="7012702" y="1243494"/>
                <a:ext cx="278226" cy="278477"/>
              </a:xfrm>
              <a:custGeom>
                <a:avLst/>
                <a:gdLst/>
                <a:ahLst/>
                <a:cxnLst/>
                <a:rect l="l" t="t" r="r" b="b"/>
                <a:pathLst>
                  <a:path w="278226" h="278477" extrusionOk="0">
                    <a:moveTo>
                      <a:pt x="73395" y="262023"/>
                    </a:moveTo>
                    <a:cubicBezTo>
                      <a:pt x="93426" y="272754"/>
                      <a:pt x="116319" y="278478"/>
                      <a:pt x="139212" y="278478"/>
                    </a:cubicBezTo>
                    <a:cubicBezTo>
                      <a:pt x="193583" y="278478"/>
                      <a:pt x="244377" y="245569"/>
                      <a:pt x="266555" y="195491"/>
                    </a:cubicBezTo>
                    <a:cubicBezTo>
                      <a:pt x="288732" y="145412"/>
                      <a:pt x="278716" y="84603"/>
                      <a:pt x="241515" y="43825"/>
                    </a:cubicBezTo>
                    <a:cubicBezTo>
                      <a:pt x="203599" y="3762"/>
                      <a:pt x="144220" y="-10546"/>
                      <a:pt x="91996" y="8054"/>
                    </a:cubicBezTo>
                    <a:cubicBezTo>
                      <a:pt x="41202" y="26655"/>
                      <a:pt x="4001" y="73872"/>
                      <a:pt x="424" y="128242"/>
                    </a:cubicBezTo>
                    <a:cubicBezTo>
                      <a:pt x="-3869" y="182613"/>
                      <a:pt x="24747" y="235553"/>
                      <a:pt x="73395" y="262023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26"/>
              <p:cNvSpPr/>
              <p:nvPr/>
            </p:nvSpPr>
            <p:spPr>
              <a:xfrm>
                <a:off x="7278069" y="1132207"/>
                <a:ext cx="290671" cy="291039"/>
              </a:xfrm>
              <a:custGeom>
                <a:avLst/>
                <a:gdLst/>
                <a:ahLst/>
                <a:cxnLst/>
                <a:rect l="l" t="t" r="r" b="b"/>
                <a:pathLst>
                  <a:path w="290671" h="291039" extrusionOk="0">
                    <a:moveTo>
                      <a:pt x="47688" y="253838"/>
                    </a:moveTo>
                    <a:cubicBezTo>
                      <a:pt x="74158" y="278162"/>
                      <a:pt x="109213" y="291039"/>
                      <a:pt x="144983" y="291039"/>
                    </a:cubicBezTo>
                    <a:cubicBezTo>
                      <a:pt x="199354" y="291039"/>
                      <a:pt x="250148" y="259561"/>
                      <a:pt x="275187" y="210914"/>
                    </a:cubicBezTo>
                    <a:cubicBezTo>
                      <a:pt x="300226" y="161551"/>
                      <a:pt x="294503" y="100742"/>
                      <a:pt x="260879" y="57102"/>
                    </a:cubicBezTo>
                    <a:cubicBezTo>
                      <a:pt x="227255" y="13462"/>
                      <a:pt x="170738" y="-8000"/>
                      <a:pt x="117082" y="2731"/>
                    </a:cubicBezTo>
                    <a:cubicBezTo>
                      <a:pt x="64142" y="13462"/>
                      <a:pt x="20503" y="53525"/>
                      <a:pt x="5479" y="105034"/>
                    </a:cubicBezTo>
                    <a:cubicBezTo>
                      <a:pt x="-9544" y="158689"/>
                      <a:pt x="6910" y="217353"/>
                      <a:pt x="47688" y="253838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905" name="Google Shape;905;p26"/>
              <p:cNvGrpSpPr/>
              <p:nvPr/>
            </p:nvGrpSpPr>
            <p:grpSpPr>
              <a:xfrm>
                <a:off x="7255648" y="1438714"/>
                <a:ext cx="594501" cy="1129895"/>
                <a:chOff x="7255648" y="1438714"/>
                <a:chExt cx="594501" cy="1129895"/>
              </a:xfrm>
            </p:grpSpPr>
            <p:sp>
              <p:nvSpPr>
                <p:cNvPr id="906" name="Google Shape;906;p26"/>
                <p:cNvSpPr/>
                <p:nvPr/>
              </p:nvSpPr>
              <p:spPr>
                <a:xfrm>
                  <a:off x="7531079" y="1933238"/>
                  <a:ext cx="319070" cy="6353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070" h="635371" extrusionOk="0">
                      <a:moveTo>
                        <a:pt x="268993" y="223298"/>
                      </a:moveTo>
                      <a:cubicBezTo>
                        <a:pt x="270423" y="236175"/>
                        <a:pt x="282585" y="246191"/>
                        <a:pt x="295463" y="245475"/>
                      </a:cubicBezTo>
                      <a:cubicBezTo>
                        <a:pt x="308340" y="244760"/>
                        <a:pt x="319071" y="233314"/>
                        <a:pt x="319071" y="220436"/>
                      </a:cubicBezTo>
                      <a:cubicBezTo>
                        <a:pt x="319071" y="213282"/>
                        <a:pt x="319071" y="205413"/>
                        <a:pt x="319071" y="198259"/>
                      </a:cubicBezTo>
                      <a:cubicBezTo>
                        <a:pt x="318356" y="180374"/>
                        <a:pt x="314779" y="162489"/>
                        <a:pt x="309771" y="146034"/>
                      </a:cubicBezTo>
                      <a:cubicBezTo>
                        <a:pt x="305478" y="131726"/>
                        <a:pt x="299755" y="117418"/>
                        <a:pt x="292601" y="104541"/>
                      </a:cubicBezTo>
                      <a:cubicBezTo>
                        <a:pt x="274716" y="72347"/>
                        <a:pt x="249677" y="43731"/>
                        <a:pt x="219630" y="22269"/>
                      </a:cubicBezTo>
                      <a:cubicBezTo>
                        <a:pt x="212476" y="17261"/>
                        <a:pt x="205321" y="12253"/>
                        <a:pt x="196737" y="8676"/>
                      </a:cubicBezTo>
                      <a:cubicBezTo>
                        <a:pt x="173844" y="-2770"/>
                        <a:pt x="145943" y="-2770"/>
                        <a:pt x="123050" y="7961"/>
                      </a:cubicBezTo>
                      <a:cubicBezTo>
                        <a:pt x="116611" y="10107"/>
                        <a:pt x="110888" y="13684"/>
                        <a:pt x="105880" y="17261"/>
                      </a:cubicBezTo>
                      <a:cubicBezTo>
                        <a:pt x="98726" y="21554"/>
                        <a:pt x="92287" y="26562"/>
                        <a:pt x="85849" y="31569"/>
                      </a:cubicBezTo>
                      <a:cubicBezTo>
                        <a:pt x="70825" y="43731"/>
                        <a:pt x="57948" y="57324"/>
                        <a:pt x="46501" y="72347"/>
                      </a:cubicBezTo>
                      <a:cubicBezTo>
                        <a:pt x="26470" y="98817"/>
                        <a:pt x="11446" y="129580"/>
                        <a:pt x="5008" y="161773"/>
                      </a:cubicBezTo>
                      <a:cubicBezTo>
                        <a:pt x="715" y="181089"/>
                        <a:pt x="0" y="200405"/>
                        <a:pt x="0" y="220436"/>
                      </a:cubicBezTo>
                      <a:cubicBezTo>
                        <a:pt x="0" y="234029"/>
                        <a:pt x="10731" y="244760"/>
                        <a:pt x="24324" y="245475"/>
                      </a:cubicBezTo>
                      <a:cubicBezTo>
                        <a:pt x="37201" y="246191"/>
                        <a:pt x="49363" y="236175"/>
                        <a:pt x="50078" y="223298"/>
                      </a:cubicBezTo>
                      <a:cubicBezTo>
                        <a:pt x="52940" y="195397"/>
                        <a:pt x="59379" y="167496"/>
                        <a:pt x="75118" y="143888"/>
                      </a:cubicBezTo>
                      <a:lnTo>
                        <a:pt x="75118" y="171073"/>
                      </a:lnTo>
                      <a:lnTo>
                        <a:pt x="19316" y="397857"/>
                      </a:lnTo>
                      <a:cubicBezTo>
                        <a:pt x="16454" y="407872"/>
                        <a:pt x="15024" y="417888"/>
                        <a:pt x="34339" y="417888"/>
                      </a:cubicBezTo>
                      <a:lnTo>
                        <a:pt x="80841" y="417888"/>
                      </a:lnTo>
                      <a:lnTo>
                        <a:pt x="89426" y="607470"/>
                      </a:lnTo>
                      <a:cubicBezTo>
                        <a:pt x="90141" y="623209"/>
                        <a:pt x="103018" y="635371"/>
                        <a:pt x="118757" y="635371"/>
                      </a:cubicBezTo>
                      <a:cubicBezTo>
                        <a:pt x="134496" y="635371"/>
                        <a:pt x="147374" y="623209"/>
                        <a:pt x="148089" y="607470"/>
                      </a:cubicBezTo>
                      <a:lnTo>
                        <a:pt x="158820" y="417888"/>
                      </a:lnTo>
                      <a:lnTo>
                        <a:pt x="161682" y="417888"/>
                      </a:lnTo>
                      <a:lnTo>
                        <a:pt x="170267" y="607470"/>
                      </a:lnTo>
                      <a:cubicBezTo>
                        <a:pt x="170982" y="623209"/>
                        <a:pt x="183859" y="635371"/>
                        <a:pt x="199598" y="635371"/>
                      </a:cubicBezTo>
                      <a:cubicBezTo>
                        <a:pt x="215337" y="635371"/>
                        <a:pt x="228214" y="623209"/>
                        <a:pt x="228930" y="607470"/>
                      </a:cubicBezTo>
                      <a:lnTo>
                        <a:pt x="239661" y="417888"/>
                      </a:lnTo>
                      <a:lnTo>
                        <a:pt x="285447" y="417888"/>
                      </a:lnTo>
                      <a:cubicBezTo>
                        <a:pt x="290455" y="417888"/>
                        <a:pt x="295463" y="415742"/>
                        <a:pt x="298324" y="412165"/>
                      </a:cubicBezTo>
                      <a:cubicBezTo>
                        <a:pt x="301186" y="408588"/>
                        <a:pt x="302617" y="403580"/>
                        <a:pt x="301901" y="398572"/>
                      </a:cubicBezTo>
                      <a:lnTo>
                        <a:pt x="244669" y="171073"/>
                      </a:lnTo>
                      <a:lnTo>
                        <a:pt x="244669" y="143888"/>
                      </a:lnTo>
                      <a:cubicBezTo>
                        <a:pt x="259692" y="167496"/>
                        <a:pt x="266131" y="196113"/>
                        <a:pt x="268993" y="22329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7" name="Google Shape;907;p26"/>
                <p:cNvSpPr/>
                <p:nvPr/>
              </p:nvSpPr>
              <p:spPr>
                <a:xfrm>
                  <a:off x="7255648" y="1438714"/>
                  <a:ext cx="432820" cy="11277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820" h="1127749" extrusionOk="0">
                      <a:moveTo>
                        <a:pt x="276862" y="903112"/>
                      </a:moveTo>
                      <a:lnTo>
                        <a:pt x="296178" y="819410"/>
                      </a:lnTo>
                      <a:lnTo>
                        <a:pt x="299040" y="767185"/>
                      </a:lnTo>
                      <a:cubicBezTo>
                        <a:pt x="274716" y="760746"/>
                        <a:pt x="257546" y="739284"/>
                        <a:pt x="256831" y="714245"/>
                      </a:cubicBezTo>
                      <a:cubicBezTo>
                        <a:pt x="256831" y="690637"/>
                        <a:pt x="258262" y="667744"/>
                        <a:pt x="263985" y="644851"/>
                      </a:cubicBezTo>
                      <a:cubicBezTo>
                        <a:pt x="268993" y="621958"/>
                        <a:pt x="277578" y="600496"/>
                        <a:pt x="289024" y="579749"/>
                      </a:cubicBezTo>
                      <a:cubicBezTo>
                        <a:pt x="295463" y="567587"/>
                        <a:pt x="303332" y="556141"/>
                        <a:pt x="311917" y="545409"/>
                      </a:cubicBezTo>
                      <a:cubicBezTo>
                        <a:pt x="312632" y="536109"/>
                        <a:pt x="312632" y="526094"/>
                        <a:pt x="312632" y="516793"/>
                      </a:cubicBezTo>
                      <a:cubicBezTo>
                        <a:pt x="312632" y="503201"/>
                        <a:pt x="312632" y="490323"/>
                        <a:pt x="312632" y="476731"/>
                      </a:cubicBezTo>
                      <a:cubicBezTo>
                        <a:pt x="312632" y="438099"/>
                        <a:pt x="312632" y="399467"/>
                        <a:pt x="312632" y="360835"/>
                      </a:cubicBezTo>
                      <a:cubicBezTo>
                        <a:pt x="312632" y="332934"/>
                        <a:pt x="312632" y="305749"/>
                        <a:pt x="312632" y="277848"/>
                      </a:cubicBezTo>
                      <a:cubicBezTo>
                        <a:pt x="312632" y="276417"/>
                        <a:pt x="312632" y="274986"/>
                        <a:pt x="312632" y="273556"/>
                      </a:cubicBezTo>
                      <a:cubicBezTo>
                        <a:pt x="324794" y="300026"/>
                        <a:pt x="333379" y="327926"/>
                        <a:pt x="340533" y="355827"/>
                      </a:cubicBezTo>
                      <a:cubicBezTo>
                        <a:pt x="355557" y="318626"/>
                        <a:pt x="388465" y="300026"/>
                        <a:pt x="432821" y="292871"/>
                      </a:cubicBezTo>
                      <a:cubicBezTo>
                        <a:pt x="425667" y="264255"/>
                        <a:pt x="413505" y="228485"/>
                        <a:pt x="401343" y="201300"/>
                      </a:cubicBezTo>
                      <a:cubicBezTo>
                        <a:pt x="385604" y="166960"/>
                        <a:pt x="366288" y="134052"/>
                        <a:pt x="341964" y="104005"/>
                      </a:cubicBezTo>
                      <a:cubicBezTo>
                        <a:pt x="326225" y="84689"/>
                        <a:pt x="309055" y="66804"/>
                        <a:pt x="289739" y="51065"/>
                      </a:cubicBezTo>
                      <a:cubicBezTo>
                        <a:pt x="280439" y="43195"/>
                        <a:pt x="271139" y="36041"/>
                        <a:pt x="260408" y="29602"/>
                      </a:cubicBezTo>
                      <a:cubicBezTo>
                        <a:pt x="251823" y="23879"/>
                        <a:pt x="242523" y="18871"/>
                        <a:pt x="233938" y="14579"/>
                      </a:cubicBezTo>
                      <a:cubicBezTo>
                        <a:pt x="138789" y="-30492"/>
                        <a:pt x="62956" y="43195"/>
                        <a:pt x="60810" y="44626"/>
                      </a:cubicBezTo>
                      <a:cubicBezTo>
                        <a:pt x="40778" y="62511"/>
                        <a:pt x="20031" y="81112"/>
                        <a:pt x="0" y="98997"/>
                      </a:cubicBezTo>
                      <a:cubicBezTo>
                        <a:pt x="53655" y="136913"/>
                        <a:pt x="98011" y="186992"/>
                        <a:pt x="129488" y="244939"/>
                      </a:cubicBezTo>
                      <a:cubicBezTo>
                        <a:pt x="149520" y="282140"/>
                        <a:pt x="163113" y="322919"/>
                        <a:pt x="170267" y="364412"/>
                      </a:cubicBezTo>
                      <a:cubicBezTo>
                        <a:pt x="175274" y="392313"/>
                        <a:pt x="175990" y="420929"/>
                        <a:pt x="175990" y="449545"/>
                      </a:cubicBezTo>
                      <a:cubicBezTo>
                        <a:pt x="175990" y="488177"/>
                        <a:pt x="143081" y="521086"/>
                        <a:pt x="103734" y="520370"/>
                      </a:cubicBezTo>
                      <a:cubicBezTo>
                        <a:pt x="98011" y="520370"/>
                        <a:pt x="92287" y="519655"/>
                        <a:pt x="86564" y="518224"/>
                      </a:cubicBezTo>
                      <a:cubicBezTo>
                        <a:pt x="86564" y="518224"/>
                        <a:pt x="140220" y="713530"/>
                        <a:pt x="143081" y="725692"/>
                      </a:cubicBezTo>
                      <a:cubicBezTo>
                        <a:pt x="147374" y="742861"/>
                        <a:pt x="148804" y="777916"/>
                        <a:pt x="109457" y="777916"/>
                      </a:cubicBezTo>
                      <a:cubicBezTo>
                        <a:pt x="65817" y="777916"/>
                        <a:pt x="44355" y="777916"/>
                        <a:pt x="44355" y="777916"/>
                      </a:cubicBezTo>
                      <a:lnTo>
                        <a:pt x="39347" y="865911"/>
                      </a:lnTo>
                      <a:lnTo>
                        <a:pt x="47932" y="1079817"/>
                      </a:lnTo>
                      <a:cubicBezTo>
                        <a:pt x="49363" y="1106287"/>
                        <a:pt x="71541" y="1127749"/>
                        <a:pt x="98011" y="1127749"/>
                      </a:cubicBezTo>
                      <a:cubicBezTo>
                        <a:pt x="124481" y="1127749"/>
                        <a:pt x="146658" y="1106287"/>
                        <a:pt x="148089" y="1079817"/>
                      </a:cubicBezTo>
                      <a:lnTo>
                        <a:pt x="165974" y="721399"/>
                      </a:lnTo>
                      <a:lnTo>
                        <a:pt x="180998" y="1079817"/>
                      </a:lnTo>
                      <a:cubicBezTo>
                        <a:pt x="182429" y="1106287"/>
                        <a:pt x="204606" y="1127749"/>
                        <a:pt x="231076" y="1127749"/>
                      </a:cubicBezTo>
                      <a:cubicBezTo>
                        <a:pt x="257546" y="1127749"/>
                        <a:pt x="279724" y="1106287"/>
                        <a:pt x="281155" y="1079817"/>
                      </a:cubicBezTo>
                      <a:lnTo>
                        <a:pt x="289024" y="923859"/>
                      </a:lnTo>
                      <a:cubicBezTo>
                        <a:pt x="270423" y="922428"/>
                        <a:pt x="276862" y="903112"/>
                        <a:pt x="276862" y="903112"/>
                      </a:cubicBez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908" name="Google Shape;908;p26"/>
              <p:cNvSpPr/>
              <p:nvPr/>
            </p:nvSpPr>
            <p:spPr>
              <a:xfrm>
                <a:off x="6885068" y="1530736"/>
                <a:ext cx="523677" cy="1040735"/>
              </a:xfrm>
              <a:custGeom>
                <a:avLst/>
                <a:gdLst/>
                <a:ahLst/>
                <a:cxnLst/>
                <a:rect l="l" t="t" r="r" b="b"/>
                <a:pathLst>
                  <a:path w="523677" h="1040735" extrusionOk="0">
                    <a:moveTo>
                      <a:pt x="472883" y="670156"/>
                    </a:moveTo>
                    <a:cubicBezTo>
                      <a:pt x="480037" y="670156"/>
                      <a:pt x="487191" y="666579"/>
                      <a:pt x="492199" y="660855"/>
                    </a:cubicBezTo>
                    <a:cubicBezTo>
                      <a:pt x="497207" y="655132"/>
                      <a:pt x="499353" y="648694"/>
                      <a:pt x="497207" y="640109"/>
                    </a:cubicBezTo>
                    <a:lnTo>
                      <a:pt x="400627" y="291706"/>
                    </a:lnTo>
                    <a:lnTo>
                      <a:pt x="400627" y="236620"/>
                    </a:lnTo>
                    <a:cubicBezTo>
                      <a:pt x="414220" y="258082"/>
                      <a:pt x="424236" y="283122"/>
                      <a:pt x="431390" y="307445"/>
                    </a:cubicBezTo>
                    <a:cubicBezTo>
                      <a:pt x="436398" y="326761"/>
                      <a:pt x="439259" y="346077"/>
                      <a:pt x="441405" y="366109"/>
                    </a:cubicBezTo>
                    <a:cubicBezTo>
                      <a:pt x="443552" y="387571"/>
                      <a:pt x="462868" y="404025"/>
                      <a:pt x="484330" y="402594"/>
                    </a:cubicBezTo>
                    <a:cubicBezTo>
                      <a:pt x="505792" y="401163"/>
                      <a:pt x="522962" y="383278"/>
                      <a:pt x="523677" y="361816"/>
                    </a:cubicBezTo>
                    <a:cubicBezTo>
                      <a:pt x="523677" y="348223"/>
                      <a:pt x="523677" y="335346"/>
                      <a:pt x="522962" y="321753"/>
                    </a:cubicBezTo>
                    <a:cubicBezTo>
                      <a:pt x="522246" y="303868"/>
                      <a:pt x="519385" y="285268"/>
                      <a:pt x="515808" y="267383"/>
                    </a:cubicBezTo>
                    <a:cubicBezTo>
                      <a:pt x="507938" y="230182"/>
                      <a:pt x="494345" y="194411"/>
                      <a:pt x="475745" y="161503"/>
                    </a:cubicBezTo>
                    <a:cubicBezTo>
                      <a:pt x="457144" y="128594"/>
                      <a:pt x="432821" y="98547"/>
                      <a:pt x="405635" y="72077"/>
                    </a:cubicBezTo>
                    <a:cubicBezTo>
                      <a:pt x="392042" y="59200"/>
                      <a:pt x="378450" y="47753"/>
                      <a:pt x="363426" y="37022"/>
                    </a:cubicBezTo>
                    <a:cubicBezTo>
                      <a:pt x="351980" y="29153"/>
                      <a:pt x="339818" y="20568"/>
                      <a:pt x="327656" y="14845"/>
                    </a:cubicBezTo>
                    <a:cubicBezTo>
                      <a:pt x="326225" y="14129"/>
                      <a:pt x="325510" y="14129"/>
                      <a:pt x="324079" y="13414"/>
                    </a:cubicBezTo>
                    <a:cubicBezTo>
                      <a:pt x="285447" y="-4471"/>
                      <a:pt x="240376" y="-4471"/>
                      <a:pt x="202460" y="13414"/>
                    </a:cubicBezTo>
                    <a:cubicBezTo>
                      <a:pt x="188867" y="18422"/>
                      <a:pt x="176705" y="27007"/>
                      <a:pt x="165259" y="34876"/>
                    </a:cubicBezTo>
                    <a:cubicBezTo>
                      <a:pt x="150235" y="44892"/>
                      <a:pt x="136643" y="56338"/>
                      <a:pt x="123765" y="68500"/>
                    </a:cubicBezTo>
                    <a:cubicBezTo>
                      <a:pt x="95864" y="94255"/>
                      <a:pt x="71541" y="124302"/>
                      <a:pt x="52225" y="156495"/>
                    </a:cubicBezTo>
                    <a:cubicBezTo>
                      <a:pt x="42209" y="172949"/>
                      <a:pt x="33624" y="190119"/>
                      <a:pt x="27185" y="208004"/>
                    </a:cubicBezTo>
                    <a:cubicBezTo>
                      <a:pt x="20031" y="225174"/>
                      <a:pt x="14308" y="243774"/>
                      <a:pt x="10731" y="261659"/>
                    </a:cubicBezTo>
                    <a:cubicBezTo>
                      <a:pt x="7154" y="280260"/>
                      <a:pt x="4292" y="298145"/>
                      <a:pt x="2146" y="316746"/>
                    </a:cubicBezTo>
                    <a:cubicBezTo>
                      <a:pt x="0" y="331769"/>
                      <a:pt x="0" y="346077"/>
                      <a:pt x="0" y="361101"/>
                    </a:cubicBezTo>
                    <a:cubicBezTo>
                      <a:pt x="0" y="361101"/>
                      <a:pt x="0" y="361816"/>
                      <a:pt x="0" y="361816"/>
                    </a:cubicBezTo>
                    <a:cubicBezTo>
                      <a:pt x="0" y="383278"/>
                      <a:pt x="17885" y="401879"/>
                      <a:pt x="39347" y="402594"/>
                    </a:cubicBezTo>
                    <a:cubicBezTo>
                      <a:pt x="60810" y="403310"/>
                      <a:pt x="80125" y="386855"/>
                      <a:pt x="82272" y="366109"/>
                    </a:cubicBezTo>
                    <a:cubicBezTo>
                      <a:pt x="84418" y="346077"/>
                      <a:pt x="87280" y="326761"/>
                      <a:pt x="92287" y="307445"/>
                    </a:cubicBezTo>
                    <a:cubicBezTo>
                      <a:pt x="98726" y="282406"/>
                      <a:pt x="109457" y="257367"/>
                      <a:pt x="123050" y="235905"/>
                    </a:cubicBezTo>
                    <a:lnTo>
                      <a:pt x="123050" y="288129"/>
                    </a:lnTo>
                    <a:lnTo>
                      <a:pt x="27185" y="640824"/>
                    </a:lnTo>
                    <a:cubicBezTo>
                      <a:pt x="25755" y="647978"/>
                      <a:pt x="27901" y="655848"/>
                      <a:pt x="32193" y="661571"/>
                    </a:cubicBezTo>
                    <a:cubicBezTo>
                      <a:pt x="37201" y="667294"/>
                      <a:pt x="43640" y="670871"/>
                      <a:pt x="51509" y="670871"/>
                    </a:cubicBezTo>
                    <a:lnTo>
                      <a:pt x="131635" y="670871"/>
                    </a:lnTo>
                    <a:lnTo>
                      <a:pt x="146658" y="994949"/>
                    </a:lnTo>
                    <a:cubicBezTo>
                      <a:pt x="148089" y="1019989"/>
                      <a:pt x="169551" y="1040735"/>
                      <a:pt x="194590" y="1040735"/>
                    </a:cubicBezTo>
                    <a:cubicBezTo>
                      <a:pt x="219630" y="1040735"/>
                      <a:pt x="241807" y="1020704"/>
                      <a:pt x="242523" y="994949"/>
                    </a:cubicBezTo>
                    <a:lnTo>
                      <a:pt x="260408" y="670871"/>
                    </a:lnTo>
                    <a:lnTo>
                      <a:pt x="264700" y="670871"/>
                    </a:lnTo>
                    <a:lnTo>
                      <a:pt x="279724" y="994949"/>
                    </a:lnTo>
                    <a:cubicBezTo>
                      <a:pt x="281155" y="1019989"/>
                      <a:pt x="302617" y="1040735"/>
                      <a:pt x="327656" y="1040735"/>
                    </a:cubicBezTo>
                    <a:cubicBezTo>
                      <a:pt x="352695" y="1040735"/>
                      <a:pt x="374873" y="1020704"/>
                      <a:pt x="375588" y="994949"/>
                    </a:cubicBezTo>
                    <a:lnTo>
                      <a:pt x="393473" y="670871"/>
                    </a:lnTo>
                    <a:lnTo>
                      <a:pt x="472883" y="67087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8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8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27"/>
          <p:cNvSpPr/>
          <p:nvPr/>
        </p:nvSpPr>
        <p:spPr>
          <a:xfrm rot="10800000">
            <a:off x="-3027623" y="-22030"/>
            <a:ext cx="9493937" cy="6880544"/>
          </a:xfrm>
          <a:custGeom>
            <a:avLst/>
            <a:gdLst/>
            <a:ahLst/>
            <a:cxnLst/>
            <a:rect l="l" t="t" r="r" b="b"/>
            <a:pathLst>
              <a:path w="9493937" h="6880544" extrusionOk="0">
                <a:moveTo>
                  <a:pt x="1977448" y="14514"/>
                </a:moveTo>
                <a:cubicBezTo>
                  <a:pt x="790996" y="706610"/>
                  <a:pt x="-5465" y="1986438"/>
                  <a:pt x="28" y="3458515"/>
                </a:cubicBezTo>
                <a:cubicBezTo>
                  <a:pt x="5521" y="4919606"/>
                  <a:pt x="796489" y="6193941"/>
                  <a:pt x="1977448" y="6880544"/>
                </a:cubicBezTo>
                <a:lnTo>
                  <a:pt x="9479423" y="6880544"/>
                </a:lnTo>
                <a:lnTo>
                  <a:pt x="9493937" y="0"/>
                </a:lnTo>
                <a:lnTo>
                  <a:pt x="1977448" y="1451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4" name="Google Shape;914;p27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5" name="Google Shape;915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916" name="Google Shape;916;p27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917" name="Google Shape;917;p27"/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918" name="Google Shape;918;p27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27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9" name="Google Shape;919;p27"/>
          <p:cNvSpPr txBox="1"/>
          <p:nvPr/>
        </p:nvSpPr>
        <p:spPr>
          <a:xfrm>
            <a:off x="297483" y="2465710"/>
            <a:ext cx="5634253" cy="3746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</a:pPr>
            <a:r>
              <a:rPr lang="hu-HU" sz="2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Kivettük a kizárások közül:</a:t>
            </a:r>
            <a:endParaRPr sz="1200" dirty="0"/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</a:pPr>
            <a:r>
              <a:rPr lang="hu-HU" sz="2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Fegyveres szolgálatot teljesítőket</a:t>
            </a:r>
            <a:endParaRPr sz="1200" dirty="0"/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</a:pPr>
            <a:r>
              <a:rPr lang="hu-HU" sz="2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Versenyszerű sportolókat</a:t>
            </a:r>
            <a:endParaRPr sz="1200" dirty="0"/>
          </a:p>
        </p:txBody>
      </p:sp>
      <p:sp>
        <p:nvSpPr>
          <p:cNvPr id="920" name="Google Shape;920;p27"/>
          <p:cNvSpPr txBox="1"/>
          <p:nvPr/>
        </p:nvSpPr>
        <p:spPr>
          <a:xfrm>
            <a:off x="310464" y="512932"/>
            <a:ext cx="8329402" cy="1763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lang="hu-HU" sz="4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Bekerültek</a:t>
            </a:r>
            <a:endParaRPr/>
          </a:p>
        </p:txBody>
      </p:sp>
      <p:pic>
        <p:nvPicPr>
          <p:cNvPr id="921" name="Google Shape;921;p27" descr="Index - Belföld - Több milliárd forintot szerzett vissza a rendőrség a  külföldi irányítás alatt álló bűnszervezettő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22304" y="0"/>
            <a:ext cx="7669696" cy="402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Google Shape;922;p27" descr="Hogyan éli meg egy világbajnok sportoló, ha súlyos sérülést szenved? -  Interjú Baji Balázzsal - Glamou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25935" y="2971801"/>
            <a:ext cx="7695882" cy="5134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9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9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28"/>
          <p:cNvSpPr/>
          <p:nvPr/>
        </p:nvSpPr>
        <p:spPr>
          <a:xfrm>
            <a:off x="0" y="0"/>
            <a:ext cx="12320954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928" name="Google Shape;928;p28"/>
          <p:cNvGraphicFramePr/>
          <p:nvPr/>
        </p:nvGraphicFramePr>
        <p:xfrm>
          <a:off x="161587" y="1043354"/>
          <a:ext cx="7526215" cy="4606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29" name="Google Shape;929;p28"/>
          <p:cNvSpPr/>
          <p:nvPr/>
        </p:nvSpPr>
        <p:spPr>
          <a:xfrm>
            <a:off x="7400883" y="-14514"/>
            <a:ext cx="9493937" cy="6880544"/>
          </a:xfrm>
          <a:custGeom>
            <a:avLst/>
            <a:gdLst/>
            <a:ahLst/>
            <a:cxnLst/>
            <a:rect l="l" t="t" r="r" b="b"/>
            <a:pathLst>
              <a:path w="9493937" h="6880544" extrusionOk="0">
                <a:moveTo>
                  <a:pt x="1977448" y="14514"/>
                </a:moveTo>
                <a:cubicBezTo>
                  <a:pt x="790996" y="706610"/>
                  <a:pt x="-5465" y="1986438"/>
                  <a:pt x="28" y="3458515"/>
                </a:cubicBezTo>
                <a:cubicBezTo>
                  <a:pt x="5521" y="4919606"/>
                  <a:pt x="796489" y="6193941"/>
                  <a:pt x="1977448" y="6880544"/>
                </a:cubicBezTo>
                <a:lnTo>
                  <a:pt x="9479423" y="6880544"/>
                </a:lnTo>
                <a:lnTo>
                  <a:pt x="9493937" y="0"/>
                </a:lnTo>
                <a:lnTo>
                  <a:pt x="1977448" y="1451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0" name="Google Shape;930;p28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1" name="Google Shape;931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932" name="Google Shape;932;p28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rgbClr val="AAC1B7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933" name="Google Shape;933;p28"/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rgbClr val="AAC1B7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934" name="Google Shape;934;p28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rgbClr val="AAC1B7"/>
                </a:solidFill>
                <a:latin typeface="Arial"/>
                <a:ea typeface="Arial"/>
                <a:cs typeface="Arial"/>
                <a:sym typeface="Arial"/>
              </a:rPr>
              <a:t>28</a:t>
            </a:fld>
            <a:endParaRPr sz="1400" b="0" i="0" u="none" strike="noStrike" cap="none">
              <a:solidFill>
                <a:srgbClr val="AAC1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5" name="Google Shape;935;p28"/>
          <p:cNvSpPr txBox="1"/>
          <p:nvPr/>
        </p:nvSpPr>
        <p:spPr>
          <a:xfrm>
            <a:off x="7974721" y="3139670"/>
            <a:ext cx="3619198" cy="3746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</a:pPr>
            <a:r>
              <a:rPr lang="hu-HU" sz="24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Pénztári költség:</a:t>
            </a:r>
            <a:br>
              <a:rPr lang="hu-HU" sz="24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hu-HU" sz="36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295 Ft</a:t>
            </a:r>
            <a:endParaRPr sz="1200" dirty="0"/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</a:pPr>
            <a:endParaRPr sz="24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</a:pPr>
            <a:r>
              <a:rPr lang="hu-HU" sz="24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Őrangyal szolgáltatás havi díja:</a:t>
            </a:r>
            <a:br>
              <a:rPr lang="hu-HU" sz="24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hu-HU" sz="36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395 Ft</a:t>
            </a:r>
            <a:endParaRPr sz="4000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6" name="Google Shape;936;p28"/>
          <p:cNvSpPr txBox="1"/>
          <p:nvPr/>
        </p:nvSpPr>
        <p:spPr>
          <a:xfrm>
            <a:off x="8043334" y="841178"/>
            <a:ext cx="3130280" cy="1763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lang="hu-HU" sz="40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Miért éri </a:t>
            </a:r>
            <a:br>
              <a:rPr lang="hu-HU" sz="40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hu-HU" sz="40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meg az </a:t>
            </a:r>
            <a:br>
              <a:rPr lang="hu-HU" sz="40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hu-HU" sz="40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ügyfélnek?</a:t>
            </a:r>
            <a:endParaRPr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9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9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9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1" name="Google Shape;941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9924" y="0"/>
            <a:ext cx="12221308" cy="81475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42" name="Google Shape;942;p29"/>
          <p:cNvGrpSpPr/>
          <p:nvPr/>
        </p:nvGrpSpPr>
        <p:grpSpPr>
          <a:xfrm>
            <a:off x="616" y="3158072"/>
            <a:ext cx="12235199" cy="5242955"/>
            <a:chOff x="0" y="2185061"/>
            <a:chExt cx="12235199" cy="5242955"/>
          </a:xfrm>
        </p:grpSpPr>
        <p:sp>
          <p:nvSpPr>
            <p:cNvPr id="943" name="Google Shape;943;p29"/>
            <p:cNvSpPr/>
            <p:nvPr/>
          </p:nvSpPr>
          <p:spPr>
            <a:xfrm>
              <a:off x="0" y="2185061"/>
              <a:ext cx="12235199" cy="5242955"/>
            </a:xfrm>
            <a:custGeom>
              <a:avLst/>
              <a:gdLst/>
              <a:ahLst/>
              <a:cxnLst/>
              <a:rect l="l" t="t" r="r" b="b"/>
              <a:pathLst>
                <a:path w="12235199" h="4382065" extrusionOk="0">
                  <a:moveTo>
                    <a:pt x="12235200" y="4382065"/>
                  </a:moveTo>
                  <a:lnTo>
                    <a:pt x="12235200" y="3309613"/>
                  </a:lnTo>
                  <a:cubicBezTo>
                    <a:pt x="11670143" y="2450497"/>
                    <a:pt x="10932111" y="1712465"/>
                    <a:pt x="10055696" y="1147409"/>
                  </a:cubicBezTo>
                  <a:cubicBezTo>
                    <a:pt x="8879457" y="397845"/>
                    <a:pt x="7518709" y="0"/>
                    <a:pt x="6117600" y="0"/>
                  </a:cubicBezTo>
                  <a:cubicBezTo>
                    <a:pt x="4716491" y="0"/>
                    <a:pt x="3355743" y="397845"/>
                    <a:pt x="2179503" y="1153175"/>
                  </a:cubicBezTo>
                  <a:cubicBezTo>
                    <a:pt x="1303089" y="1712465"/>
                    <a:pt x="565056" y="2450497"/>
                    <a:pt x="0" y="3309613"/>
                  </a:cubicBezTo>
                  <a:lnTo>
                    <a:pt x="0" y="4382065"/>
                  </a:lnTo>
                  <a:lnTo>
                    <a:pt x="12235200" y="4382065"/>
                  </a:lnTo>
                  <a:close/>
                </a:path>
              </a:pathLst>
            </a:custGeom>
            <a:solidFill>
              <a:srgbClr val="88C7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29"/>
            <p:cNvSpPr/>
            <p:nvPr/>
          </p:nvSpPr>
          <p:spPr>
            <a:xfrm>
              <a:off x="0" y="2805938"/>
              <a:ext cx="12235199" cy="4622078"/>
            </a:xfrm>
            <a:custGeom>
              <a:avLst/>
              <a:gdLst/>
              <a:ahLst/>
              <a:cxnLst/>
              <a:rect l="l" t="t" r="r" b="b"/>
              <a:pathLst>
                <a:path w="12235199" h="3863136" extrusionOk="0">
                  <a:moveTo>
                    <a:pt x="12235200" y="3863137"/>
                  </a:moveTo>
                  <a:lnTo>
                    <a:pt x="12235200" y="3840073"/>
                  </a:lnTo>
                  <a:cubicBezTo>
                    <a:pt x="11139682" y="1568318"/>
                    <a:pt x="8810267" y="0"/>
                    <a:pt x="6117600" y="0"/>
                  </a:cubicBezTo>
                  <a:cubicBezTo>
                    <a:pt x="3424934" y="0"/>
                    <a:pt x="1095517" y="1568318"/>
                    <a:pt x="0" y="3840073"/>
                  </a:cubicBezTo>
                  <a:lnTo>
                    <a:pt x="0" y="3863137"/>
                  </a:lnTo>
                  <a:lnTo>
                    <a:pt x="12235200" y="3863137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45" name="Google Shape;945;p29"/>
          <p:cNvSpPr txBox="1"/>
          <p:nvPr/>
        </p:nvSpPr>
        <p:spPr>
          <a:xfrm>
            <a:off x="1850903" y="4522467"/>
            <a:ext cx="8490194" cy="3514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lang="hu-HU" sz="5000" b="1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IZYS Pénztár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lang="hu-HU" sz="4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Egészségtudatos élet első lépcsője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9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9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" name="Google Shape;113;p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6694" b="16693"/>
          <a:stretch/>
        </p:blipFill>
        <p:spPr>
          <a:xfrm>
            <a:off x="-2799439" y="-141516"/>
            <a:ext cx="7141032" cy="7141032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4" name="Google Shape;114;p3"/>
          <p:cNvSpPr/>
          <p:nvPr/>
        </p:nvSpPr>
        <p:spPr>
          <a:xfrm>
            <a:off x="10447145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" name="Google Shape;115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01980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3"/>
          <p:cNvSpPr txBox="1"/>
          <p:nvPr/>
        </p:nvSpPr>
        <p:spPr>
          <a:xfrm>
            <a:off x="8028079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117" name="Google Shape;117;p3"/>
          <p:cNvSpPr/>
          <p:nvPr/>
        </p:nvSpPr>
        <p:spPr>
          <a:xfrm>
            <a:off x="9212221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118" name="Google Shape;118;p3"/>
          <p:cNvSpPr txBox="1"/>
          <p:nvPr/>
        </p:nvSpPr>
        <p:spPr>
          <a:xfrm>
            <a:off x="11739351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3"/>
          <p:cNvSpPr txBox="1"/>
          <p:nvPr/>
        </p:nvSpPr>
        <p:spPr>
          <a:xfrm>
            <a:off x="5280322" y="1422400"/>
            <a:ext cx="6657678" cy="6436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18181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</a:pPr>
            <a:r>
              <a:rPr lang="hu-HU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Biztosítási elven működő közösségi szolgáltatás</a:t>
            </a:r>
            <a:endParaRPr sz="1200" dirty="0"/>
          </a:p>
          <a:p>
            <a:pPr marL="342900" marR="0" lvl="0" indent="-203200" algn="l" rtl="0">
              <a:lnSpc>
                <a:spcPct val="118181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</a:pPr>
            <a:endParaRPr sz="2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18181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</a:pPr>
            <a:r>
              <a:rPr lang="hu-HU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Pénztár az Őrangyal tartalékot egy elkülönített számlán tartja nyilván</a:t>
            </a:r>
            <a:endParaRPr sz="1200" dirty="0"/>
          </a:p>
          <a:p>
            <a:pPr marL="342900" marR="0" lvl="0" indent="-203200" algn="l" rtl="0">
              <a:lnSpc>
                <a:spcPct val="118181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</a:pPr>
            <a:endParaRPr sz="2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18181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</a:pPr>
            <a:r>
              <a:rPr lang="hu-HU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Nincs egyéni számla egyenlegnek szerepe</a:t>
            </a:r>
            <a:endParaRPr sz="1200" dirty="0"/>
          </a:p>
          <a:p>
            <a:pPr marL="342900" marR="0" lvl="0" indent="-203200" algn="l" rtl="0">
              <a:lnSpc>
                <a:spcPct val="118181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</a:pPr>
            <a:endParaRPr sz="2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18181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</a:pPr>
            <a:r>
              <a:rPr lang="hu-HU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Kifizetések nem csökkentik az egyéni számla egyenlegét</a:t>
            </a:r>
            <a:endParaRPr sz="1200" dirty="0"/>
          </a:p>
          <a:p>
            <a:pPr marL="342900" marR="0" lvl="0" indent="-203200" algn="l" rtl="0">
              <a:lnSpc>
                <a:spcPct val="118181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</a:pPr>
            <a:endParaRPr sz="2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18181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</a:pPr>
            <a:r>
              <a:rPr lang="hu-HU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Külön havi díja van</a:t>
            </a:r>
            <a:endParaRPr sz="1200" dirty="0"/>
          </a:p>
          <a:p>
            <a:pPr marL="342900" marR="0" lvl="0" indent="-203200" algn="l" rtl="0">
              <a:lnSpc>
                <a:spcPct val="118181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</a:pPr>
            <a:endParaRPr sz="2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18181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</a:pPr>
            <a:r>
              <a:rPr lang="hu-HU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Csak tagdíjfizetők vehetik igénybe</a:t>
            </a:r>
            <a:endParaRPr sz="2000" b="0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/>
          <p:nvPr/>
        </p:nvSpPr>
        <p:spPr>
          <a:xfrm>
            <a:off x="5540828" y="480886"/>
            <a:ext cx="6165865" cy="1198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lang="hu-HU" sz="4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IZYS Őrangyal</a:t>
            </a:r>
            <a:endParaRPr/>
          </a:p>
        </p:txBody>
      </p:sp>
      <p:sp>
        <p:nvSpPr>
          <p:cNvPr id="121" name="Google Shape;121;p3"/>
          <p:cNvSpPr/>
          <p:nvPr/>
        </p:nvSpPr>
        <p:spPr>
          <a:xfrm>
            <a:off x="-3321962" y="-664034"/>
            <a:ext cx="8195883" cy="8195873"/>
          </a:xfrm>
          <a:custGeom>
            <a:avLst/>
            <a:gdLst/>
            <a:ahLst/>
            <a:cxnLst/>
            <a:rect l="l" t="t" r="r" b="b"/>
            <a:pathLst>
              <a:path w="8195883" h="8195873" extrusionOk="0">
                <a:moveTo>
                  <a:pt x="4088138" y="10"/>
                </a:moveTo>
                <a:cubicBezTo>
                  <a:pt x="1823492" y="4912"/>
                  <a:pt x="-4892" y="1843097"/>
                  <a:pt x="10" y="4107741"/>
                </a:cubicBezTo>
                <a:cubicBezTo>
                  <a:pt x="4912" y="6372384"/>
                  <a:pt x="1843099" y="8200766"/>
                  <a:pt x="4107746" y="8195864"/>
                </a:cubicBezTo>
                <a:cubicBezTo>
                  <a:pt x="6372392" y="8190962"/>
                  <a:pt x="8200776" y="6352777"/>
                  <a:pt x="8195874" y="4088133"/>
                </a:cubicBezTo>
                <a:cubicBezTo>
                  <a:pt x="8186070" y="1823489"/>
                  <a:pt x="6347883" y="-4892"/>
                  <a:pt x="4088138" y="10"/>
                </a:cubicBezTo>
                <a:close/>
                <a:moveTo>
                  <a:pt x="4107746" y="7641957"/>
                </a:moveTo>
                <a:cubicBezTo>
                  <a:pt x="2151914" y="7646859"/>
                  <a:pt x="558819" y="6063569"/>
                  <a:pt x="553917" y="4107741"/>
                </a:cubicBezTo>
                <a:cubicBezTo>
                  <a:pt x="549015" y="2151912"/>
                  <a:pt x="2132307" y="558818"/>
                  <a:pt x="4088138" y="553916"/>
                </a:cubicBezTo>
                <a:cubicBezTo>
                  <a:pt x="6043970" y="549014"/>
                  <a:pt x="7637065" y="2132304"/>
                  <a:pt x="7641966" y="4088133"/>
                </a:cubicBezTo>
                <a:cubicBezTo>
                  <a:pt x="7646869" y="6043962"/>
                  <a:pt x="6063577" y="7637056"/>
                  <a:pt x="4107746" y="7641957"/>
                </a:cubicBezTo>
                <a:close/>
              </a:path>
            </a:pathLst>
          </a:custGeom>
          <a:solidFill>
            <a:srgbClr val="88C7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5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0" name="Google Shape;950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0356" y="-22030"/>
            <a:ext cx="12252356" cy="7657722"/>
          </a:xfrm>
          <a:prstGeom prst="rect">
            <a:avLst/>
          </a:prstGeom>
          <a:noFill/>
          <a:ln>
            <a:noFill/>
          </a:ln>
        </p:spPr>
      </p:pic>
      <p:sp>
        <p:nvSpPr>
          <p:cNvPr id="951" name="Google Shape;951;p30"/>
          <p:cNvSpPr/>
          <p:nvPr/>
        </p:nvSpPr>
        <p:spPr>
          <a:xfrm rot="10800000">
            <a:off x="-3027623" y="-22030"/>
            <a:ext cx="9493937" cy="6880544"/>
          </a:xfrm>
          <a:custGeom>
            <a:avLst/>
            <a:gdLst/>
            <a:ahLst/>
            <a:cxnLst/>
            <a:rect l="l" t="t" r="r" b="b"/>
            <a:pathLst>
              <a:path w="9493937" h="6880544" extrusionOk="0">
                <a:moveTo>
                  <a:pt x="1977448" y="14514"/>
                </a:moveTo>
                <a:cubicBezTo>
                  <a:pt x="790996" y="706610"/>
                  <a:pt x="-5465" y="1986438"/>
                  <a:pt x="28" y="3458515"/>
                </a:cubicBezTo>
                <a:cubicBezTo>
                  <a:pt x="5521" y="4919606"/>
                  <a:pt x="796489" y="6193941"/>
                  <a:pt x="1977448" y="6880544"/>
                </a:cubicBezTo>
                <a:lnTo>
                  <a:pt x="9479423" y="6880544"/>
                </a:lnTo>
                <a:lnTo>
                  <a:pt x="9493937" y="0"/>
                </a:lnTo>
                <a:lnTo>
                  <a:pt x="1977448" y="1451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2" name="Google Shape;952;p30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3" name="Google Shape;953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954" name="Google Shape;954;p30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955" name="Google Shape;955;p30"/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956" name="Google Shape;956;p30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30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7" name="Google Shape;957;p30"/>
          <p:cNvSpPr txBox="1"/>
          <p:nvPr/>
        </p:nvSpPr>
        <p:spPr>
          <a:xfrm>
            <a:off x="297483" y="2465710"/>
            <a:ext cx="5634253" cy="3746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</a:pPr>
            <a:r>
              <a:rPr lang="hu-H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 betegségek nem a derül égből villámcsapásként törnek ránk, hanem egy időben akár évekre elhúzódó, több szakaszból álló folyamat eredményei.</a:t>
            </a:r>
            <a:endParaRPr/>
          </a:p>
        </p:txBody>
      </p:sp>
      <p:sp>
        <p:nvSpPr>
          <p:cNvPr id="958" name="Google Shape;958;p30"/>
          <p:cNvSpPr txBox="1"/>
          <p:nvPr/>
        </p:nvSpPr>
        <p:spPr>
          <a:xfrm>
            <a:off x="310464" y="512932"/>
            <a:ext cx="8329402" cy="1763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lang="hu-HU" sz="4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 szűrés </a:t>
            </a:r>
            <a:br>
              <a:rPr lang="hu-HU" sz="4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hu-HU" sz="4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biológiai alapjai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9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9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31"/>
          <p:cNvSpPr/>
          <p:nvPr/>
        </p:nvSpPr>
        <p:spPr>
          <a:xfrm flipH="1">
            <a:off x="-4" y="0"/>
            <a:ext cx="12192003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4" name="Google Shape;964;p31"/>
          <p:cNvSpPr/>
          <p:nvPr/>
        </p:nvSpPr>
        <p:spPr>
          <a:xfrm>
            <a:off x="10437261" y="15815"/>
            <a:ext cx="8013691" cy="6922620"/>
          </a:xfrm>
          <a:custGeom>
            <a:avLst/>
            <a:gdLst/>
            <a:ahLst/>
            <a:cxnLst/>
            <a:rect l="l" t="t" r="r" b="b"/>
            <a:pathLst>
              <a:path w="1378277" h="1190625" extrusionOk="0">
                <a:moveTo>
                  <a:pt x="1035372" y="0"/>
                </a:moveTo>
                <a:lnTo>
                  <a:pt x="342905" y="0"/>
                </a:lnTo>
                <a:cubicBezTo>
                  <a:pt x="137165" y="120015"/>
                  <a:pt x="-948" y="341948"/>
                  <a:pt x="5" y="597218"/>
                </a:cubicBezTo>
                <a:cubicBezTo>
                  <a:pt x="957" y="850583"/>
                  <a:pt x="138117" y="1071563"/>
                  <a:pt x="342905" y="1190625"/>
                </a:cubicBezTo>
                <a:lnTo>
                  <a:pt x="1035372" y="1190625"/>
                </a:lnTo>
                <a:cubicBezTo>
                  <a:pt x="1241112" y="1070610"/>
                  <a:pt x="1379225" y="848678"/>
                  <a:pt x="1378273" y="593408"/>
                </a:cubicBezTo>
                <a:cubicBezTo>
                  <a:pt x="1377320" y="340043"/>
                  <a:pt x="1239207" y="119063"/>
                  <a:pt x="1035372" y="0"/>
                </a:cubicBezTo>
                <a:close/>
              </a:path>
            </a:pathLst>
          </a:custGeom>
          <a:solidFill>
            <a:srgbClr val="E2E2E2">
              <a:alpha val="2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5" name="Google Shape;965;p31"/>
          <p:cNvSpPr/>
          <p:nvPr/>
        </p:nvSpPr>
        <p:spPr>
          <a:xfrm>
            <a:off x="9888980" y="-32310"/>
            <a:ext cx="1755617" cy="6922620"/>
          </a:xfrm>
          <a:custGeom>
            <a:avLst/>
            <a:gdLst/>
            <a:ahLst/>
            <a:cxnLst/>
            <a:rect l="l" t="t" r="r" b="b"/>
            <a:pathLst>
              <a:path w="301949" h="1190625" extrusionOk="0">
                <a:moveTo>
                  <a:pt x="301949" y="0"/>
                </a:moveTo>
                <a:lnTo>
                  <a:pt x="275279" y="0"/>
                </a:lnTo>
                <a:cubicBezTo>
                  <a:pt x="101924" y="147638"/>
                  <a:pt x="-946" y="366713"/>
                  <a:pt x="7" y="597218"/>
                </a:cubicBezTo>
                <a:cubicBezTo>
                  <a:pt x="959" y="826770"/>
                  <a:pt x="103829" y="1043940"/>
                  <a:pt x="275279" y="1190625"/>
                </a:cubicBezTo>
                <a:lnTo>
                  <a:pt x="301949" y="1190625"/>
                </a:lnTo>
                <a:cubicBezTo>
                  <a:pt x="124784" y="1046798"/>
                  <a:pt x="18104" y="828675"/>
                  <a:pt x="17152" y="597218"/>
                </a:cubicBezTo>
                <a:cubicBezTo>
                  <a:pt x="16199" y="364808"/>
                  <a:pt x="123832" y="144780"/>
                  <a:pt x="301949" y="0"/>
                </a:cubicBezTo>
                <a:close/>
              </a:path>
            </a:pathLst>
          </a:cu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66" name="Google Shape;966;p31"/>
          <p:cNvGrpSpPr/>
          <p:nvPr/>
        </p:nvGrpSpPr>
        <p:grpSpPr>
          <a:xfrm>
            <a:off x="8195600" y="1895701"/>
            <a:ext cx="2776326" cy="2776318"/>
            <a:chOff x="8195600" y="2040841"/>
            <a:chExt cx="2776326" cy="2776318"/>
          </a:xfrm>
        </p:grpSpPr>
        <p:grpSp>
          <p:nvGrpSpPr>
            <p:cNvPr id="967" name="Google Shape;967;p31"/>
            <p:cNvGrpSpPr/>
            <p:nvPr/>
          </p:nvGrpSpPr>
          <p:grpSpPr>
            <a:xfrm>
              <a:off x="8195600" y="2040841"/>
              <a:ext cx="2776326" cy="2776318"/>
              <a:chOff x="4439112" y="727087"/>
              <a:chExt cx="4068522" cy="4068512"/>
            </a:xfrm>
          </p:grpSpPr>
          <p:sp>
            <p:nvSpPr>
              <p:cNvPr id="968" name="Google Shape;968;p31"/>
              <p:cNvSpPr/>
              <p:nvPr/>
            </p:nvSpPr>
            <p:spPr>
              <a:xfrm>
                <a:off x="4439112" y="727087"/>
                <a:ext cx="4068522" cy="4068512"/>
              </a:xfrm>
              <a:custGeom>
                <a:avLst/>
                <a:gdLst/>
                <a:ahLst/>
                <a:cxnLst/>
                <a:rect l="l" t="t" r="r" b="b"/>
                <a:pathLst>
                  <a:path w="4068522" h="4068512" extrusionOk="0">
                    <a:moveTo>
                      <a:pt x="4068522" y="2034256"/>
                    </a:moveTo>
                    <a:cubicBezTo>
                      <a:pt x="4068522" y="3157745"/>
                      <a:pt x="3157752" y="4068512"/>
                      <a:pt x="2034261" y="4068512"/>
                    </a:cubicBezTo>
                    <a:cubicBezTo>
                      <a:pt x="910770" y="4068512"/>
                      <a:pt x="0" y="3157745"/>
                      <a:pt x="0" y="2034256"/>
                    </a:cubicBezTo>
                    <a:cubicBezTo>
                      <a:pt x="0" y="910767"/>
                      <a:pt x="910770" y="0"/>
                      <a:pt x="2034261" y="0"/>
                    </a:cubicBezTo>
                    <a:cubicBezTo>
                      <a:pt x="3157752" y="0"/>
                      <a:pt x="4068522" y="910767"/>
                      <a:pt x="4068522" y="203425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31"/>
              <p:cNvSpPr/>
              <p:nvPr/>
            </p:nvSpPr>
            <p:spPr>
              <a:xfrm>
                <a:off x="4816553" y="1104527"/>
                <a:ext cx="3313639" cy="3313631"/>
              </a:xfrm>
              <a:custGeom>
                <a:avLst/>
                <a:gdLst/>
                <a:ahLst/>
                <a:cxnLst/>
                <a:rect l="l" t="t" r="r" b="b"/>
                <a:pathLst>
                  <a:path w="3313639" h="3313631" extrusionOk="0">
                    <a:moveTo>
                      <a:pt x="3313640" y="1656816"/>
                    </a:moveTo>
                    <a:cubicBezTo>
                      <a:pt x="3313640" y="2571850"/>
                      <a:pt x="2571856" y="3313632"/>
                      <a:pt x="1656820" y="3313632"/>
                    </a:cubicBezTo>
                    <a:cubicBezTo>
                      <a:pt x="741784" y="3313632"/>
                      <a:pt x="0" y="2571850"/>
                      <a:pt x="0" y="1656816"/>
                    </a:cubicBezTo>
                    <a:cubicBezTo>
                      <a:pt x="0" y="741782"/>
                      <a:pt x="741784" y="0"/>
                      <a:pt x="1656820" y="0"/>
                    </a:cubicBezTo>
                    <a:cubicBezTo>
                      <a:pt x="2571856" y="0"/>
                      <a:pt x="3313640" y="741782"/>
                      <a:pt x="3313640" y="16568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70" name="Google Shape;970;p31"/>
            <p:cNvSpPr txBox="1"/>
            <p:nvPr/>
          </p:nvSpPr>
          <p:spPr>
            <a:xfrm>
              <a:off x="8343027" y="2583314"/>
              <a:ext cx="2543069" cy="856569"/>
            </a:xfrm>
            <a:prstGeom prst="rect">
              <a:avLst/>
            </a:prstGeom>
            <a:noFill/>
            <a:ln>
              <a:noFill/>
            </a:ln>
            <a:effectLst>
              <a:outerShdw blurRad="28575" dist="9525" dir="5400000" algn="bl" rotWithShape="0">
                <a:srgbClr val="00001A">
                  <a:alpha val="14901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</a:pPr>
              <a:r>
                <a:rPr lang="hu-HU" sz="2200" b="1" i="0" u="none" strike="noStrike" cap="none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Klinikai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</a:pPr>
              <a:r>
                <a:rPr lang="hu-HU" sz="2200" b="1" i="0" u="none" strike="noStrike" cap="none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szakasz</a:t>
              </a:r>
              <a:endParaRPr sz="22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71" name="Google Shape;971;p31"/>
          <p:cNvGrpSpPr/>
          <p:nvPr/>
        </p:nvGrpSpPr>
        <p:grpSpPr>
          <a:xfrm>
            <a:off x="4706593" y="1895701"/>
            <a:ext cx="2776326" cy="2776318"/>
            <a:chOff x="4706593" y="2040841"/>
            <a:chExt cx="2776326" cy="2776318"/>
          </a:xfrm>
        </p:grpSpPr>
        <p:grpSp>
          <p:nvGrpSpPr>
            <p:cNvPr id="972" name="Google Shape;972;p31"/>
            <p:cNvGrpSpPr/>
            <p:nvPr/>
          </p:nvGrpSpPr>
          <p:grpSpPr>
            <a:xfrm>
              <a:off x="4706593" y="2040841"/>
              <a:ext cx="2776326" cy="2776318"/>
              <a:chOff x="4439112" y="727087"/>
              <a:chExt cx="4068522" cy="4068512"/>
            </a:xfrm>
          </p:grpSpPr>
          <p:sp>
            <p:nvSpPr>
              <p:cNvPr id="973" name="Google Shape;973;p31"/>
              <p:cNvSpPr/>
              <p:nvPr/>
            </p:nvSpPr>
            <p:spPr>
              <a:xfrm>
                <a:off x="4439112" y="727087"/>
                <a:ext cx="4068522" cy="4068512"/>
              </a:xfrm>
              <a:custGeom>
                <a:avLst/>
                <a:gdLst/>
                <a:ahLst/>
                <a:cxnLst/>
                <a:rect l="l" t="t" r="r" b="b"/>
                <a:pathLst>
                  <a:path w="4068522" h="4068512" extrusionOk="0">
                    <a:moveTo>
                      <a:pt x="4068522" y="2034256"/>
                    </a:moveTo>
                    <a:cubicBezTo>
                      <a:pt x="4068522" y="3157745"/>
                      <a:pt x="3157752" y="4068512"/>
                      <a:pt x="2034261" y="4068512"/>
                    </a:cubicBezTo>
                    <a:cubicBezTo>
                      <a:pt x="910770" y="4068512"/>
                      <a:pt x="0" y="3157745"/>
                      <a:pt x="0" y="2034256"/>
                    </a:cubicBezTo>
                    <a:cubicBezTo>
                      <a:pt x="0" y="910767"/>
                      <a:pt x="910770" y="0"/>
                      <a:pt x="2034261" y="0"/>
                    </a:cubicBezTo>
                    <a:cubicBezTo>
                      <a:pt x="3157752" y="0"/>
                      <a:pt x="4068522" y="910767"/>
                      <a:pt x="4068522" y="203425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" name="Google Shape;974;p31"/>
              <p:cNvSpPr/>
              <p:nvPr/>
            </p:nvSpPr>
            <p:spPr>
              <a:xfrm>
                <a:off x="4816553" y="1104527"/>
                <a:ext cx="3313639" cy="3313631"/>
              </a:xfrm>
              <a:custGeom>
                <a:avLst/>
                <a:gdLst/>
                <a:ahLst/>
                <a:cxnLst/>
                <a:rect l="l" t="t" r="r" b="b"/>
                <a:pathLst>
                  <a:path w="3313639" h="3313631" extrusionOk="0">
                    <a:moveTo>
                      <a:pt x="3313640" y="1656816"/>
                    </a:moveTo>
                    <a:cubicBezTo>
                      <a:pt x="3313640" y="2571850"/>
                      <a:pt x="2571856" y="3313632"/>
                      <a:pt x="1656820" y="3313632"/>
                    </a:cubicBezTo>
                    <a:cubicBezTo>
                      <a:pt x="741784" y="3313632"/>
                      <a:pt x="0" y="2571850"/>
                      <a:pt x="0" y="1656816"/>
                    </a:cubicBezTo>
                    <a:cubicBezTo>
                      <a:pt x="0" y="741782"/>
                      <a:pt x="741784" y="0"/>
                      <a:pt x="1656820" y="0"/>
                    </a:cubicBezTo>
                    <a:cubicBezTo>
                      <a:pt x="2571856" y="0"/>
                      <a:pt x="3313640" y="741782"/>
                      <a:pt x="3313640" y="16568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75" name="Google Shape;975;p31"/>
            <p:cNvSpPr txBox="1"/>
            <p:nvPr/>
          </p:nvSpPr>
          <p:spPr>
            <a:xfrm>
              <a:off x="4964155" y="2583314"/>
              <a:ext cx="2276884" cy="856569"/>
            </a:xfrm>
            <a:prstGeom prst="rect">
              <a:avLst/>
            </a:prstGeom>
            <a:noFill/>
            <a:ln>
              <a:noFill/>
            </a:ln>
            <a:effectLst>
              <a:outerShdw blurRad="28575" dist="9525" dir="5400000" algn="bl" rotWithShape="0">
                <a:srgbClr val="00001A">
                  <a:alpha val="14901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</a:pPr>
              <a:r>
                <a:rPr lang="hu-HU" sz="2200" b="1" i="0" u="none" strike="noStrike" cap="none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Preklinikai </a:t>
              </a:r>
              <a:br>
                <a:rPr lang="hu-HU" sz="2200" b="1" i="0" u="none" strike="noStrike" cap="none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hu-HU" sz="2200" b="1" i="0" u="none" strike="noStrike" cap="none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szakasz</a:t>
              </a:r>
              <a:endParaRPr sz="22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76" name="Google Shape;976;p31"/>
          <p:cNvGrpSpPr/>
          <p:nvPr/>
        </p:nvGrpSpPr>
        <p:grpSpPr>
          <a:xfrm>
            <a:off x="1237505" y="1876681"/>
            <a:ext cx="2776326" cy="2776318"/>
            <a:chOff x="1237505" y="2021821"/>
            <a:chExt cx="2776326" cy="2776318"/>
          </a:xfrm>
        </p:grpSpPr>
        <p:grpSp>
          <p:nvGrpSpPr>
            <p:cNvPr id="977" name="Google Shape;977;p31"/>
            <p:cNvGrpSpPr/>
            <p:nvPr/>
          </p:nvGrpSpPr>
          <p:grpSpPr>
            <a:xfrm>
              <a:off x="1237505" y="2021821"/>
              <a:ext cx="2776326" cy="2776318"/>
              <a:chOff x="4439112" y="727087"/>
              <a:chExt cx="4068522" cy="4068512"/>
            </a:xfrm>
          </p:grpSpPr>
          <p:sp>
            <p:nvSpPr>
              <p:cNvPr id="978" name="Google Shape;978;p31"/>
              <p:cNvSpPr/>
              <p:nvPr/>
            </p:nvSpPr>
            <p:spPr>
              <a:xfrm>
                <a:off x="4439112" y="727087"/>
                <a:ext cx="4068522" cy="4068512"/>
              </a:xfrm>
              <a:custGeom>
                <a:avLst/>
                <a:gdLst/>
                <a:ahLst/>
                <a:cxnLst/>
                <a:rect l="l" t="t" r="r" b="b"/>
                <a:pathLst>
                  <a:path w="4068522" h="4068512" extrusionOk="0">
                    <a:moveTo>
                      <a:pt x="4068522" y="2034256"/>
                    </a:moveTo>
                    <a:cubicBezTo>
                      <a:pt x="4068522" y="3157745"/>
                      <a:pt x="3157752" y="4068512"/>
                      <a:pt x="2034261" y="4068512"/>
                    </a:cubicBezTo>
                    <a:cubicBezTo>
                      <a:pt x="910770" y="4068512"/>
                      <a:pt x="0" y="3157745"/>
                      <a:pt x="0" y="2034256"/>
                    </a:cubicBezTo>
                    <a:cubicBezTo>
                      <a:pt x="0" y="910767"/>
                      <a:pt x="910770" y="0"/>
                      <a:pt x="2034261" y="0"/>
                    </a:cubicBezTo>
                    <a:cubicBezTo>
                      <a:pt x="3157752" y="0"/>
                      <a:pt x="4068522" y="910767"/>
                      <a:pt x="4068522" y="203425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9" name="Google Shape;979;p31"/>
              <p:cNvSpPr/>
              <p:nvPr/>
            </p:nvSpPr>
            <p:spPr>
              <a:xfrm>
                <a:off x="4816553" y="1104527"/>
                <a:ext cx="3313639" cy="3313631"/>
              </a:xfrm>
              <a:custGeom>
                <a:avLst/>
                <a:gdLst/>
                <a:ahLst/>
                <a:cxnLst/>
                <a:rect l="l" t="t" r="r" b="b"/>
                <a:pathLst>
                  <a:path w="3313639" h="3313631" extrusionOk="0">
                    <a:moveTo>
                      <a:pt x="3313640" y="1656816"/>
                    </a:moveTo>
                    <a:cubicBezTo>
                      <a:pt x="3313640" y="2571850"/>
                      <a:pt x="2571856" y="3313632"/>
                      <a:pt x="1656820" y="3313632"/>
                    </a:cubicBezTo>
                    <a:cubicBezTo>
                      <a:pt x="741784" y="3313632"/>
                      <a:pt x="0" y="2571850"/>
                      <a:pt x="0" y="1656816"/>
                    </a:cubicBezTo>
                    <a:cubicBezTo>
                      <a:pt x="0" y="741782"/>
                      <a:pt x="741784" y="0"/>
                      <a:pt x="1656820" y="0"/>
                    </a:cubicBezTo>
                    <a:cubicBezTo>
                      <a:pt x="2571856" y="0"/>
                      <a:pt x="3313640" y="741782"/>
                      <a:pt x="3313640" y="16568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80" name="Google Shape;980;p31"/>
            <p:cNvSpPr txBox="1"/>
            <p:nvPr/>
          </p:nvSpPr>
          <p:spPr>
            <a:xfrm>
              <a:off x="1495066" y="2583314"/>
              <a:ext cx="2217073" cy="856569"/>
            </a:xfrm>
            <a:prstGeom prst="rect">
              <a:avLst/>
            </a:prstGeom>
            <a:noFill/>
            <a:ln>
              <a:noFill/>
            </a:ln>
            <a:effectLst>
              <a:outerShdw blurRad="28575" dist="9525" dir="5400000" algn="bl" rotWithShape="0">
                <a:srgbClr val="00001A">
                  <a:alpha val="14901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</a:pPr>
              <a:r>
                <a:rPr lang="hu-HU" sz="2200" b="1" i="0" u="none" strike="noStrike" cap="none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Megelőzés szakasza</a:t>
              </a:r>
              <a:endParaRPr sz="22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81" name="Google Shape;981;p31"/>
          <p:cNvSpPr txBox="1"/>
          <p:nvPr/>
        </p:nvSpPr>
        <p:spPr>
          <a:xfrm>
            <a:off x="478198" y="370115"/>
            <a:ext cx="9996532" cy="1203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lang="hu-HU" sz="36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Orvosi szempontból </a:t>
            </a:r>
            <a:br>
              <a:rPr lang="hu-HU" sz="36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hu-HU" sz="36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az egészségügyi állapot szakaszai</a:t>
            </a:r>
            <a:endParaRPr sz="1200" dirty="0"/>
          </a:p>
        </p:txBody>
      </p:sp>
      <p:sp>
        <p:nvSpPr>
          <p:cNvPr id="982" name="Google Shape;982;p31"/>
          <p:cNvSpPr/>
          <p:nvPr/>
        </p:nvSpPr>
        <p:spPr>
          <a:xfrm flipH="1">
            <a:off x="-4" y="3294743"/>
            <a:ext cx="12192002" cy="3611721"/>
          </a:xfrm>
          <a:prstGeom prst="rect">
            <a:avLst/>
          </a:prstGeom>
          <a:solidFill>
            <a:srgbClr val="88C7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3" name="Google Shape;983;p31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4" name="Google Shape;984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985" name="Google Shape;985;p31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986" name="Google Shape;986;p31"/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987" name="Google Shape;987;p31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31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8" name="Google Shape;988;p31"/>
          <p:cNvSpPr txBox="1"/>
          <p:nvPr/>
        </p:nvSpPr>
        <p:spPr>
          <a:xfrm>
            <a:off x="1079332" y="3440723"/>
            <a:ext cx="2957434" cy="2838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Az elsődleges megelőzésre szolgáló idő: a kockázati, vagy rizikótényezők kiiktatásával (dohányzás, helytelen táplálkozás, mozgásszegény életmód) elejét venni a betegségnek.</a:t>
            </a:r>
            <a:endParaRPr/>
          </a:p>
        </p:txBody>
      </p:sp>
      <p:sp>
        <p:nvSpPr>
          <p:cNvPr id="989" name="Google Shape;989;p31"/>
          <p:cNvSpPr txBox="1"/>
          <p:nvPr/>
        </p:nvSpPr>
        <p:spPr>
          <a:xfrm>
            <a:off x="4843044" y="3446627"/>
            <a:ext cx="2491592" cy="344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 biológiai kezdet, amikor a betegség </a:t>
            </a:r>
            <a:br>
              <a:rPr lang="hu-H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még rejtetten, sejtszinten indul, tünetek még nem jelentkeznek.</a:t>
            </a:r>
            <a:endParaRPr/>
          </a:p>
        </p:txBody>
      </p:sp>
      <p:sp>
        <p:nvSpPr>
          <p:cNvPr id="990" name="Google Shape;990;p31"/>
          <p:cNvSpPr txBox="1"/>
          <p:nvPr/>
        </p:nvSpPr>
        <p:spPr>
          <a:xfrm>
            <a:off x="8453163" y="3440982"/>
            <a:ext cx="2287862" cy="344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Azzal indul, amikor </a:t>
            </a:r>
            <a:br>
              <a:rPr lang="hu-H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 betegség okozta tünetek és panaszok megjelenése miatt a beteg orvoshoz</a:t>
            </a:r>
            <a:br>
              <a:rPr lang="hu-H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fordul.</a:t>
            </a:r>
            <a:endParaRPr/>
          </a:p>
        </p:txBody>
      </p:sp>
      <p:sp>
        <p:nvSpPr>
          <p:cNvPr id="2" name="Google Shape;991;p31">
            <a:extLst>
              <a:ext uri="{FF2B5EF4-FFF2-40B4-BE49-F238E27FC236}">
                <a16:creationId xmlns:a16="http://schemas.microsoft.com/office/drawing/2014/main" id="{4FB99517-6AF1-6767-0D61-527197488690}"/>
              </a:ext>
            </a:extLst>
          </p:cNvPr>
          <p:cNvSpPr txBox="1"/>
          <p:nvPr/>
        </p:nvSpPr>
        <p:spPr>
          <a:xfrm>
            <a:off x="3368842" y="5466526"/>
            <a:ext cx="8275755" cy="1247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lang="hu-HU" sz="24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A súlyos betegségek kezdetben tünetmentesek.</a:t>
            </a:r>
            <a:br>
              <a:rPr lang="hu-HU" sz="20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hu-HU" sz="18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Amikor már panaszt okoznak, akkor általában nagy a baj. Ezért érdemes rendszeresen vizsgálni az egészségügyi állapotot.</a:t>
            </a:r>
            <a:endParaRPr sz="1200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75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8C7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7" name="Google Shape;997;p32"/>
          <p:cNvSpPr txBox="1"/>
          <p:nvPr/>
        </p:nvSpPr>
        <p:spPr>
          <a:xfrm>
            <a:off x="205996" y="1789109"/>
            <a:ext cx="7204382" cy="4355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</a:pPr>
            <a:r>
              <a:rPr lang="hu-HU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Jobb azelőtt észre venni mielőtt súlyossá válik</a:t>
            </a:r>
            <a:endParaRPr/>
          </a:p>
          <a:p>
            <a:pPr marL="342900" marR="0" lvl="0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</a:pPr>
            <a:r>
              <a:rPr lang="hu-HU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 prevenció mindig jobb, mint </a:t>
            </a:r>
            <a:br>
              <a:rPr lang="hu-HU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 kialakult betegség gyógyítása, </a:t>
            </a:r>
            <a:endParaRPr/>
          </a:p>
          <a:p>
            <a:pPr marL="800100" marR="0" lvl="1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</a:pPr>
            <a:r>
              <a:rPr lang="hu-HU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mind pénzügyi, </a:t>
            </a:r>
            <a:endParaRPr/>
          </a:p>
          <a:p>
            <a:pPr marL="800100" marR="0" lvl="1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</a:pPr>
            <a:r>
              <a:rPr lang="hu-HU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mind mentális szempontból</a:t>
            </a:r>
            <a:endParaRPr/>
          </a:p>
          <a:p>
            <a:pPr marL="342900" marR="0" lvl="0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</a:pPr>
            <a:r>
              <a:rPr lang="hu-HU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Egészségtudatosabbá tesz</a:t>
            </a:r>
            <a:endParaRPr/>
          </a:p>
          <a:p>
            <a:pPr marL="342900" marR="0" lvl="0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</a:pPr>
            <a:r>
              <a:rPr lang="hu-HU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Jobban megismerjük a testünk és azt, hogy mivel teszünk neki jót </a:t>
            </a:r>
            <a:endParaRPr/>
          </a:p>
          <a:p>
            <a:pPr marL="342900" marR="0" lvl="0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</a:pPr>
            <a:r>
              <a:rPr lang="hu-HU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Ha tudjuk, hogy egészségesek vagyunk, akkor jobban is érezzük magunkat</a:t>
            </a:r>
            <a:endParaRPr/>
          </a:p>
          <a:p>
            <a:pPr marL="342900" marR="0" lvl="0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</a:pPr>
            <a:r>
              <a:rPr lang="hu-HU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Meghosszabbíthatja az életünket</a:t>
            </a:r>
            <a:endParaRPr sz="18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8" name="Google Shape;998;p32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9" name="Google Shape;999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1000" name="Google Shape;1000;p32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1001" name="Google Shape;1001;p32"/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1002" name="Google Shape;1002;p32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32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3" name="Google Shape;1003;p32"/>
          <p:cNvSpPr txBox="1"/>
          <p:nvPr/>
        </p:nvSpPr>
        <p:spPr>
          <a:xfrm>
            <a:off x="522516" y="368389"/>
            <a:ext cx="7753976" cy="111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lang="hu-HU" sz="32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Miért jó rendszeresen ellenőrizni egészségügyi állapotunkat?</a:t>
            </a:r>
            <a:endParaRPr sz="3200" b="1" i="0" u="none" strike="noStrike" cap="none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04" name="Google Shape;1004;p3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27735" t="-11111" r="-9687" b="-11584"/>
          <a:stretch/>
        </p:blipFill>
        <p:spPr>
          <a:xfrm>
            <a:off x="7726898" y="-849086"/>
            <a:ext cx="8546366" cy="8546366"/>
          </a:xfrm>
          <a:prstGeom prst="ellipse">
            <a:avLst/>
          </a:prstGeom>
          <a:noFill/>
          <a:ln>
            <a:noFill/>
          </a:ln>
        </p:spPr>
      </p:pic>
      <p:sp>
        <p:nvSpPr>
          <p:cNvPr id="1005" name="Google Shape;1005;p32"/>
          <p:cNvSpPr/>
          <p:nvPr/>
        </p:nvSpPr>
        <p:spPr>
          <a:xfrm>
            <a:off x="7373241" y="-32310"/>
            <a:ext cx="1755617" cy="6922620"/>
          </a:xfrm>
          <a:custGeom>
            <a:avLst/>
            <a:gdLst/>
            <a:ahLst/>
            <a:cxnLst/>
            <a:rect l="l" t="t" r="r" b="b"/>
            <a:pathLst>
              <a:path w="301949" h="1190625" extrusionOk="0">
                <a:moveTo>
                  <a:pt x="301949" y="0"/>
                </a:moveTo>
                <a:lnTo>
                  <a:pt x="275279" y="0"/>
                </a:lnTo>
                <a:cubicBezTo>
                  <a:pt x="101924" y="147638"/>
                  <a:pt x="-946" y="366713"/>
                  <a:pt x="7" y="597218"/>
                </a:cubicBezTo>
                <a:cubicBezTo>
                  <a:pt x="959" y="826770"/>
                  <a:pt x="103829" y="1043940"/>
                  <a:pt x="275279" y="1190625"/>
                </a:cubicBezTo>
                <a:lnTo>
                  <a:pt x="301949" y="1190625"/>
                </a:lnTo>
                <a:cubicBezTo>
                  <a:pt x="124784" y="1046798"/>
                  <a:pt x="18104" y="828675"/>
                  <a:pt x="17152" y="597218"/>
                </a:cubicBezTo>
                <a:cubicBezTo>
                  <a:pt x="16199" y="364808"/>
                  <a:pt x="123832" y="144780"/>
                  <a:pt x="301949" y="0"/>
                </a:cubicBezTo>
                <a:close/>
              </a:path>
            </a:pathLst>
          </a:custGeom>
          <a:solidFill>
            <a:srgbClr val="D7DDDA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9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9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9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2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9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3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8C7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1" name="Google Shape;1011;p33"/>
          <p:cNvSpPr txBox="1"/>
          <p:nvPr/>
        </p:nvSpPr>
        <p:spPr>
          <a:xfrm>
            <a:off x="205996" y="1789109"/>
            <a:ext cx="7204382" cy="4355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</a:pPr>
            <a:r>
              <a:rPr lang="hu-HU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Akinek családjában örökletes betegségek előfordultak </a:t>
            </a:r>
            <a:br>
              <a:rPr lang="hu-HU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(rák, szív- és érrendszeri probléma, cukorbetegség)</a:t>
            </a:r>
            <a:endParaRPr sz="1200" dirty="0"/>
          </a:p>
          <a:p>
            <a:pPr marL="342900" marR="0" lvl="0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</a:pPr>
            <a:r>
              <a:rPr lang="hu-HU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Azoknak, akik több éve nem voltak orvosnál</a:t>
            </a:r>
            <a:endParaRPr sz="1200" dirty="0"/>
          </a:p>
          <a:p>
            <a:pPr marL="342900" marR="0" lvl="0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</a:pPr>
            <a:r>
              <a:rPr lang="hu-HU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Azoknak, akik nem táplálkoznak egészségesen, keveset mozognak, gyakran fogyasztanak alkoholt, dohányoznak</a:t>
            </a:r>
            <a:endParaRPr sz="1200" dirty="0"/>
          </a:p>
          <a:p>
            <a:pPr marL="342900" marR="0" lvl="0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</a:pPr>
            <a:r>
              <a:rPr lang="hu-HU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Akik rohanó életmódot folytatnak, keveset tudnak pihenni, munkájuk stresszel jár</a:t>
            </a:r>
            <a:endParaRPr sz="1200" dirty="0"/>
          </a:p>
          <a:p>
            <a:pPr marL="342900" marR="0" lvl="0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</a:pPr>
            <a:r>
              <a:rPr lang="hu-HU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Fáradtság, levertség, alvásproblémák koncentrációs problémák esetén</a:t>
            </a:r>
            <a:endParaRPr sz="1200" dirty="0"/>
          </a:p>
          <a:p>
            <a:pPr marL="342900" marR="0" lvl="0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</a:pPr>
            <a:r>
              <a:rPr lang="hu-HU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Túlsúlyosak, menopauza, magas koleszterin,  ülőmunka esetén</a:t>
            </a:r>
            <a:endParaRPr sz="1600" b="0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3" name="Google Shape;1013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1014" name="Google Shape;1014;p33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1016" name="Google Shape;1016;p33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33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7" name="Google Shape;1017;p33"/>
          <p:cNvSpPr txBox="1"/>
          <p:nvPr/>
        </p:nvSpPr>
        <p:spPr>
          <a:xfrm>
            <a:off x="522516" y="368389"/>
            <a:ext cx="7753976" cy="111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lang="hu-HU" sz="32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Kinek fokozottan fontos a szűrővizsgálat?</a:t>
            </a:r>
            <a:endParaRPr sz="3200" b="1" i="0" u="none" strike="noStrike" cap="none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18" name="Google Shape;1018;p3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15779" t="-9571" r="181" b="-9186"/>
          <a:stretch/>
        </p:blipFill>
        <p:spPr>
          <a:xfrm>
            <a:off x="7724302" y="-849086"/>
            <a:ext cx="8546366" cy="8546366"/>
          </a:xfrm>
          <a:prstGeom prst="ellipse">
            <a:avLst/>
          </a:prstGeom>
          <a:noFill/>
          <a:ln>
            <a:noFill/>
          </a:ln>
        </p:spPr>
      </p:pic>
      <p:sp>
        <p:nvSpPr>
          <p:cNvPr id="1019" name="Google Shape;1019;p33"/>
          <p:cNvSpPr/>
          <p:nvPr/>
        </p:nvSpPr>
        <p:spPr>
          <a:xfrm>
            <a:off x="7373241" y="-32310"/>
            <a:ext cx="1755617" cy="6922620"/>
          </a:xfrm>
          <a:custGeom>
            <a:avLst/>
            <a:gdLst/>
            <a:ahLst/>
            <a:cxnLst/>
            <a:rect l="l" t="t" r="r" b="b"/>
            <a:pathLst>
              <a:path w="301949" h="1190625" extrusionOk="0">
                <a:moveTo>
                  <a:pt x="301949" y="0"/>
                </a:moveTo>
                <a:lnTo>
                  <a:pt x="275279" y="0"/>
                </a:lnTo>
                <a:cubicBezTo>
                  <a:pt x="101924" y="147638"/>
                  <a:pt x="-946" y="366713"/>
                  <a:pt x="7" y="597218"/>
                </a:cubicBezTo>
                <a:cubicBezTo>
                  <a:pt x="959" y="826770"/>
                  <a:pt x="103829" y="1043940"/>
                  <a:pt x="275279" y="1190625"/>
                </a:cubicBezTo>
                <a:lnTo>
                  <a:pt x="301949" y="1190625"/>
                </a:lnTo>
                <a:cubicBezTo>
                  <a:pt x="124784" y="1046798"/>
                  <a:pt x="18104" y="828675"/>
                  <a:pt x="17152" y="597218"/>
                </a:cubicBezTo>
                <a:cubicBezTo>
                  <a:pt x="16199" y="364808"/>
                  <a:pt x="123832" y="144780"/>
                  <a:pt x="301949" y="0"/>
                </a:cubicBezTo>
                <a:close/>
              </a:path>
            </a:pathLst>
          </a:custGeom>
          <a:solidFill>
            <a:srgbClr val="D7DDDA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0" name="Google Shape;1020;p33"/>
          <p:cNvPicPr preferRelativeResize="0"/>
          <p:nvPr/>
        </p:nvPicPr>
        <p:blipFill rotWithShape="1">
          <a:blip r:embed="rId5">
            <a:alphaModFix/>
          </a:blip>
          <a:srcRect l="31740" t="-8451" r="-9686" b="-8437"/>
          <a:stretch/>
        </p:blipFill>
        <p:spPr>
          <a:xfrm>
            <a:off x="7724302" y="-849600"/>
            <a:ext cx="8546366" cy="8546366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21" name="Google Shape;1021;p33"/>
          <p:cNvPicPr preferRelativeResize="0"/>
          <p:nvPr/>
        </p:nvPicPr>
        <p:blipFill rotWithShape="1">
          <a:blip r:embed="rId6">
            <a:alphaModFix/>
          </a:blip>
          <a:srcRect l="23645" t="8152" r="9652" b="-8151"/>
          <a:stretch/>
        </p:blipFill>
        <p:spPr>
          <a:xfrm>
            <a:off x="7724302" y="-849600"/>
            <a:ext cx="8546366" cy="8546366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22" name="Google Shape;1022;p33"/>
          <p:cNvPicPr preferRelativeResize="0"/>
          <p:nvPr/>
        </p:nvPicPr>
        <p:blipFill rotWithShape="1">
          <a:blip r:embed="rId7">
            <a:alphaModFix/>
          </a:blip>
          <a:srcRect l="23049" t="-8213" r="-5439" b="-8212"/>
          <a:stretch/>
        </p:blipFill>
        <p:spPr>
          <a:xfrm>
            <a:off x="7724302" y="-849600"/>
            <a:ext cx="8546366" cy="8546366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23" name="Google Shape;1023;p33"/>
          <p:cNvPicPr preferRelativeResize="0"/>
          <p:nvPr/>
        </p:nvPicPr>
        <p:blipFill rotWithShape="1">
          <a:blip r:embed="rId8">
            <a:alphaModFix/>
          </a:blip>
          <a:srcRect l="24860" t="-9330" r="-5374" b="-11391"/>
          <a:stretch/>
        </p:blipFill>
        <p:spPr>
          <a:xfrm>
            <a:off x="7724302" y="-849600"/>
            <a:ext cx="8546366" cy="8546366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1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1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2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1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Google Shape;1028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281508"/>
            <a:ext cx="12221307" cy="8147538"/>
          </a:xfrm>
          <a:prstGeom prst="rect">
            <a:avLst/>
          </a:prstGeom>
          <a:noFill/>
          <a:ln>
            <a:noFill/>
          </a:ln>
        </p:spPr>
      </p:pic>
      <p:sp>
        <p:nvSpPr>
          <p:cNvPr id="1029" name="Google Shape;1029;p34"/>
          <p:cNvSpPr/>
          <p:nvPr/>
        </p:nvSpPr>
        <p:spPr>
          <a:xfrm>
            <a:off x="2981290" y="-14514"/>
            <a:ext cx="9493937" cy="6880544"/>
          </a:xfrm>
          <a:custGeom>
            <a:avLst/>
            <a:gdLst/>
            <a:ahLst/>
            <a:cxnLst/>
            <a:rect l="l" t="t" r="r" b="b"/>
            <a:pathLst>
              <a:path w="9493937" h="6880544" extrusionOk="0">
                <a:moveTo>
                  <a:pt x="1977448" y="14514"/>
                </a:moveTo>
                <a:cubicBezTo>
                  <a:pt x="790996" y="706610"/>
                  <a:pt x="-5465" y="1986438"/>
                  <a:pt x="28" y="3458515"/>
                </a:cubicBezTo>
                <a:cubicBezTo>
                  <a:pt x="5521" y="4919606"/>
                  <a:pt x="796489" y="6193941"/>
                  <a:pt x="1977448" y="6880544"/>
                </a:cubicBezTo>
                <a:lnTo>
                  <a:pt x="9479423" y="6880544"/>
                </a:lnTo>
                <a:lnTo>
                  <a:pt x="9493937" y="0"/>
                </a:lnTo>
                <a:lnTo>
                  <a:pt x="1977448" y="14514"/>
                </a:lnTo>
                <a:close/>
              </a:path>
            </a:pathLst>
          </a:custGeom>
          <a:solidFill>
            <a:srgbClr val="88C79A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0" name="Google Shape;1030;p34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1" name="Google Shape;1031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1032" name="Google Shape;1032;p34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1033" name="Google Shape;1033;p34"/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1034" name="Google Shape;1034;p34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34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35" name="Google Shape;1035;p34"/>
          <p:cNvGrpSpPr/>
          <p:nvPr/>
        </p:nvGrpSpPr>
        <p:grpSpPr>
          <a:xfrm>
            <a:off x="5610289" y="911047"/>
            <a:ext cx="7315200" cy="5443309"/>
            <a:chOff x="5610289" y="911047"/>
            <a:chExt cx="7315200" cy="5443309"/>
          </a:xfrm>
        </p:grpSpPr>
        <p:sp>
          <p:nvSpPr>
            <p:cNvPr id="1036" name="Google Shape;1036;p34"/>
            <p:cNvSpPr/>
            <p:nvPr/>
          </p:nvSpPr>
          <p:spPr>
            <a:xfrm>
              <a:off x="6866293" y="911047"/>
              <a:ext cx="4803192" cy="480319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34"/>
            <p:cNvSpPr txBox="1"/>
            <p:nvPr/>
          </p:nvSpPr>
          <p:spPr>
            <a:xfrm>
              <a:off x="5610289" y="2391956"/>
              <a:ext cx="7315200" cy="396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22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</a:pPr>
              <a:r>
                <a:rPr lang="hu-HU" sz="4000" b="1" i="0" u="none" strike="noStrike" cap="none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Egészségőr</a:t>
              </a:r>
              <a:br>
                <a:rPr lang="hu-HU" sz="4000" b="1" i="0" u="none" strike="noStrike" cap="none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hu-HU" sz="4000" b="1" i="0" u="none" strike="noStrike" cap="none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szűrővizsgálati </a:t>
              </a:r>
              <a:br>
                <a:rPr lang="hu-HU" sz="4000" b="1" i="0" u="none" strike="noStrike" cap="none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hu-HU" sz="4000" b="1" i="0" u="none" strike="noStrike" cap="none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csomagok</a:t>
              </a:r>
              <a:br>
                <a:rPr lang="hu-HU" sz="4000" b="1" i="0" u="none" strike="noStrike" cap="none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endParaRPr sz="32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35"/>
          <p:cNvSpPr/>
          <p:nvPr/>
        </p:nvSpPr>
        <p:spPr>
          <a:xfrm flipH="1">
            <a:off x="-4" y="0"/>
            <a:ext cx="12192003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3" name="Google Shape;1043;p35"/>
          <p:cNvSpPr/>
          <p:nvPr/>
        </p:nvSpPr>
        <p:spPr>
          <a:xfrm>
            <a:off x="10437261" y="-32310"/>
            <a:ext cx="8013691" cy="6922620"/>
          </a:xfrm>
          <a:custGeom>
            <a:avLst/>
            <a:gdLst/>
            <a:ahLst/>
            <a:cxnLst/>
            <a:rect l="l" t="t" r="r" b="b"/>
            <a:pathLst>
              <a:path w="1378277" h="1190625" extrusionOk="0">
                <a:moveTo>
                  <a:pt x="1035372" y="0"/>
                </a:moveTo>
                <a:lnTo>
                  <a:pt x="342905" y="0"/>
                </a:lnTo>
                <a:cubicBezTo>
                  <a:pt x="137165" y="120015"/>
                  <a:pt x="-948" y="341948"/>
                  <a:pt x="5" y="597218"/>
                </a:cubicBezTo>
                <a:cubicBezTo>
                  <a:pt x="957" y="850583"/>
                  <a:pt x="138117" y="1071563"/>
                  <a:pt x="342905" y="1190625"/>
                </a:cubicBezTo>
                <a:lnTo>
                  <a:pt x="1035372" y="1190625"/>
                </a:lnTo>
                <a:cubicBezTo>
                  <a:pt x="1241112" y="1070610"/>
                  <a:pt x="1379225" y="848678"/>
                  <a:pt x="1378273" y="593408"/>
                </a:cubicBezTo>
                <a:cubicBezTo>
                  <a:pt x="1377320" y="340043"/>
                  <a:pt x="1239207" y="119063"/>
                  <a:pt x="1035372" y="0"/>
                </a:cubicBezTo>
                <a:close/>
              </a:path>
            </a:pathLst>
          </a:custGeom>
          <a:solidFill>
            <a:srgbClr val="E2E2E2">
              <a:alpha val="2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4" name="Google Shape;1044;p35"/>
          <p:cNvSpPr/>
          <p:nvPr/>
        </p:nvSpPr>
        <p:spPr>
          <a:xfrm>
            <a:off x="9888980" y="-32310"/>
            <a:ext cx="1755617" cy="6922620"/>
          </a:xfrm>
          <a:custGeom>
            <a:avLst/>
            <a:gdLst/>
            <a:ahLst/>
            <a:cxnLst/>
            <a:rect l="l" t="t" r="r" b="b"/>
            <a:pathLst>
              <a:path w="301949" h="1190625" extrusionOk="0">
                <a:moveTo>
                  <a:pt x="301949" y="0"/>
                </a:moveTo>
                <a:lnTo>
                  <a:pt x="275279" y="0"/>
                </a:lnTo>
                <a:cubicBezTo>
                  <a:pt x="101924" y="147638"/>
                  <a:pt x="-946" y="366713"/>
                  <a:pt x="7" y="597218"/>
                </a:cubicBezTo>
                <a:cubicBezTo>
                  <a:pt x="959" y="826770"/>
                  <a:pt x="103829" y="1043940"/>
                  <a:pt x="275279" y="1190625"/>
                </a:cubicBezTo>
                <a:lnTo>
                  <a:pt x="301949" y="1190625"/>
                </a:lnTo>
                <a:cubicBezTo>
                  <a:pt x="124784" y="1046798"/>
                  <a:pt x="18104" y="828675"/>
                  <a:pt x="17152" y="597218"/>
                </a:cubicBezTo>
                <a:cubicBezTo>
                  <a:pt x="16199" y="364808"/>
                  <a:pt x="123832" y="144780"/>
                  <a:pt x="301949" y="0"/>
                </a:cubicBezTo>
                <a:close/>
              </a:path>
            </a:pathLst>
          </a:cu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45" name="Google Shape;1045;p35"/>
          <p:cNvGrpSpPr/>
          <p:nvPr/>
        </p:nvGrpSpPr>
        <p:grpSpPr>
          <a:xfrm>
            <a:off x="8195600" y="1895701"/>
            <a:ext cx="2776326" cy="2776318"/>
            <a:chOff x="8195600" y="2040841"/>
            <a:chExt cx="2776326" cy="2776318"/>
          </a:xfrm>
        </p:grpSpPr>
        <p:grpSp>
          <p:nvGrpSpPr>
            <p:cNvPr id="1046" name="Google Shape;1046;p35"/>
            <p:cNvGrpSpPr/>
            <p:nvPr/>
          </p:nvGrpSpPr>
          <p:grpSpPr>
            <a:xfrm>
              <a:off x="8195600" y="2040841"/>
              <a:ext cx="2776326" cy="2776318"/>
              <a:chOff x="4439112" y="727087"/>
              <a:chExt cx="4068522" cy="4068512"/>
            </a:xfrm>
          </p:grpSpPr>
          <p:sp>
            <p:nvSpPr>
              <p:cNvPr id="1047" name="Google Shape;1047;p35"/>
              <p:cNvSpPr/>
              <p:nvPr/>
            </p:nvSpPr>
            <p:spPr>
              <a:xfrm>
                <a:off x="4439112" y="727087"/>
                <a:ext cx="4068522" cy="4068512"/>
              </a:xfrm>
              <a:custGeom>
                <a:avLst/>
                <a:gdLst/>
                <a:ahLst/>
                <a:cxnLst/>
                <a:rect l="l" t="t" r="r" b="b"/>
                <a:pathLst>
                  <a:path w="4068522" h="4068512" extrusionOk="0">
                    <a:moveTo>
                      <a:pt x="4068522" y="2034256"/>
                    </a:moveTo>
                    <a:cubicBezTo>
                      <a:pt x="4068522" y="3157745"/>
                      <a:pt x="3157752" y="4068512"/>
                      <a:pt x="2034261" y="4068512"/>
                    </a:cubicBezTo>
                    <a:cubicBezTo>
                      <a:pt x="910770" y="4068512"/>
                      <a:pt x="0" y="3157745"/>
                      <a:pt x="0" y="2034256"/>
                    </a:cubicBezTo>
                    <a:cubicBezTo>
                      <a:pt x="0" y="910767"/>
                      <a:pt x="910770" y="0"/>
                      <a:pt x="2034261" y="0"/>
                    </a:cubicBezTo>
                    <a:cubicBezTo>
                      <a:pt x="3157752" y="0"/>
                      <a:pt x="4068522" y="910767"/>
                      <a:pt x="4068522" y="203425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1048;p35"/>
              <p:cNvSpPr/>
              <p:nvPr/>
            </p:nvSpPr>
            <p:spPr>
              <a:xfrm>
                <a:off x="4816553" y="1104527"/>
                <a:ext cx="3313639" cy="3313631"/>
              </a:xfrm>
              <a:custGeom>
                <a:avLst/>
                <a:gdLst/>
                <a:ahLst/>
                <a:cxnLst/>
                <a:rect l="l" t="t" r="r" b="b"/>
                <a:pathLst>
                  <a:path w="3313639" h="3313631" extrusionOk="0">
                    <a:moveTo>
                      <a:pt x="3313640" y="1656816"/>
                    </a:moveTo>
                    <a:cubicBezTo>
                      <a:pt x="3313640" y="2571850"/>
                      <a:pt x="2571856" y="3313632"/>
                      <a:pt x="1656820" y="3313632"/>
                    </a:cubicBezTo>
                    <a:cubicBezTo>
                      <a:pt x="741784" y="3313632"/>
                      <a:pt x="0" y="2571850"/>
                      <a:pt x="0" y="1656816"/>
                    </a:cubicBezTo>
                    <a:cubicBezTo>
                      <a:pt x="0" y="741782"/>
                      <a:pt x="741784" y="0"/>
                      <a:pt x="1656820" y="0"/>
                    </a:cubicBezTo>
                    <a:cubicBezTo>
                      <a:pt x="2571856" y="0"/>
                      <a:pt x="3313640" y="741782"/>
                      <a:pt x="3313640" y="16568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49" name="Google Shape;1049;p35"/>
            <p:cNvSpPr txBox="1"/>
            <p:nvPr/>
          </p:nvSpPr>
          <p:spPr>
            <a:xfrm>
              <a:off x="8343027" y="2583314"/>
              <a:ext cx="2543069" cy="856569"/>
            </a:xfrm>
            <a:prstGeom prst="rect">
              <a:avLst/>
            </a:prstGeom>
            <a:noFill/>
            <a:ln>
              <a:noFill/>
            </a:ln>
            <a:effectLst>
              <a:outerShdw blurRad="28575" dist="9525" dir="5400000" algn="bl" rotWithShape="0">
                <a:srgbClr val="00001A">
                  <a:alpha val="14901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</a:pPr>
              <a:r>
                <a:rPr lang="hu-HU" sz="1800" b="1" i="0" u="none" strike="noStrike" cap="none" dirty="0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Rugalmas</a:t>
              </a:r>
              <a:endParaRPr sz="1800" b="0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0" name="Google Shape;1050;p35"/>
          <p:cNvGrpSpPr/>
          <p:nvPr/>
        </p:nvGrpSpPr>
        <p:grpSpPr>
          <a:xfrm>
            <a:off x="4706593" y="1895701"/>
            <a:ext cx="2776326" cy="2776318"/>
            <a:chOff x="4706593" y="2040841"/>
            <a:chExt cx="2776326" cy="2776318"/>
          </a:xfrm>
        </p:grpSpPr>
        <p:grpSp>
          <p:nvGrpSpPr>
            <p:cNvPr id="1051" name="Google Shape;1051;p35"/>
            <p:cNvGrpSpPr/>
            <p:nvPr/>
          </p:nvGrpSpPr>
          <p:grpSpPr>
            <a:xfrm>
              <a:off x="4706593" y="2040841"/>
              <a:ext cx="2776326" cy="2776318"/>
              <a:chOff x="4439112" y="727087"/>
              <a:chExt cx="4068522" cy="4068512"/>
            </a:xfrm>
          </p:grpSpPr>
          <p:sp>
            <p:nvSpPr>
              <p:cNvPr id="1052" name="Google Shape;1052;p35"/>
              <p:cNvSpPr/>
              <p:nvPr/>
            </p:nvSpPr>
            <p:spPr>
              <a:xfrm>
                <a:off x="4439112" y="727087"/>
                <a:ext cx="4068522" cy="4068512"/>
              </a:xfrm>
              <a:custGeom>
                <a:avLst/>
                <a:gdLst/>
                <a:ahLst/>
                <a:cxnLst/>
                <a:rect l="l" t="t" r="r" b="b"/>
                <a:pathLst>
                  <a:path w="4068522" h="4068512" extrusionOk="0">
                    <a:moveTo>
                      <a:pt x="4068522" y="2034256"/>
                    </a:moveTo>
                    <a:cubicBezTo>
                      <a:pt x="4068522" y="3157745"/>
                      <a:pt x="3157752" y="4068512"/>
                      <a:pt x="2034261" y="4068512"/>
                    </a:cubicBezTo>
                    <a:cubicBezTo>
                      <a:pt x="910770" y="4068512"/>
                      <a:pt x="0" y="3157745"/>
                      <a:pt x="0" y="2034256"/>
                    </a:cubicBezTo>
                    <a:cubicBezTo>
                      <a:pt x="0" y="910767"/>
                      <a:pt x="910770" y="0"/>
                      <a:pt x="2034261" y="0"/>
                    </a:cubicBezTo>
                    <a:cubicBezTo>
                      <a:pt x="3157752" y="0"/>
                      <a:pt x="4068522" y="910767"/>
                      <a:pt x="4068522" y="203425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1053;p35"/>
              <p:cNvSpPr/>
              <p:nvPr/>
            </p:nvSpPr>
            <p:spPr>
              <a:xfrm>
                <a:off x="4816553" y="1104527"/>
                <a:ext cx="3313639" cy="3313631"/>
              </a:xfrm>
              <a:custGeom>
                <a:avLst/>
                <a:gdLst/>
                <a:ahLst/>
                <a:cxnLst/>
                <a:rect l="l" t="t" r="r" b="b"/>
                <a:pathLst>
                  <a:path w="3313639" h="3313631" extrusionOk="0">
                    <a:moveTo>
                      <a:pt x="3313640" y="1656816"/>
                    </a:moveTo>
                    <a:cubicBezTo>
                      <a:pt x="3313640" y="2571850"/>
                      <a:pt x="2571856" y="3313632"/>
                      <a:pt x="1656820" y="3313632"/>
                    </a:cubicBezTo>
                    <a:cubicBezTo>
                      <a:pt x="741784" y="3313632"/>
                      <a:pt x="0" y="2571850"/>
                      <a:pt x="0" y="1656816"/>
                    </a:cubicBezTo>
                    <a:cubicBezTo>
                      <a:pt x="0" y="741782"/>
                      <a:pt x="741784" y="0"/>
                      <a:pt x="1656820" y="0"/>
                    </a:cubicBezTo>
                    <a:cubicBezTo>
                      <a:pt x="2571856" y="0"/>
                      <a:pt x="3313640" y="741782"/>
                      <a:pt x="3313640" y="16568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54" name="Google Shape;1054;p35"/>
            <p:cNvSpPr txBox="1"/>
            <p:nvPr/>
          </p:nvSpPr>
          <p:spPr>
            <a:xfrm>
              <a:off x="4964155" y="2583314"/>
              <a:ext cx="2276884" cy="856569"/>
            </a:xfrm>
            <a:prstGeom prst="rect">
              <a:avLst/>
            </a:prstGeom>
            <a:noFill/>
            <a:ln>
              <a:noFill/>
            </a:ln>
            <a:effectLst>
              <a:outerShdw blurRad="28575" dist="9525" dir="5400000" algn="bl" rotWithShape="0">
                <a:srgbClr val="00001A">
                  <a:alpha val="14901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</a:pPr>
              <a:r>
                <a:rPr lang="hu-HU" sz="1800" b="1" i="0" u="none" strike="noStrike" cap="none" dirty="0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Biztosítási </a:t>
              </a:r>
              <a:br>
                <a:rPr lang="hu-HU" sz="1800" b="1" i="0" u="none" strike="noStrike" cap="none" dirty="0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hu-HU" sz="1800" b="1" i="0" u="none" strike="noStrike" cap="none" dirty="0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elven működik</a:t>
              </a:r>
              <a:endParaRPr sz="1800" b="0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5" name="Google Shape;1055;p35"/>
          <p:cNvGrpSpPr/>
          <p:nvPr/>
        </p:nvGrpSpPr>
        <p:grpSpPr>
          <a:xfrm>
            <a:off x="1237505" y="1876681"/>
            <a:ext cx="2776326" cy="2776318"/>
            <a:chOff x="1237505" y="2021821"/>
            <a:chExt cx="2776326" cy="2776318"/>
          </a:xfrm>
        </p:grpSpPr>
        <p:grpSp>
          <p:nvGrpSpPr>
            <p:cNvPr id="1056" name="Google Shape;1056;p35"/>
            <p:cNvGrpSpPr/>
            <p:nvPr/>
          </p:nvGrpSpPr>
          <p:grpSpPr>
            <a:xfrm>
              <a:off x="1237505" y="2021821"/>
              <a:ext cx="2776326" cy="2776318"/>
              <a:chOff x="4439112" y="727087"/>
              <a:chExt cx="4068522" cy="4068512"/>
            </a:xfrm>
          </p:grpSpPr>
          <p:sp>
            <p:nvSpPr>
              <p:cNvPr id="1057" name="Google Shape;1057;p35"/>
              <p:cNvSpPr/>
              <p:nvPr/>
            </p:nvSpPr>
            <p:spPr>
              <a:xfrm>
                <a:off x="4439112" y="727087"/>
                <a:ext cx="4068522" cy="4068512"/>
              </a:xfrm>
              <a:custGeom>
                <a:avLst/>
                <a:gdLst/>
                <a:ahLst/>
                <a:cxnLst/>
                <a:rect l="l" t="t" r="r" b="b"/>
                <a:pathLst>
                  <a:path w="4068522" h="4068512" extrusionOk="0">
                    <a:moveTo>
                      <a:pt x="4068522" y="2034256"/>
                    </a:moveTo>
                    <a:cubicBezTo>
                      <a:pt x="4068522" y="3157745"/>
                      <a:pt x="3157752" y="4068512"/>
                      <a:pt x="2034261" y="4068512"/>
                    </a:cubicBezTo>
                    <a:cubicBezTo>
                      <a:pt x="910770" y="4068512"/>
                      <a:pt x="0" y="3157745"/>
                      <a:pt x="0" y="2034256"/>
                    </a:cubicBezTo>
                    <a:cubicBezTo>
                      <a:pt x="0" y="910767"/>
                      <a:pt x="910770" y="0"/>
                      <a:pt x="2034261" y="0"/>
                    </a:cubicBezTo>
                    <a:cubicBezTo>
                      <a:pt x="3157752" y="0"/>
                      <a:pt x="4068522" y="910767"/>
                      <a:pt x="4068522" y="203425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8" name="Google Shape;1058;p35"/>
              <p:cNvSpPr/>
              <p:nvPr/>
            </p:nvSpPr>
            <p:spPr>
              <a:xfrm>
                <a:off x="4816553" y="1104527"/>
                <a:ext cx="3313639" cy="3313631"/>
              </a:xfrm>
              <a:custGeom>
                <a:avLst/>
                <a:gdLst/>
                <a:ahLst/>
                <a:cxnLst/>
                <a:rect l="l" t="t" r="r" b="b"/>
                <a:pathLst>
                  <a:path w="3313639" h="3313631" extrusionOk="0">
                    <a:moveTo>
                      <a:pt x="3313640" y="1656816"/>
                    </a:moveTo>
                    <a:cubicBezTo>
                      <a:pt x="3313640" y="2571850"/>
                      <a:pt x="2571856" y="3313632"/>
                      <a:pt x="1656820" y="3313632"/>
                    </a:cubicBezTo>
                    <a:cubicBezTo>
                      <a:pt x="741784" y="3313632"/>
                      <a:pt x="0" y="2571850"/>
                      <a:pt x="0" y="1656816"/>
                    </a:cubicBezTo>
                    <a:cubicBezTo>
                      <a:pt x="0" y="741782"/>
                      <a:pt x="741784" y="0"/>
                      <a:pt x="1656820" y="0"/>
                    </a:cubicBezTo>
                    <a:cubicBezTo>
                      <a:pt x="2571856" y="0"/>
                      <a:pt x="3313640" y="741782"/>
                      <a:pt x="3313640" y="16568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59" name="Google Shape;1059;p35"/>
            <p:cNvSpPr txBox="1"/>
            <p:nvPr/>
          </p:nvSpPr>
          <p:spPr>
            <a:xfrm>
              <a:off x="1495066" y="2583314"/>
              <a:ext cx="2217073" cy="856569"/>
            </a:xfrm>
            <a:prstGeom prst="rect">
              <a:avLst/>
            </a:prstGeom>
            <a:noFill/>
            <a:ln>
              <a:noFill/>
            </a:ln>
            <a:effectLst>
              <a:outerShdw blurRad="28575" dist="9525" dir="5400000" algn="bl" rotWithShape="0">
                <a:srgbClr val="00001A">
                  <a:alpha val="14901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</a:pPr>
              <a:r>
                <a:rPr lang="hu-HU" sz="1800" b="1" i="0" u="none" strike="noStrike" cap="none" dirty="0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Alacsony </a:t>
              </a:r>
              <a:br>
                <a:rPr lang="hu-HU" sz="1800" b="1" i="0" u="none" strike="noStrike" cap="none" dirty="0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hu-HU" sz="1800" b="1" i="0" u="none" strike="noStrike" cap="none" dirty="0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havi díj</a:t>
              </a:r>
              <a:endParaRPr sz="1800" b="0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60" name="Google Shape;1060;p35"/>
          <p:cNvSpPr txBox="1"/>
          <p:nvPr/>
        </p:nvSpPr>
        <p:spPr>
          <a:xfrm>
            <a:off x="478198" y="370115"/>
            <a:ext cx="9996532" cy="1203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lang="hu-HU" sz="4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Csomagok jellemzői</a:t>
            </a:r>
            <a:endParaRPr/>
          </a:p>
        </p:txBody>
      </p:sp>
      <p:sp>
        <p:nvSpPr>
          <p:cNvPr id="1061" name="Google Shape;1061;p35"/>
          <p:cNvSpPr/>
          <p:nvPr/>
        </p:nvSpPr>
        <p:spPr>
          <a:xfrm flipH="1">
            <a:off x="-4" y="3294743"/>
            <a:ext cx="12192002" cy="3611721"/>
          </a:xfrm>
          <a:prstGeom prst="rect">
            <a:avLst/>
          </a:prstGeom>
          <a:solidFill>
            <a:srgbClr val="88C7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2" name="Google Shape;1062;p35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3" name="Google Shape;1063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1064" name="Google Shape;1064;p35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1065" name="Google Shape;1065;p35"/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1066" name="Google Shape;1066;p35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35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7" name="Google Shape;1067;p35"/>
          <p:cNvSpPr txBox="1"/>
          <p:nvPr/>
        </p:nvSpPr>
        <p:spPr>
          <a:xfrm>
            <a:off x="1079332" y="3440723"/>
            <a:ext cx="2957434" cy="2838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>
              <a:lnSpc>
                <a:spcPct val="115000"/>
              </a:lnSpc>
              <a:spcBef>
                <a:spcPts val="600"/>
              </a:spcBef>
              <a:buClr>
                <a:schemeClr val="accent1"/>
              </a:buClr>
              <a:buSzPts val="2400"/>
            </a:pPr>
            <a:r>
              <a:rPr lang="hu-HU" sz="1600" dirty="0">
                <a:solidFill>
                  <a:schemeClr val="lt1"/>
                </a:solidFill>
              </a:rPr>
              <a:t>Bárki számára elérhető jövedelemtől függetlenül, a ráfordított összegnél hatványozottan nagyobb értékű szolgáltatás.</a:t>
            </a:r>
            <a:endParaRPr lang="hu-HU" sz="1600" dirty="0"/>
          </a:p>
        </p:txBody>
      </p:sp>
      <p:sp>
        <p:nvSpPr>
          <p:cNvPr id="1068" name="Google Shape;1068;p35"/>
          <p:cNvSpPr txBox="1"/>
          <p:nvPr/>
        </p:nvSpPr>
        <p:spPr>
          <a:xfrm>
            <a:off x="4843044" y="3440723"/>
            <a:ext cx="2491592" cy="3285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 közösségi tartalék javára átcsoportosított összeg, a tartalékhoz csatlakozás megszűnésekor nem kérhető vissza. </a:t>
            </a:r>
            <a:endParaRPr dirty="0"/>
          </a:p>
        </p:txBody>
      </p:sp>
      <p:sp>
        <p:nvSpPr>
          <p:cNvPr id="1069" name="Google Shape;1069;p35"/>
          <p:cNvSpPr txBox="1"/>
          <p:nvPr/>
        </p:nvSpPr>
        <p:spPr>
          <a:xfrm>
            <a:off x="8047316" y="3440982"/>
            <a:ext cx="3065351" cy="344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>
              <a:lnSpc>
                <a:spcPct val="115000"/>
              </a:lnSpc>
              <a:spcBef>
                <a:spcPts val="600"/>
              </a:spcBef>
              <a:buClr>
                <a:schemeClr val="accent1"/>
              </a:buClr>
              <a:buSzPts val="2400"/>
            </a:pPr>
            <a:r>
              <a:rPr lang="hu-HU" sz="1600" dirty="0">
                <a:solidFill>
                  <a:schemeClr val="lt1"/>
                </a:solidFill>
              </a:rPr>
              <a:t>Ügyfél eldöntheti a szűrővizsgálat rendszerességét: éves, kétéves és azonnali. Futamidő alatt  bármikor előre hozhatja az időpontot plusz befizetéssel.</a:t>
            </a:r>
            <a:endParaRPr lang="hu-HU" sz="1600" dirty="0"/>
          </a:p>
        </p:txBody>
      </p:sp>
      <p:sp>
        <p:nvSpPr>
          <p:cNvPr id="3" name="Google Shape;991;p31">
            <a:extLst>
              <a:ext uri="{FF2B5EF4-FFF2-40B4-BE49-F238E27FC236}">
                <a16:creationId xmlns:a16="http://schemas.microsoft.com/office/drawing/2014/main" id="{9FD059F0-469A-5FC9-AA77-93B9ADD66723}"/>
              </a:ext>
            </a:extLst>
          </p:cNvPr>
          <p:cNvSpPr txBox="1"/>
          <p:nvPr/>
        </p:nvSpPr>
        <p:spPr>
          <a:xfrm>
            <a:off x="3869356" y="5509568"/>
            <a:ext cx="7842618" cy="1046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lang="hu-HU" sz="20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Amikor a választott rendszeresség szerint jogosulttá válik a szűrővizsgálatra, akkor a pénztár értesíti a tagot. </a:t>
            </a:r>
            <a:br>
              <a:rPr lang="hu-HU" sz="20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hu-HU" sz="20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Így biztos lehet benne, hogy nem felejti el!</a:t>
            </a:r>
            <a:endParaRPr sz="1200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75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p36"/>
          <p:cNvSpPr/>
          <p:nvPr/>
        </p:nvSpPr>
        <p:spPr>
          <a:xfrm flipH="1">
            <a:off x="-11" y="0"/>
            <a:ext cx="1219201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6" name="Google Shape;1076;p36"/>
          <p:cNvSpPr/>
          <p:nvPr/>
        </p:nvSpPr>
        <p:spPr>
          <a:xfrm>
            <a:off x="3600000" y="0"/>
            <a:ext cx="8591999" cy="6858001"/>
          </a:xfrm>
          <a:prstGeom prst="rect">
            <a:avLst/>
          </a:prstGeom>
          <a:solidFill>
            <a:srgbClr val="E8EDF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7" name="Google Shape;1077;p36"/>
          <p:cNvSpPr txBox="1"/>
          <p:nvPr/>
        </p:nvSpPr>
        <p:spPr>
          <a:xfrm>
            <a:off x="345633" y="505208"/>
            <a:ext cx="3440851" cy="2362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lang="hu-HU"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Milyen vizsgálatokat </a:t>
            </a:r>
            <a:r>
              <a:rPr lang="hu-HU" sz="36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tartalmaz?</a:t>
            </a:r>
            <a:endParaRPr sz="36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78" name="Google Shape;1078;p36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9" name="Google Shape;1079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1080" name="Google Shape;1080;p36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rgbClr val="AAC1B7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1081" name="Google Shape;1081;p36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rgbClr val="AAC1B7"/>
                </a:solidFill>
                <a:latin typeface="Arial"/>
                <a:ea typeface="Arial"/>
                <a:cs typeface="Arial"/>
                <a:sym typeface="Arial"/>
              </a:rPr>
              <a:t>36</a:t>
            </a:fld>
            <a:endParaRPr sz="1400" b="0" i="0" u="none" strike="noStrike" cap="none">
              <a:solidFill>
                <a:srgbClr val="AAC1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2" name="Google Shape;1082;p36"/>
          <p:cNvSpPr txBox="1"/>
          <p:nvPr/>
        </p:nvSpPr>
        <p:spPr>
          <a:xfrm>
            <a:off x="3600000" y="71913"/>
            <a:ext cx="8592000" cy="215403"/>
          </a:xfrm>
          <a:prstGeom prst="rect">
            <a:avLst/>
          </a:prstGeom>
          <a:solidFill>
            <a:srgbClr val="88C79A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                Vizsgálatok                                                                    		                             Egészségőr               </a:t>
            </a:r>
            <a:r>
              <a:rPr lang="hu-HU" sz="8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Egészségőr</a:t>
            </a:r>
            <a:r>
              <a:rPr lang="hu-HU" sz="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plusz</a:t>
            </a:r>
            <a:endParaRPr sz="1100" dirty="0"/>
          </a:p>
        </p:txBody>
      </p:sp>
      <p:grpSp>
        <p:nvGrpSpPr>
          <p:cNvPr id="1083" name="Google Shape;1083;p36"/>
          <p:cNvGrpSpPr/>
          <p:nvPr/>
        </p:nvGrpSpPr>
        <p:grpSpPr>
          <a:xfrm>
            <a:off x="3789562" y="482279"/>
            <a:ext cx="7879988" cy="6565708"/>
            <a:chOff x="3789562" y="482279"/>
            <a:chExt cx="7879988" cy="6565708"/>
          </a:xfrm>
        </p:grpSpPr>
        <p:sp>
          <p:nvSpPr>
            <p:cNvPr id="1084" name="Google Shape;1084;p36"/>
            <p:cNvSpPr txBox="1"/>
            <p:nvPr/>
          </p:nvSpPr>
          <p:spPr>
            <a:xfrm>
              <a:off x="3789562" y="482279"/>
              <a:ext cx="6047158" cy="65657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000"/>
                <a:buFont typeface="Arial"/>
                <a:buNone/>
              </a:pPr>
              <a:r>
                <a:rPr lang="hu-HU" sz="1000" b="1" i="0" u="none" strike="noStrike" cap="none" dirty="0">
                  <a:solidFill>
                    <a:srgbClr val="48535B"/>
                  </a:solidFill>
                  <a:latin typeface="Arial"/>
                  <a:ea typeface="Arial"/>
                  <a:cs typeface="Arial"/>
                  <a:sym typeface="Arial"/>
                </a:rPr>
                <a:t>Belgyógyászati szakvizsgálat, állapotfelmérés </a:t>
              </a:r>
              <a:r>
                <a:rPr lang="hu-HU" sz="1000" b="0" i="0" u="none" strike="noStrike" cap="none" dirty="0">
                  <a:solidFill>
                    <a:srgbClr val="48535B"/>
                  </a:solidFill>
                  <a:latin typeface="Arial"/>
                  <a:ea typeface="Arial"/>
                  <a:cs typeface="Arial"/>
                  <a:sym typeface="Arial"/>
                </a:rPr>
                <a:t>- részletes egyéni kórtörténet és életmód kérdőív felvétele, családi anamnézis felvétele, különös tekintettel az anyagcsere, szív-, érrendszeri és daganatos betegségek előfordulására</a:t>
              </a:r>
              <a:br>
                <a:rPr lang="hu-HU" sz="1000" b="0" i="0" u="none" strike="noStrike" cap="none" dirty="0">
                  <a:solidFill>
                    <a:srgbClr val="48535B"/>
                  </a:solidFill>
                  <a:latin typeface="Arial"/>
                  <a:ea typeface="Arial"/>
                  <a:cs typeface="Arial"/>
                  <a:sym typeface="Arial"/>
                </a:rPr>
              </a:br>
              <a:endParaRPr sz="250" b="0" i="0" u="none" strike="noStrike" cap="none" dirty="0">
                <a:solidFill>
                  <a:srgbClr val="48535B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000"/>
                <a:buFont typeface="Arial"/>
                <a:buNone/>
              </a:pPr>
              <a:endParaRPr sz="1000" b="0" i="0" u="none" strike="noStrike" cap="none" dirty="0">
                <a:solidFill>
                  <a:srgbClr val="48535B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000"/>
                <a:buFont typeface="Arial"/>
                <a:buNone/>
              </a:pPr>
              <a:r>
                <a:rPr lang="hu-HU" sz="1000" b="1" i="0" u="none" strike="noStrike" cap="none" dirty="0">
                  <a:solidFill>
                    <a:srgbClr val="48535B"/>
                  </a:solidFill>
                  <a:latin typeface="Arial"/>
                  <a:ea typeface="Arial"/>
                  <a:cs typeface="Arial"/>
                  <a:sym typeface="Arial"/>
                </a:rPr>
                <a:t>12 elvezetéses EKG vizsgálat</a:t>
              </a:r>
              <a:br>
                <a:rPr lang="hu-HU" sz="1000" b="1" i="0" u="none" strike="noStrike" cap="none" dirty="0">
                  <a:solidFill>
                    <a:srgbClr val="48535B"/>
                  </a:solidFill>
                  <a:latin typeface="Arial"/>
                  <a:ea typeface="Arial"/>
                  <a:cs typeface="Arial"/>
                  <a:sym typeface="Arial"/>
                </a:rPr>
              </a:br>
              <a:endParaRPr sz="400" b="0" i="0" u="none" strike="noStrike" cap="none" dirty="0">
                <a:solidFill>
                  <a:srgbClr val="48535B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000"/>
                <a:buFont typeface="Arial"/>
                <a:buNone/>
              </a:pPr>
              <a:endParaRPr sz="1000" b="1" i="0" u="none" strike="noStrike" cap="none" dirty="0">
                <a:solidFill>
                  <a:srgbClr val="48535B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000"/>
                <a:buFont typeface="Arial"/>
                <a:buNone/>
              </a:pPr>
              <a:r>
                <a:rPr lang="hu-HU" sz="1000" b="1" i="0" u="none" strike="noStrike" cap="none" dirty="0">
                  <a:solidFill>
                    <a:srgbClr val="48535B"/>
                  </a:solidFill>
                  <a:latin typeface="Arial"/>
                  <a:ea typeface="Arial"/>
                  <a:cs typeface="Arial"/>
                  <a:sym typeface="Arial"/>
                </a:rPr>
                <a:t>Egyensúlyérzék vizsgálata</a:t>
              </a:r>
              <a:br>
                <a:rPr lang="hu-HU" sz="1000" b="1" i="0" u="none" strike="noStrike" cap="none" dirty="0">
                  <a:solidFill>
                    <a:srgbClr val="48535B"/>
                  </a:solidFill>
                  <a:latin typeface="Arial"/>
                  <a:ea typeface="Arial"/>
                  <a:cs typeface="Arial"/>
                  <a:sym typeface="Arial"/>
                </a:rPr>
              </a:br>
              <a:endParaRPr sz="400" b="0" i="0" u="none" strike="noStrike" cap="none" dirty="0">
                <a:solidFill>
                  <a:srgbClr val="48535B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000"/>
                <a:buFont typeface="Arial"/>
                <a:buNone/>
              </a:pPr>
              <a:endParaRPr sz="1000" b="1" i="0" u="none" strike="noStrike" cap="none" dirty="0">
                <a:solidFill>
                  <a:srgbClr val="48535B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000"/>
                <a:buFont typeface="Arial"/>
                <a:buNone/>
              </a:pPr>
              <a:r>
                <a:rPr lang="hu-HU" sz="1000" b="1" i="0" u="none" strike="noStrike" cap="none" dirty="0">
                  <a:solidFill>
                    <a:srgbClr val="48535B"/>
                  </a:solidFill>
                  <a:latin typeface="Arial"/>
                  <a:ea typeface="Arial"/>
                  <a:cs typeface="Arial"/>
                  <a:sym typeface="Arial"/>
                </a:rPr>
                <a:t>Mozgásszervek vizsgálata</a:t>
              </a:r>
              <a:br>
                <a:rPr lang="hu-HU" sz="1000" b="1" i="0" u="none" strike="noStrike" cap="none" dirty="0">
                  <a:solidFill>
                    <a:srgbClr val="48535B"/>
                  </a:solidFill>
                  <a:latin typeface="Arial"/>
                  <a:ea typeface="Arial"/>
                  <a:cs typeface="Arial"/>
                  <a:sym typeface="Arial"/>
                </a:rPr>
              </a:br>
              <a:endParaRPr sz="400" b="0" i="0" u="none" strike="noStrike" cap="none" dirty="0">
                <a:solidFill>
                  <a:srgbClr val="48535B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000"/>
                <a:buFont typeface="Arial"/>
                <a:buNone/>
              </a:pPr>
              <a:endParaRPr sz="1000" b="1" i="0" u="none" strike="noStrike" cap="none" dirty="0">
                <a:solidFill>
                  <a:srgbClr val="48535B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000"/>
                <a:buFont typeface="Arial"/>
                <a:buNone/>
              </a:pPr>
              <a:r>
                <a:rPr lang="hu-HU" sz="1000" b="1" i="0" u="none" strike="noStrike" cap="none" dirty="0">
                  <a:solidFill>
                    <a:srgbClr val="48535B"/>
                  </a:solidFill>
                  <a:latin typeface="Arial"/>
                  <a:ea typeface="Arial"/>
                  <a:cs typeface="Arial"/>
                  <a:sym typeface="Arial"/>
                </a:rPr>
                <a:t>Vércukorszint mérés</a:t>
              </a:r>
              <a:br>
                <a:rPr lang="hu-HU" sz="1000" b="1" i="0" u="none" strike="noStrike" cap="none" dirty="0">
                  <a:solidFill>
                    <a:srgbClr val="48535B"/>
                  </a:solidFill>
                  <a:latin typeface="Arial"/>
                  <a:ea typeface="Arial"/>
                  <a:cs typeface="Arial"/>
                  <a:sym typeface="Arial"/>
                </a:rPr>
              </a:br>
              <a:endParaRPr sz="400" b="0" i="0" u="none" strike="noStrike" cap="none" dirty="0">
                <a:solidFill>
                  <a:srgbClr val="48535B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000"/>
                <a:buFont typeface="Arial"/>
                <a:buNone/>
              </a:pPr>
              <a:endParaRPr sz="1000" b="1" i="0" u="none" strike="noStrike" cap="none" dirty="0">
                <a:solidFill>
                  <a:srgbClr val="48535B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000"/>
                <a:buFont typeface="Arial"/>
                <a:buNone/>
              </a:pPr>
              <a:r>
                <a:rPr lang="hu-HU" sz="1000" b="1" i="0" u="none" strike="noStrike" cap="none" dirty="0" err="1">
                  <a:solidFill>
                    <a:srgbClr val="48535B"/>
                  </a:solidFill>
                  <a:latin typeface="Arial"/>
                  <a:ea typeface="Arial"/>
                  <a:cs typeface="Arial"/>
                  <a:sym typeface="Arial"/>
                </a:rPr>
                <a:t>Antropometriai</a:t>
              </a:r>
              <a:r>
                <a:rPr lang="hu-HU" sz="1000" b="1" i="0" u="none" strike="noStrike" cap="none" dirty="0">
                  <a:solidFill>
                    <a:srgbClr val="48535B"/>
                  </a:solidFill>
                  <a:latin typeface="Arial"/>
                  <a:ea typeface="Arial"/>
                  <a:cs typeface="Arial"/>
                  <a:sym typeface="Arial"/>
                </a:rPr>
                <a:t> vizsgálatok</a:t>
              </a:r>
              <a:br>
                <a:rPr lang="hu-HU" sz="1000" b="1" i="0" u="none" strike="noStrike" cap="none" dirty="0">
                  <a:solidFill>
                    <a:srgbClr val="48535B"/>
                  </a:solidFill>
                  <a:latin typeface="Arial"/>
                  <a:ea typeface="Arial"/>
                  <a:cs typeface="Arial"/>
                  <a:sym typeface="Arial"/>
                </a:rPr>
              </a:br>
              <a:endParaRPr sz="400" b="0" i="0" u="none" strike="noStrike" cap="none" dirty="0">
                <a:solidFill>
                  <a:srgbClr val="48535B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000"/>
                <a:buFont typeface="Arial"/>
                <a:buNone/>
              </a:pPr>
              <a:endParaRPr sz="1000" b="1" i="0" u="none" strike="noStrike" cap="none" dirty="0">
                <a:solidFill>
                  <a:srgbClr val="48535B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000"/>
                <a:buFont typeface="Arial"/>
                <a:buNone/>
              </a:pPr>
              <a:r>
                <a:rPr lang="hu-HU" sz="1000" b="1" i="0" u="none" strike="noStrike" cap="none" dirty="0">
                  <a:solidFill>
                    <a:srgbClr val="48535B"/>
                  </a:solidFill>
                  <a:latin typeface="Arial"/>
                  <a:ea typeface="Arial"/>
                  <a:cs typeface="Arial"/>
                  <a:sym typeface="Arial"/>
                </a:rPr>
                <a:t>Laboratóriumi vizsgálatok teljes vérkép és vizeletvizsgálat</a:t>
              </a:r>
              <a:br>
                <a:rPr lang="hu-HU" sz="1000" b="1" i="0" u="none" strike="noStrike" cap="none" dirty="0">
                  <a:solidFill>
                    <a:srgbClr val="48535B"/>
                  </a:solidFill>
                  <a:latin typeface="Arial"/>
                  <a:ea typeface="Arial"/>
                  <a:cs typeface="Arial"/>
                  <a:sym typeface="Arial"/>
                </a:rPr>
              </a:br>
              <a:endParaRPr sz="400" b="0" i="0" u="none" strike="noStrike" cap="none" dirty="0">
                <a:solidFill>
                  <a:srgbClr val="48535B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000"/>
                <a:buFont typeface="Arial"/>
                <a:buNone/>
              </a:pPr>
              <a:endParaRPr sz="1000" b="1" i="0" u="none" strike="noStrike" cap="none" dirty="0">
                <a:solidFill>
                  <a:srgbClr val="48535B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000"/>
                <a:buFont typeface="Arial"/>
                <a:buNone/>
              </a:pPr>
              <a:r>
                <a:rPr lang="hu-HU" sz="1000" b="1" i="0" u="none" strike="noStrike" cap="none" dirty="0">
                  <a:solidFill>
                    <a:srgbClr val="48535B"/>
                  </a:solidFill>
                  <a:latin typeface="Arial"/>
                  <a:ea typeface="Arial"/>
                  <a:cs typeface="Arial"/>
                  <a:sym typeface="Arial"/>
                </a:rPr>
                <a:t>Digitális mellkas röntgen vizsgálat, </a:t>
              </a:r>
              <a:r>
                <a:rPr lang="hu-HU" sz="1000" b="0" i="0" u="none" strike="noStrike" cap="none" dirty="0">
                  <a:solidFill>
                    <a:srgbClr val="48535B"/>
                  </a:solidFill>
                  <a:latin typeface="Arial"/>
                  <a:ea typeface="Arial"/>
                  <a:cs typeface="Arial"/>
                  <a:sym typeface="Arial"/>
                </a:rPr>
                <a:t>szakorvosi kiértékeléssel</a:t>
              </a:r>
              <a:br>
                <a:rPr lang="hu-HU" sz="1000" b="0" i="0" u="none" strike="noStrike" cap="none" dirty="0">
                  <a:solidFill>
                    <a:srgbClr val="48535B"/>
                  </a:solidFill>
                  <a:latin typeface="Arial"/>
                  <a:ea typeface="Arial"/>
                  <a:cs typeface="Arial"/>
                  <a:sym typeface="Arial"/>
                </a:rPr>
              </a:br>
              <a:endParaRPr sz="400" b="0" i="0" u="none" strike="noStrike" cap="none" dirty="0">
                <a:solidFill>
                  <a:srgbClr val="48535B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000"/>
                <a:buFont typeface="Arial"/>
                <a:buNone/>
              </a:pPr>
              <a:endParaRPr sz="1000" b="0" i="0" u="none" strike="noStrike" cap="none" dirty="0">
                <a:solidFill>
                  <a:srgbClr val="48535B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000"/>
                <a:buFont typeface="Arial"/>
                <a:buNone/>
              </a:pPr>
              <a:r>
                <a:rPr lang="hu-HU" sz="1000" b="1" i="0" u="none" strike="noStrike" cap="none" dirty="0">
                  <a:solidFill>
                    <a:srgbClr val="48535B"/>
                  </a:solidFill>
                  <a:latin typeface="Arial"/>
                  <a:ea typeface="Arial"/>
                  <a:cs typeface="Arial"/>
                  <a:sym typeface="Arial"/>
                </a:rPr>
                <a:t>Légzésfunkciós vizsgálatok, </a:t>
              </a:r>
              <a:r>
                <a:rPr lang="hu-HU" sz="1000" b="0" i="0" u="none" strike="noStrike" cap="none" dirty="0">
                  <a:solidFill>
                    <a:srgbClr val="48535B"/>
                  </a:solidFill>
                  <a:latin typeface="Arial"/>
                  <a:ea typeface="Arial"/>
                  <a:cs typeface="Arial"/>
                  <a:sym typeface="Arial"/>
                </a:rPr>
                <a:t>tüdő életkor meghatározás</a:t>
              </a:r>
              <a:br>
                <a:rPr lang="hu-HU" sz="1000" b="0" i="0" u="none" strike="noStrike" cap="none" dirty="0">
                  <a:solidFill>
                    <a:srgbClr val="48535B"/>
                  </a:solidFill>
                  <a:latin typeface="Arial"/>
                  <a:ea typeface="Arial"/>
                  <a:cs typeface="Arial"/>
                  <a:sym typeface="Arial"/>
                </a:rPr>
              </a:br>
              <a:endParaRPr sz="500" b="0" i="0" u="none" strike="noStrike" cap="none" dirty="0">
                <a:solidFill>
                  <a:srgbClr val="48535B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000"/>
                <a:buFont typeface="Arial"/>
                <a:buNone/>
              </a:pPr>
              <a:endParaRPr sz="1000" b="0" i="0" u="none" strike="noStrike" cap="none" dirty="0">
                <a:solidFill>
                  <a:srgbClr val="48535B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000"/>
                <a:buFont typeface="Arial"/>
                <a:buNone/>
              </a:pPr>
              <a:r>
                <a:rPr lang="hu-HU" sz="1000" b="1" i="0" u="none" strike="noStrike" cap="none" dirty="0">
                  <a:solidFill>
                    <a:srgbClr val="48535B"/>
                  </a:solidFill>
                  <a:latin typeface="Arial"/>
                  <a:ea typeface="Arial"/>
                  <a:cs typeface="Arial"/>
                  <a:sym typeface="Arial"/>
                </a:rPr>
                <a:t>A hasüregi és kismedencei szervek áttekintő precíziós, </a:t>
              </a:r>
              <a:r>
                <a:rPr lang="hu-HU" sz="1000" b="1" i="0" u="none" strike="noStrike" cap="none" dirty="0" err="1">
                  <a:solidFill>
                    <a:srgbClr val="48535B"/>
                  </a:solidFill>
                  <a:latin typeface="Arial"/>
                  <a:ea typeface="Arial"/>
                  <a:cs typeface="Arial"/>
                  <a:sym typeface="Arial"/>
                </a:rPr>
                <a:t>elasztográfiás</a:t>
              </a:r>
              <a:r>
                <a:rPr lang="hu-HU" sz="1000" b="1" i="0" u="none" strike="noStrike" cap="none" dirty="0">
                  <a:solidFill>
                    <a:srgbClr val="48535B"/>
                  </a:solidFill>
                  <a:latin typeface="Arial"/>
                  <a:ea typeface="Arial"/>
                  <a:cs typeface="Arial"/>
                  <a:sym typeface="Arial"/>
                </a:rPr>
                <a:t> ultrahang vizsgálat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500"/>
                <a:buFont typeface="Arial"/>
                <a:buNone/>
              </a:pPr>
              <a:endParaRPr sz="500" b="0" i="0" u="none" strike="noStrike" cap="none" dirty="0">
                <a:solidFill>
                  <a:srgbClr val="48535B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000"/>
                <a:buFont typeface="Arial"/>
                <a:buNone/>
              </a:pPr>
              <a:br>
                <a:rPr lang="hu-HU" sz="1000" b="1" i="0" u="none" strike="noStrike" cap="none" dirty="0">
                  <a:solidFill>
                    <a:srgbClr val="48535B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hu-HU" sz="1000" b="1" i="0" u="none" strike="noStrike" cap="none" dirty="0">
                  <a:solidFill>
                    <a:srgbClr val="48535B"/>
                  </a:solidFill>
                  <a:latin typeface="Arial"/>
                  <a:ea typeface="Arial"/>
                  <a:cs typeface="Arial"/>
                  <a:sym typeface="Arial"/>
                </a:rPr>
                <a:t>Duplex/</a:t>
              </a:r>
              <a:r>
                <a:rPr lang="hu-HU" sz="1000" b="1" i="0" u="none" strike="noStrike" cap="none" dirty="0" err="1">
                  <a:solidFill>
                    <a:srgbClr val="48535B"/>
                  </a:solidFill>
                  <a:latin typeface="Arial"/>
                  <a:ea typeface="Arial"/>
                  <a:cs typeface="Arial"/>
                  <a:sym typeface="Arial"/>
                </a:rPr>
                <a:t>Power</a:t>
              </a:r>
              <a:r>
                <a:rPr lang="hu-HU" sz="1000" b="1" i="0" u="none" strike="noStrike" cap="none" dirty="0">
                  <a:solidFill>
                    <a:srgbClr val="48535B"/>
                  </a:solidFill>
                  <a:latin typeface="Arial"/>
                  <a:ea typeface="Arial"/>
                  <a:cs typeface="Arial"/>
                  <a:sym typeface="Arial"/>
                </a:rPr>
                <a:t>/</a:t>
              </a:r>
              <a:r>
                <a:rPr lang="hu-HU" sz="1000" b="1" i="0" u="none" strike="noStrike" cap="none" dirty="0" err="1">
                  <a:solidFill>
                    <a:srgbClr val="48535B"/>
                  </a:solidFill>
                  <a:latin typeface="Arial"/>
                  <a:ea typeface="Arial"/>
                  <a:cs typeface="Arial"/>
                  <a:sym typeface="Arial"/>
                </a:rPr>
                <a:t>CWfunkcionális</a:t>
              </a:r>
              <a:r>
                <a:rPr lang="hu-HU" sz="1000" b="1" i="0" u="none" strike="noStrike" cap="none" dirty="0">
                  <a:solidFill>
                    <a:srgbClr val="48535B"/>
                  </a:solidFill>
                  <a:latin typeface="Arial"/>
                  <a:ea typeface="Arial"/>
                  <a:cs typeface="Arial"/>
                  <a:sym typeface="Arial"/>
                </a:rPr>
                <a:t> vizsgálata/Pulzus Doppler ultrahang vizsgálata - a nyaki verőér dinamikus </a:t>
              </a:r>
              <a:br>
                <a:rPr lang="hu-HU" sz="1000" b="1" i="0" u="none" strike="noStrike" cap="none" dirty="0">
                  <a:solidFill>
                    <a:srgbClr val="48535B"/>
                  </a:solidFill>
                  <a:latin typeface="Arial"/>
                  <a:ea typeface="Arial"/>
                  <a:cs typeface="Arial"/>
                  <a:sym typeface="Arial"/>
                </a:rPr>
              </a:br>
              <a:endParaRPr sz="500" b="0" i="0" u="none" strike="noStrike" cap="none" dirty="0">
                <a:solidFill>
                  <a:srgbClr val="48535B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000"/>
                <a:buFont typeface="Arial"/>
                <a:buNone/>
              </a:pPr>
              <a:br>
                <a:rPr lang="hu-HU" sz="1000" b="1" i="0" u="none" strike="noStrike" cap="none" dirty="0">
                  <a:solidFill>
                    <a:srgbClr val="48535B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hu-HU" sz="1000" b="1" i="0" u="none" strike="noStrike" cap="none" dirty="0">
                  <a:solidFill>
                    <a:srgbClr val="48535B"/>
                  </a:solidFill>
                  <a:latin typeface="Arial"/>
                  <a:ea typeface="Arial"/>
                  <a:cs typeface="Arial"/>
                  <a:sym typeface="Arial"/>
                </a:rPr>
                <a:t>Anyagcsere betegségek: inzulinrezisztencia és cukorbetegség szűrővizsgálat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500"/>
                <a:buFont typeface="Arial"/>
                <a:buNone/>
              </a:pPr>
              <a:endParaRPr sz="500" b="0" i="0" u="none" strike="noStrike" cap="none" dirty="0">
                <a:solidFill>
                  <a:srgbClr val="48535B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000"/>
                <a:buFont typeface="Arial"/>
                <a:buNone/>
              </a:pPr>
              <a:endParaRPr sz="1000" b="1" i="0" u="none" strike="noStrike" cap="none" dirty="0">
                <a:solidFill>
                  <a:srgbClr val="48535B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000"/>
                <a:buFont typeface="Arial"/>
                <a:buNone/>
              </a:pPr>
              <a:r>
                <a:rPr lang="hu-HU" sz="1000" b="1" i="0" u="none" strike="noStrike" cap="none" dirty="0">
                  <a:solidFill>
                    <a:srgbClr val="48535B"/>
                  </a:solidFill>
                  <a:latin typeface="Arial"/>
                  <a:ea typeface="Arial"/>
                  <a:cs typeface="Arial"/>
                  <a:sym typeface="Arial"/>
                </a:rPr>
                <a:t>Szakmaii indokoltság esetén 1 kiegészítő szakorvosi vizsgálat </a:t>
              </a:r>
              <a:r>
                <a:rPr lang="hu-HU" sz="1000" b="0" i="0" u="none" strike="noStrike" cap="none" dirty="0">
                  <a:solidFill>
                    <a:srgbClr val="48535B"/>
                  </a:solidFill>
                  <a:latin typeface="Arial"/>
                  <a:ea typeface="Arial"/>
                  <a:cs typeface="Arial"/>
                  <a:sym typeface="Arial"/>
                </a:rPr>
                <a:t>- bőrrákszűrés, </a:t>
              </a:r>
              <a:br>
                <a:rPr lang="hu-HU" sz="1000" b="0" i="0" u="none" strike="noStrike" cap="none" dirty="0">
                  <a:solidFill>
                    <a:srgbClr val="48535B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hu-HU" sz="1000" b="0" i="0" u="none" strike="noStrike" cap="none" dirty="0" err="1">
                  <a:solidFill>
                    <a:srgbClr val="48535B"/>
                  </a:solidFill>
                  <a:latin typeface="Arial"/>
                  <a:ea typeface="Arial"/>
                  <a:cs typeface="Arial"/>
                  <a:sym typeface="Arial"/>
                </a:rPr>
                <a:t>elasztográfiás</a:t>
              </a:r>
              <a:r>
                <a:rPr lang="hu-HU" sz="1000" b="0" i="0" u="none" strike="noStrike" cap="none" dirty="0">
                  <a:solidFill>
                    <a:srgbClr val="48535B"/>
                  </a:solidFill>
                  <a:latin typeface="Arial"/>
                  <a:ea typeface="Arial"/>
                  <a:cs typeface="Arial"/>
                  <a:sym typeface="Arial"/>
                </a:rPr>
                <a:t> emlő vagy pajzsmirigy ultrahang vizsgálat, nőgyógyászati, fül-orr-gége, bőrgyógyászati, kardiológiai, belgyógyászati, </a:t>
              </a:r>
              <a:r>
                <a:rPr lang="hu-HU" sz="1000" b="0" i="0" u="none" strike="noStrike" cap="none" dirty="0" err="1">
                  <a:solidFill>
                    <a:srgbClr val="48535B"/>
                  </a:solidFill>
                  <a:latin typeface="Arial"/>
                  <a:ea typeface="Arial"/>
                  <a:cs typeface="Arial"/>
                  <a:sym typeface="Arial"/>
                </a:rPr>
                <a:t>gasztroenterolügiai</a:t>
              </a:r>
              <a:r>
                <a:rPr lang="hu-HU" sz="1000" b="0" i="0" u="none" strike="noStrike" cap="none" dirty="0">
                  <a:solidFill>
                    <a:srgbClr val="48535B"/>
                  </a:solidFill>
                  <a:latin typeface="Arial"/>
                  <a:ea typeface="Arial"/>
                  <a:cs typeface="Arial"/>
                  <a:sym typeface="Arial"/>
                </a:rPr>
                <a:t>, ultrahang, urológiai, tüdőgyógyászati, reumatológiai, ortopédiai szakorvosi vizsgálatok</a:t>
              </a:r>
              <a:endParaRPr dirty="0"/>
            </a:p>
          </p:txBody>
        </p:sp>
        <p:pic>
          <p:nvPicPr>
            <p:cNvPr id="1085" name="Google Shape;1085;p36" descr="Pipa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157115" y="550060"/>
              <a:ext cx="269540" cy="2695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6" name="Google Shape;1086;p36" descr="Bezárás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192049" y="4662026"/>
              <a:ext cx="216000" cy="2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7" name="Google Shape;1087;p36" descr="Bezárás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208378" y="5100871"/>
              <a:ext cx="216000" cy="2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8" name="Google Shape;1088;p36" descr="Pipa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400010" y="559060"/>
              <a:ext cx="269540" cy="2695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9" name="Google Shape;1089;p36" descr="Pipa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157115" y="892453"/>
              <a:ext cx="269540" cy="2695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0" name="Google Shape;1090;p36" descr="Pipa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400010" y="925948"/>
              <a:ext cx="269540" cy="2695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1" name="Google Shape;1091;p36" descr="Pipa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157115" y="1230928"/>
              <a:ext cx="269540" cy="2695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2" name="Google Shape;1092;p36" descr="Pipa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400010" y="1272584"/>
              <a:ext cx="269540" cy="2695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3" name="Google Shape;1093;p36" descr="Pipa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157115" y="1611421"/>
              <a:ext cx="269540" cy="2695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4" name="Google Shape;1094;p36" descr="Pipa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400010" y="1636749"/>
              <a:ext cx="269540" cy="2695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5" name="Google Shape;1095;p36" descr="Pipa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157115" y="1961078"/>
              <a:ext cx="269540" cy="2695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6" name="Google Shape;1096;p36" descr="Pipa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400010" y="1970078"/>
              <a:ext cx="269540" cy="2695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7" name="Google Shape;1097;p36" descr="Pipa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157115" y="2317677"/>
              <a:ext cx="269540" cy="2695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8" name="Google Shape;1098;p36" descr="Pipa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400010" y="2334841"/>
              <a:ext cx="269540" cy="2695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9" name="Google Shape;1099;p36" descr="Pipa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157115" y="2724821"/>
              <a:ext cx="269540" cy="2695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0" name="Google Shape;1100;p36" descr="Pipa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400010" y="2740204"/>
              <a:ext cx="269540" cy="2695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1" name="Google Shape;1101;p36" descr="Pipa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157115" y="3075937"/>
              <a:ext cx="269540" cy="2695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2" name="Google Shape;1102;p36" descr="Pipa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400010" y="3084937"/>
              <a:ext cx="269540" cy="2695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3" name="Google Shape;1103;p36" descr="Pipa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157115" y="3454047"/>
              <a:ext cx="269540" cy="2695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4" name="Google Shape;1104;p36" descr="Pipa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400010" y="3446719"/>
              <a:ext cx="269540" cy="2695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5" name="Google Shape;1105;p36" descr="Pipa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157115" y="3818735"/>
              <a:ext cx="269540" cy="2695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6" name="Google Shape;1106;p36" descr="Pipa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400010" y="3819571"/>
              <a:ext cx="269540" cy="2695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7" name="Google Shape;1107;p36" descr="Pipa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157115" y="4200490"/>
              <a:ext cx="269540" cy="2695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8" name="Google Shape;1108;p36" descr="Pipa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400010" y="4209490"/>
              <a:ext cx="269540" cy="2695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9" name="Google Shape;1109;p36" descr="Pipa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400010" y="4647604"/>
              <a:ext cx="269540" cy="2695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0" name="Google Shape;1110;p36" descr="Pipa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400010" y="5084930"/>
              <a:ext cx="269540" cy="2695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37"/>
          <p:cNvSpPr/>
          <p:nvPr/>
        </p:nvSpPr>
        <p:spPr>
          <a:xfrm flipH="1">
            <a:off x="-11" y="0"/>
            <a:ext cx="1219201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6" name="Google Shape;1116;p37"/>
          <p:cNvSpPr/>
          <p:nvPr/>
        </p:nvSpPr>
        <p:spPr>
          <a:xfrm>
            <a:off x="3600000" y="0"/>
            <a:ext cx="8591999" cy="6858001"/>
          </a:xfrm>
          <a:prstGeom prst="rect">
            <a:avLst/>
          </a:prstGeom>
          <a:solidFill>
            <a:srgbClr val="E8EDF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7" name="Google Shape;1117;p37"/>
          <p:cNvSpPr/>
          <p:nvPr/>
        </p:nvSpPr>
        <p:spPr>
          <a:xfrm>
            <a:off x="3599999" y="0"/>
            <a:ext cx="8591999" cy="664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8" name="Google Shape;1118;p37"/>
          <p:cNvSpPr txBox="1"/>
          <p:nvPr/>
        </p:nvSpPr>
        <p:spPr>
          <a:xfrm>
            <a:off x="345633" y="505208"/>
            <a:ext cx="3440851" cy="2362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lang="hu-HU"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Milyen vizsgálatokat </a:t>
            </a:r>
            <a:r>
              <a:rPr lang="hu-HU" sz="36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tartalmaz?</a:t>
            </a:r>
            <a:endParaRPr sz="36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19" name="Google Shape;1119;p37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0" name="Google Shape;1120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1121" name="Google Shape;1121;p37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rgbClr val="AAC1B7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1122" name="Google Shape;1122;p37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rgbClr val="AAC1B7"/>
                </a:solidFill>
                <a:latin typeface="Arial"/>
                <a:ea typeface="Arial"/>
                <a:cs typeface="Arial"/>
                <a:sym typeface="Arial"/>
              </a:rPr>
              <a:t>37</a:t>
            </a:fld>
            <a:endParaRPr sz="1400" b="0" i="0" u="none" strike="noStrike" cap="none">
              <a:solidFill>
                <a:srgbClr val="AAC1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23" name="Google Shape;1123;p37"/>
          <p:cNvGrpSpPr/>
          <p:nvPr/>
        </p:nvGrpSpPr>
        <p:grpSpPr>
          <a:xfrm>
            <a:off x="3600000" y="739713"/>
            <a:ext cx="8592000" cy="1615766"/>
            <a:chOff x="3600000" y="739713"/>
            <a:chExt cx="8592000" cy="1615766"/>
          </a:xfrm>
        </p:grpSpPr>
        <p:sp>
          <p:nvSpPr>
            <p:cNvPr id="1124" name="Google Shape;1124;p37"/>
            <p:cNvSpPr txBox="1"/>
            <p:nvPr/>
          </p:nvSpPr>
          <p:spPr>
            <a:xfrm>
              <a:off x="3789562" y="1106780"/>
              <a:ext cx="6047158" cy="12486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000"/>
                <a:buFont typeface="Arial"/>
                <a:buNone/>
              </a:pPr>
              <a:r>
                <a:rPr lang="hu-HU" sz="1000" b="1" i="0" u="none" strike="noStrike" cap="none">
                  <a:solidFill>
                    <a:srgbClr val="48535B"/>
                  </a:solidFill>
                  <a:latin typeface="Arial"/>
                  <a:ea typeface="Arial"/>
                  <a:cs typeface="Arial"/>
                  <a:sym typeface="Arial"/>
                </a:rPr>
                <a:t>Laboratóriumi vizsgálatok</a:t>
              </a:r>
              <a:r>
                <a:rPr lang="hu-HU" sz="1000" b="0" i="0" u="none" strike="noStrike" cap="none">
                  <a:solidFill>
                    <a:srgbClr val="48535B"/>
                  </a:solidFill>
                  <a:latin typeface="Arial"/>
                  <a:ea typeface="Arial"/>
                  <a:cs typeface="Arial"/>
                  <a:sym typeface="Arial"/>
                </a:rPr>
                <a:t>(kvalitatív és kvantitatív vérkép, vércukor, We, LDL-, HDL- és összkoleszterin, triglicerid, karbamid, kreatinin, GOT, GPT, GGT, alkalikus foszfatáz /ALP/,bilirubin, nátrium, kálium, összfehérje. albumin, húgysav)</a:t>
              </a:r>
              <a:br>
                <a:rPr lang="hu-HU" sz="1000" b="0" i="0" u="none" strike="noStrike" cap="none">
                  <a:solidFill>
                    <a:srgbClr val="48535B"/>
                  </a:solidFill>
                  <a:latin typeface="Arial"/>
                  <a:ea typeface="Arial"/>
                  <a:cs typeface="Arial"/>
                  <a:sym typeface="Arial"/>
                </a:rPr>
              </a:br>
              <a:endParaRPr sz="1000" b="0" i="0" u="none" strike="noStrike" cap="none">
                <a:solidFill>
                  <a:srgbClr val="48535B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000"/>
                <a:buFont typeface="Arial"/>
                <a:buNone/>
              </a:pPr>
              <a:r>
                <a:rPr lang="hu-HU" sz="1000" b="1" i="0" u="none" strike="noStrike" cap="none">
                  <a:solidFill>
                    <a:srgbClr val="48535B"/>
                  </a:solidFill>
                  <a:latin typeface="Arial"/>
                  <a:ea typeface="Arial"/>
                  <a:cs typeface="Arial"/>
                  <a:sym typeface="Arial"/>
                </a:rPr>
                <a:t>Ultrahang-vezérelt aspirációs citológiai mintavétel </a:t>
              </a:r>
              <a:r>
                <a:rPr lang="hu-HU" sz="1000" b="0" i="0" u="none" strike="noStrike" cap="none">
                  <a:solidFill>
                    <a:srgbClr val="48535B"/>
                  </a:solidFill>
                  <a:latin typeface="Arial"/>
                  <a:ea typeface="Arial"/>
                  <a:cs typeface="Arial"/>
                  <a:sym typeface="Arial"/>
                </a:rPr>
                <a:t>(vékonytű biopszia)</a:t>
              </a:r>
              <a:br>
                <a:rPr lang="hu-HU" sz="1000" b="0" i="0" u="none" strike="noStrike" cap="none">
                  <a:solidFill>
                    <a:srgbClr val="48535B"/>
                  </a:solidFill>
                  <a:latin typeface="Arial"/>
                  <a:ea typeface="Arial"/>
                  <a:cs typeface="Arial"/>
                  <a:sym typeface="Arial"/>
                </a:rPr>
              </a:br>
              <a:endParaRPr sz="1000" b="0" i="0" u="none" strike="noStrike" cap="none">
                <a:solidFill>
                  <a:srgbClr val="48535B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000"/>
                <a:buFont typeface="Arial"/>
                <a:buNone/>
              </a:pPr>
              <a:r>
                <a:rPr lang="hu-HU" sz="1000" b="1" i="0" u="none" strike="noStrike" cap="none">
                  <a:solidFill>
                    <a:srgbClr val="48535B"/>
                  </a:solidFill>
                  <a:latin typeface="Arial"/>
                  <a:ea typeface="Arial"/>
                  <a:cs typeface="Arial"/>
                  <a:sym typeface="Arial"/>
                </a:rPr>
                <a:t>Digitális mellkas röntgen vizsgálat</a:t>
              </a:r>
              <a:r>
                <a:rPr lang="hu-HU" sz="1000" b="0" i="0" u="none" strike="noStrike" cap="none">
                  <a:solidFill>
                    <a:srgbClr val="48535B"/>
                  </a:solidFill>
                  <a:latin typeface="Arial"/>
                  <a:ea typeface="Arial"/>
                  <a:cs typeface="Arial"/>
                  <a:sym typeface="Arial"/>
                </a:rPr>
                <a:t>, szakorvosi kiértékeléssel </a:t>
              </a:r>
              <a:endParaRPr/>
            </a:p>
          </p:txBody>
        </p:sp>
        <p:sp>
          <p:nvSpPr>
            <p:cNvPr id="1125" name="Google Shape;1125;p37"/>
            <p:cNvSpPr txBox="1"/>
            <p:nvPr/>
          </p:nvSpPr>
          <p:spPr>
            <a:xfrm>
              <a:off x="3600000" y="739713"/>
              <a:ext cx="8592000" cy="215403"/>
            </a:xfrm>
            <a:prstGeom prst="rect">
              <a:avLst/>
            </a:prstGeom>
            <a:solidFill>
              <a:srgbClr val="88C7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-HU" sz="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                                                              Vizsgálatok                                                                 		                       Egészségőr                 </a:t>
              </a:r>
              <a:r>
                <a:rPr lang="hu-HU" sz="800" b="1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Egészségőr</a:t>
              </a:r>
              <a:r>
                <a:rPr lang="hu-HU" sz="8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plusz</a:t>
              </a:r>
              <a:endParaRPr sz="1100" dirty="0"/>
            </a:p>
          </p:txBody>
        </p:sp>
        <p:pic>
          <p:nvPicPr>
            <p:cNvPr id="1126" name="Google Shape;1126;p37" descr="Pipa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006175" y="1097781"/>
              <a:ext cx="269540" cy="2695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7" name="Google Shape;1127;p37" descr="Bezárás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032945" y="1677332"/>
              <a:ext cx="216000" cy="2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8" name="Google Shape;1128;p37" descr="Bezárás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032945" y="1961055"/>
              <a:ext cx="216000" cy="2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9" name="Google Shape;1129;p37" descr="Pipa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206325" y="1106781"/>
              <a:ext cx="269540" cy="2695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0" name="Google Shape;1130;p37" descr="Pipa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204334" y="1661892"/>
              <a:ext cx="269540" cy="2695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1" name="Google Shape;1131;p37" descr="Pipa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204334" y="1934649"/>
              <a:ext cx="269540" cy="2695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32" name="Google Shape;1132;p37"/>
          <p:cNvSpPr txBox="1"/>
          <p:nvPr/>
        </p:nvSpPr>
        <p:spPr>
          <a:xfrm>
            <a:off x="3786484" y="272907"/>
            <a:ext cx="8159902" cy="204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</a:pPr>
            <a:r>
              <a:rPr lang="hu-H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Megtakarítási időszakban, orvos-szakmai indokoltság esetén elérhető vizsgálatok: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33" name="Google Shape;1133;p37"/>
          <p:cNvGrpSpPr/>
          <p:nvPr/>
        </p:nvGrpSpPr>
        <p:grpSpPr>
          <a:xfrm>
            <a:off x="3599999" y="3098885"/>
            <a:ext cx="8592001" cy="1254259"/>
            <a:chOff x="3599999" y="3098885"/>
            <a:chExt cx="8592001" cy="1254259"/>
          </a:xfrm>
        </p:grpSpPr>
        <p:sp>
          <p:nvSpPr>
            <p:cNvPr id="1134" name="Google Shape;1134;p37"/>
            <p:cNvSpPr txBox="1"/>
            <p:nvPr/>
          </p:nvSpPr>
          <p:spPr>
            <a:xfrm>
              <a:off x="3736157" y="3538090"/>
              <a:ext cx="5566128" cy="8150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000"/>
                <a:buFont typeface="Arial"/>
                <a:buNone/>
              </a:pPr>
              <a:r>
                <a:rPr lang="hu-HU" sz="1000" b="0" i="0" u="none" strike="noStrike" cap="none">
                  <a:solidFill>
                    <a:srgbClr val="48535B"/>
                  </a:solidFill>
                  <a:latin typeface="Arial"/>
                  <a:ea typeface="Arial"/>
                  <a:cs typeface="Arial"/>
                  <a:sym typeface="Arial"/>
                </a:rPr>
                <a:t>Azonnali igénylés esetén a közösségi tartalék javára átvezetendő összeg</a:t>
              </a:r>
              <a:endParaRPr/>
            </a:p>
            <a:p>
              <a:pPr marL="0" marR="0" lvl="0" indent="0" algn="l" rtl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000"/>
                <a:buFont typeface="Arial"/>
                <a:buNone/>
              </a:pPr>
              <a:r>
                <a:rPr lang="hu-HU" sz="1000" b="0" i="0" u="none" strike="noStrike" cap="none">
                  <a:solidFill>
                    <a:srgbClr val="48535B"/>
                  </a:solidFill>
                  <a:latin typeface="Arial"/>
                  <a:ea typeface="Arial"/>
                  <a:cs typeface="Arial"/>
                  <a:sym typeface="Arial"/>
                </a:rPr>
                <a:t>Havonta a közösségi tartalék javára átvezetendő összeg éves rendszerességgel</a:t>
              </a:r>
              <a:endParaRPr/>
            </a:p>
            <a:p>
              <a:pPr marL="0" marR="0" lvl="0" indent="0" algn="l" rtl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000"/>
                <a:buFont typeface="Arial"/>
                <a:buNone/>
              </a:pPr>
              <a:r>
                <a:rPr lang="hu-HU" sz="1000" b="0" i="0" u="none" strike="noStrike" cap="none">
                  <a:solidFill>
                    <a:srgbClr val="48535B"/>
                  </a:solidFill>
                  <a:latin typeface="Arial"/>
                  <a:ea typeface="Arial"/>
                  <a:cs typeface="Arial"/>
                  <a:sym typeface="Arial"/>
                </a:rPr>
                <a:t>Havonta a közösségi tartalék javára átvezetendő összeg 2 éves rendszerességgel</a:t>
              </a:r>
              <a:endParaRPr/>
            </a:p>
            <a:p>
              <a:pPr marL="0" marR="0" lvl="0" indent="0" algn="l" rtl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rgbClr val="48535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7"/>
            <p:cNvSpPr txBox="1"/>
            <p:nvPr/>
          </p:nvSpPr>
          <p:spPr>
            <a:xfrm>
              <a:off x="10754866" y="3538090"/>
              <a:ext cx="942974" cy="8150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000"/>
                <a:buFont typeface="Arial"/>
                <a:buNone/>
              </a:pPr>
              <a:r>
                <a:rPr lang="hu-HU" sz="1000" b="1" i="0" u="none" strike="noStrike" cap="none" dirty="0">
                  <a:solidFill>
                    <a:schemeClr val="accent3"/>
                  </a:solidFill>
                  <a:latin typeface="Arial"/>
                  <a:ea typeface="Arial"/>
                  <a:cs typeface="Arial"/>
                  <a:sym typeface="Arial"/>
                </a:rPr>
                <a:t>155 000 Ft</a:t>
              </a:r>
              <a:endParaRPr lang="hu-HU" sz="1000" dirty="0"/>
            </a:p>
            <a:p>
              <a:pPr marL="0" marR="0" lvl="0" indent="0" algn="r" rtl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000"/>
                <a:buFont typeface="Arial"/>
                <a:buNone/>
              </a:pPr>
              <a:r>
                <a:rPr lang="hu-HU" sz="1000" b="1" i="0" u="none" strike="noStrike" cap="none" dirty="0">
                  <a:solidFill>
                    <a:schemeClr val="accent3"/>
                  </a:solidFill>
                  <a:latin typeface="Arial"/>
                  <a:ea typeface="Arial"/>
                  <a:cs typeface="Arial"/>
                  <a:sym typeface="Arial"/>
                </a:rPr>
                <a:t>12 980 Ft</a:t>
              </a:r>
              <a:endParaRPr lang="hu-HU" sz="1000" dirty="0"/>
            </a:p>
            <a:p>
              <a:pPr marL="0" marR="0" lvl="0" indent="0" algn="r" rtl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000"/>
                <a:buFont typeface="Arial"/>
                <a:buNone/>
              </a:pPr>
              <a:r>
                <a:rPr lang="hu-HU" sz="1000" b="1" i="0" u="none" strike="noStrike" cap="none" dirty="0">
                  <a:solidFill>
                    <a:schemeClr val="accent3"/>
                  </a:solidFill>
                  <a:latin typeface="Arial"/>
                  <a:ea typeface="Arial"/>
                  <a:cs typeface="Arial"/>
                  <a:sym typeface="Arial"/>
                </a:rPr>
                <a:t>6 490 Ft</a:t>
              </a:r>
              <a:endParaRPr lang="hu-HU" sz="1000" dirty="0"/>
            </a:p>
            <a:p>
              <a:pPr marL="0" marR="0" lvl="0" indent="0" algn="l" rtl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000"/>
                <a:buFont typeface="Arial"/>
                <a:buNone/>
              </a:pPr>
              <a:endParaRPr lang="hu-HU" sz="1000" b="1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7"/>
            <p:cNvSpPr txBox="1"/>
            <p:nvPr/>
          </p:nvSpPr>
          <p:spPr>
            <a:xfrm>
              <a:off x="3599999" y="3098885"/>
              <a:ext cx="8592001" cy="360000"/>
            </a:xfrm>
            <a:prstGeom prst="rect">
              <a:avLst/>
            </a:prstGeom>
            <a:solidFill>
              <a:srgbClr val="88C7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-HU" sz="1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                                                                                     Szolgáltatás díja</a:t>
              </a:r>
              <a:endParaRPr/>
            </a:p>
          </p:txBody>
        </p:sp>
        <p:sp>
          <p:nvSpPr>
            <p:cNvPr id="1137" name="Google Shape;1137;p37"/>
            <p:cNvSpPr txBox="1"/>
            <p:nvPr/>
          </p:nvSpPr>
          <p:spPr>
            <a:xfrm>
              <a:off x="9506836" y="3523455"/>
              <a:ext cx="942974" cy="8150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000"/>
                <a:buFont typeface="Arial"/>
                <a:buNone/>
              </a:pPr>
              <a:r>
                <a:rPr lang="hu-HU" sz="1000" b="1" i="0" u="none" strike="noStrike" cap="none" dirty="0">
                  <a:solidFill>
                    <a:schemeClr val="accent3"/>
                  </a:solidFill>
                  <a:latin typeface="Arial"/>
                  <a:ea typeface="Arial"/>
                  <a:cs typeface="Arial"/>
                  <a:sym typeface="Arial"/>
                </a:rPr>
                <a:t>119 500 Ft</a:t>
              </a:r>
              <a:endParaRPr lang="hu-HU" sz="1000" dirty="0"/>
            </a:p>
            <a:p>
              <a:pPr marL="0" marR="0" lvl="0" indent="0" algn="r" rtl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000"/>
                <a:buFont typeface="Arial"/>
                <a:buNone/>
              </a:pPr>
              <a:r>
                <a:rPr lang="hu-HU" sz="1000" b="1" i="0" u="none" strike="noStrike" cap="none" dirty="0">
                  <a:solidFill>
                    <a:schemeClr val="accent3"/>
                  </a:solidFill>
                  <a:latin typeface="Arial"/>
                  <a:ea typeface="Arial"/>
                  <a:cs typeface="Arial"/>
                  <a:sym typeface="Arial"/>
                </a:rPr>
                <a:t>9 980 Ft</a:t>
              </a:r>
              <a:endParaRPr lang="hu-HU" sz="1000" dirty="0"/>
            </a:p>
            <a:p>
              <a:pPr marL="0" marR="0" lvl="0" indent="0" algn="r" rtl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000"/>
                <a:buFont typeface="Arial"/>
                <a:buNone/>
              </a:pPr>
              <a:r>
                <a:rPr lang="hu-HU" sz="1000" b="1" i="0" u="none" strike="noStrike" cap="none" dirty="0">
                  <a:solidFill>
                    <a:schemeClr val="accent3"/>
                  </a:solidFill>
                  <a:latin typeface="Arial"/>
                  <a:ea typeface="Arial"/>
                  <a:cs typeface="Arial"/>
                  <a:sym typeface="Arial"/>
                </a:rPr>
                <a:t>4 999 Ft</a:t>
              </a:r>
              <a:endParaRPr lang="hu-HU" sz="1000" dirty="0"/>
            </a:p>
            <a:p>
              <a:pPr marL="0" marR="0" lvl="0" indent="0" algn="l" rtl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000"/>
                <a:buFont typeface="Arial"/>
                <a:buNone/>
              </a:pPr>
              <a:endParaRPr lang="hu-HU" sz="1000" b="1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37"/>
          <p:cNvGrpSpPr/>
          <p:nvPr/>
        </p:nvGrpSpPr>
        <p:grpSpPr>
          <a:xfrm>
            <a:off x="263810" y="2552700"/>
            <a:ext cx="3036692" cy="3036684"/>
            <a:chOff x="3389471" y="524328"/>
            <a:chExt cx="3431136" cy="3431126"/>
          </a:xfrm>
        </p:grpSpPr>
        <p:grpSp>
          <p:nvGrpSpPr>
            <p:cNvPr id="1139" name="Google Shape;1139;p37"/>
            <p:cNvGrpSpPr/>
            <p:nvPr/>
          </p:nvGrpSpPr>
          <p:grpSpPr>
            <a:xfrm>
              <a:off x="3389471" y="524328"/>
              <a:ext cx="3431136" cy="3431126"/>
              <a:chOff x="4439112" y="727087"/>
              <a:chExt cx="4068522" cy="4068512"/>
            </a:xfrm>
          </p:grpSpPr>
          <p:sp>
            <p:nvSpPr>
              <p:cNvPr id="1140" name="Google Shape;1140;p37"/>
              <p:cNvSpPr/>
              <p:nvPr/>
            </p:nvSpPr>
            <p:spPr>
              <a:xfrm>
                <a:off x="4439112" y="727087"/>
                <a:ext cx="4068522" cy="4068512"/>
              </a:xfrm>
              <a:custGeom>
                <a:avLst/>
                <a:gdLst/>
                <a:ahLst/>
                <a:cxnLst/>
                <a:rect l="l" t="t" r="r" b="b"/>
                <a:pathLst>
                  <a:path w="4068522" h="4068512" extrusionOk="0">
                    <a:moveTo>
                      <a:pt x="4068522" y="2034256"/>
                    </a:moveTo>
                    <a:cubicBezTo>
                      <a:pt x="4068522" y="3157745"/>
                      <a:pt x="3157752" y="4068512"/>
                      <a:pt x="2034261" y="4068512"/>
                    </a:cubicBezTo>
                    <a:cubicBezTo>
                      <a:pt x="910770" y="4068512"/>
                      <a:pt x="0" y="3157745"/>
                      <a:pt x="0" y="2034256"/>
                    </a:cubicBezTo>
                    <a:cubicBezTo>
                      <a:pt x="0" y="910767"/>
                      <a:pt x="910770" y="0"/>
                      <a:pt x="2034261" y="0"/>
                    </a:cubicBezTo>
                    <a:cubicBezTo>
                      <a:pt x="3157752" y="0"/>
                      <a:pt x="4068522" y="910767"/>
                      <a:pt x="4068522" y="203425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1" name="Google Shape;1141;p37"/>
              <p:cNvSpPr/>
              <p:nvPr/>
            </p:nvSpPr>
            <p:spPr>
              <a:xfrm>
                <a:off x="4816553" y="1104527"/>
                <a:ext cx="3313639" cy="3313631"/>
              </a:xfrm>
              <a:custGeom>
                <a:avLst/>
                <a:gdLst/>
                <a:ahLst/>
                <a:cxnLst/>
                <a:rect l="l" t="t" r="r" b="b"/>
                <a:pathLst>
                  <a:path w="3313639" h="3313631" extrusionOk="0">
                    <a:moveTo>
                      <a:pt x="3313640" y="1656816"/>
                    </a:moveTo>
                    <a:cubicBezTo>
                      <a:pt x="3313640" y="2571850"/>
                      <a:pt x="2571856" y="3313632"/>
                      <a:pt x="1656820" y="3313632"/>
                    </a:cubicBezTo>
                    <a:cubicBezTo>
                      <a:pt x="741784" y="3313632"/>
                      <a:pt x="0" y="2571850"/>
                      <a:pt x="0" y="1656816"/>
                    </a:cubicBezTo>
                    <a:cubicBezTo>
                      <a:pt x="0" y="741782"/>
                      <a:pt x="741784" y="0"/>
                      <a:pt x="1656820" y="0"/>
                    </a:cubicBezTo>
                    <a:cubicBezTo>
                      <a:pt x="2571856" y="0"/>
                      <a:pt x="3313640" y="741782"/>
                      <a:pt x="3313640" y="16568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42" name="Google Shape;1142;p37"/>
            <p:cNvSpPr txBox="1"/>
            <p:nvPr/>
          </p:nvSpPr>
          <p:spPr>
            <a:xfrm>
              <a:off x="3638739" y="1342257"/>
              <a:ext cx="2954122" cy="20106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</a:pPr>
              <a:r>
                <a:rPr lang="hu-HU" sz="1200" b="1" i="0" u="none" strike="noStrike" cap="none" dirty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Azonnali </a:t>
              </a:r>
              <a:endParaRPr sz="1100" dirty="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</a:pPr>
              <a:r>
                <a:rPr lang="hu-HU" sz="1200" b="1" i="0" u="none" strike="noStrike" cap="none" dirty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igénybevétel - prevenciós</a:t>
              </a:r>
              <a:br>
                <a:rPr lang="hu-HU" sz="1200" b="1" i="0" u="none" strike="noStrike" cap="none" dirty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hu-HU" sz="1200" b="1" i="0" u="none" strike="noStrike" cap="none" dirty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szolgáltatás:</a:t>
              </a:r>
              <a:br>
                <a:rPr lang="hu-HU" sz="1200" b="1" i="0" u="none" strike="noStrike" cap="none" dirty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</a:br>
              <a:endParaRPr sz="1200" b="1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</a:pPr>
              <a:r>
                <a:rPr lang="hu-HU" sz="3200" b="1" i="0" u="none" strike="noStrike" cap="none" dirty="0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+ 10%</a:t>
              </a:r>
              <a:br>
                <a:rPr lang="hu-HU" sz="3200" b="1" i="0" u="none" strike="noStrike" cap="none" dirty="0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hu-HU" sz="1600" b="1" i="0" u="none" strike="noStrike" cap="none" dirty="0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adókedvezmény </a:t>
              </a:r>
              <a:endParaRPr sz="1100" dirty="0"/>
            </a:p>
          </p:txBody>
        </p:sp>
      </p:grpSp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8"/>
          <p:cNvSpPr/>
          <p:nvPr/>
        </p:nvSpPr>
        <p:spPr>
          <a:xfrm flipH="1">
            <a:off x="-14516" y="0"/>
            <a:ext cx="1223072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8" name="Google Shape;1148;p38"/>
          <p:cNvPicPr preferRelativeResize="0"/>
          <p:nvPr/>
        </p:nvPicPr>
        <p:blipFill rotWithShape="1">
          <a:blip r:embed="rId3">
            <a:alphaModFix/>
          </a:blip>
          <a:srcRect l="21847" t="5714" r="22354" b="41388"/>
          <a:stretch/>
        </p:blipFill>
        <p:spPr>
          <a:xfrm>
            <a:off x="6412218" y="0"/>
            <a:ext cx="5787446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9" name="Google Shape;1149;p38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0" name="Google Shape;1150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1151" name="Google Shape;1151;p38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rgbClr val="AAC1B7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1152" name="Google Shape;1152;p38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rgbClr val="AAC1B7"/>
                </a:solidFill>
                <a:latin typeface="Arial"/>
                <a:ea typeface="Arial"/>
                <a:cs typeface="Arial"/>
                <a:sym typeface="Arial"/>
              </a:rPr>
              <a:t>38</a:t>
            </a:fld>
            <a:endParaRPr sz="1400" b="0" i="0" u="none" strike="noStrike" cap="none">
              <a:solidFill>
                <a:srgbClr val="AAC1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3" name="Google Shape;1153;p38"/>
          <p:cNvSpPr txBox="1"/>
          <p:nvPr/>
        </p:nvSpPr>
        <p:spPr>
          <a:xfrm>
            <a:off x="562913" y="445193"/>
            <a:ext cx="5112173" cy="1543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lang="hu-HU" sz="4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Rendszeres</a:t>
            </a:r>
            <a:r>
              <a:rPr lang="hu-HU" sz="4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lang="hu-HU" sz="4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kártyás befizetés</a:t>
            </a:r>
            <a:endParaRPr sz="40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4" name="Google Shape;1154;p38"/>
          <p:cNvSpPr txBox="1"/>
          <p:nvPr/>
        </p:nvSpPr>
        <p:spPr>
          <a:xfrm>
            <a:off x="475951" y="2536274"/>
            <a:ext cx="5432480" cy="3196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</a:pPr>
            <a:r>
              <a:rPr lang="hu-HU"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Ha az ügyfél kitöltötte a szükséges nyomtatványokat, </a:t>
            </a:r>
            <a:br>
              <a:rPr lang="hu-HU"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akkor egyből érdemes beállítani egy rendszeres kártyás egyenlegfeltöltés minden hónap 24.-re.</a:t>
            </a:r>
            <a:endParaRPr/>
          </a:p>
        </p:txBody>
      </p:sp>
      <p:sp>
        <p:nvSpPr>
          <p:cNvPr id="1155" name="Google Shape;1155;p38"/>
          <p:cNvSpPr/>
          <p:nvPr/>
        </p:nvSpPr>
        <p:spPr>
          <a:xfrm>
            <a:off x="10331464" y="1312985"/>
            <a:ext cx="1860536" cy="316523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6" name="Google Shape;1156;p38"/>
          <p:cNvPicPr preferRelativeResize="0"/>
          <p:nvPr/>
        </p:nvPicPr>
        <p:blipFill rotWithShape="1">
          <a:blip r:embed="rId5">
            <a:alphaModFix/>
          </a:blip>
          <a:srcRect l="28240" t="6491" r="28307" b="25401"/>
          <a:stretch/>
        </p:blipFill>
        <p:spPr>
          <a:xfrm>
            <a:off x="6403946" y="3524556"/>
            <a:ext cx="5803990" cy="5685692"/>
          </a:xfrm>
          <a:prstGeom prst="rect">
            <a:avLst/>
          </a:prstGeom>
          <a:noFill/>
          <a:ln>
            <a:noFill/>
          </a:ln>
        </p:spPr>
      </p:pic>
      <p:sp>
        <p:nvSpPr>
          <p:cNvPr id="1157" name="Google Shape;1157;p38"/>
          <p:cNvSpPr/>
          <p:nvPr/>
        </p:nvSpPr>
        <p:spPr>
          <a:xfrm>
            <a:off x="8375673" y="4911970"/>
            <a:ext cx="1860536" cy="386862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p3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3" name="Google Shape;1163;p39"/>
          <p:cNvSpPr txBox="1"/>
          <p:nvPr/>
        </p:nvSpPr>
        <p:spPr>
          <a:xfrm>
            <a:off x="557400" y="1737183"/>
            <a:ext cx="6120000" cy="4355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just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hu-HU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 vizsgálatot egy részletes kórtörténeti kikérdezés előzi meg (korábbi betegségek, műtétek, rendszeresen szedett gyógyszerek, dohányzás, testmozgás stb.). A vizsgálat során az orvos elvégzi a bőr, a garat, a nyirokmirigyek, a pajzsmirigy, a mellkas, a szív, a tüdő, a has, a végtagok, a keringés és az idegrendszer fizikális vizsgálatát, továbbá vérnyomást mérünk, ellenőrizzük a látást </a:t>
            </a:r>
            <a:r>
              <a:rPr lang="hu-HU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Kettesy</a:t>
            </a:r>
            <a:r>
              <a:rPr lang="hu-HU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-tábla alapján, elvégezzük a has és a gerinc tapintással történő vizsgálatát. A beteg csont és izomrendszeréről is tájékozódunk. Családi anamnézis felvétele, különös tekintettel az anyagcsere, szív-, érrendszeri és daganatos betegségek előfordulására.</a:t>
            </a:r>
            <a:endParaRPr sz="1500" b="0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4" name="Google Shape;1164;p39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5" name="Google Shape;1165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1166" name="Google Shape;1166;p39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1167" name="Google Shape;1167;p39"/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1168" name="Google Shape;1168;p39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39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9" name="Google Shape;1169;p39"/>
          <p:cNvSpPr txBox="1"/>
          <p:nvPr/>
        </p:nvSpPr>
        <p:spPr>
          <a:xfrm>
            <a:off x="522516" y="368389"/>
            <a:ext cx="7753976" cy="111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lang="hu-HU" sz="3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Belgyógyászati állapotfelmérés </a:t>
            </a:r>
            <a:br>
              <a:rPr lang="hu-HU" sz="3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hu-HU" sz="3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és családi anamnézis</a:t>
            </a:r>
            <a:endParaRPr sz="1200" dirty="0"/>
          </a:p>
        </p:txBody>
      </p:sp>
      <p:pic>
        <p:nvPicPr>
          <p:cNvPr id="1170" name="Google Shape;1170;p3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46076" t="-11647" r="-27347" b="-10227"/>
          <a:stretch/>
        </p:blipFill>
        <p:spPr>
          <a:xfrm>
            <a:off x="7465646" y="-849086"/>
            <a:ext cx="8546366" cy="8546366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71" name="Google Shape;1171;p39"/>
          <p:cNvSpPr/>
          <p:nvPr/>
        </p:nvSpPr>
        <p:spPr>
          <a:xfrm>
            <a:off x="7111989" y="-32310"/>
            <a:ext cx="1755617" cy="6922620"/>
          </a:xfrm>
          <a:custGeom>
            <a:avLst/>
            <a:gdLst/>
            <a:ahLst/>
            <a:cxnLst/>
            <a:rect l="l" t="t" r="r" b="b"/>
            <a:pathLst>
              <a:path w="301949" h="1190625" extrusionOk="0">
                <a:moveTo>
                  <a:pt x="301949" y="0"/>
                </a:moveTo>
                <a:lnTo>
                  <a:pt x="275279" y="0"/>
                </a:lnTo>
                <a:cubicBezTo>
                  <a:pt x="101924" y="147638"/>
                  <a:pt x="-946" y="366713"/>
                  <a:pt x="7" y="597218"/>
                </a:cubicBezTo>
                <a:cubicBezTo>
                  <a:pt x="959" y="826770"/>
                  <a:pt x="103829" y="1043940"/>
                  <a:pt x="275279" y="1190625"/>
                </a:cubicBezTo>
                <a:lnTo>
                  <a:pt x="301949" y="1190625"/>
                </a:lnTo>
                <a:cubicBezTo>
                  <a:pt x="124784" y="1046798"/>
                  <a:pt x="18104" y="828675"/>
                  <a:pt x="17152" y="597218"/>
                </a:cubicBezTo>
                <a:cubicBezTo>
                  <a:pt x="16199" y="364808"/>
                  <a:pt x="123832" y="144780"/>
                  <a:pt x="301949" y="0"/>
                </a:cubicBezTo>
                <a:close/>
              </a:path>
            </a:pathLst>
          </a:custGeom>
          <a:solidFill>
            <a:srgbClr val="D7DDDA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"/>
          <p:cNvSpPr/>
          <p:nvPr/>
        </p:nvSpPr>
        <p:spPr>
          <a:xfrm flipH="1">
            <a:off x="-4" y="0"/>
            <a:ext cx="12192003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4"/>
          <p:cNvSpPr/>
          <p:nvPr/>
        </p:nvSpPr>
        <p:spPr>
          <a:xfrm>
            <a:off x="10437261" y="-32310"/>
            <a:ext cx="8013691" cy="6922620"/>
          </a:xfrm>
          <a:custGeom>
            <a:avLst/>
            <a:gdLst/>
            <a:ahLst/>
            <a:cxnLst/>
            <a:rect l="l" t="t" r="r" b="b"/>
            <a:pathLst>
              <a:path w="1378277" h="1190625" extrusionOk="0">
                <a:moveTo>
                  <a:pt x="1035372" y="0"/>
                </a:moveTo>
                <a:lnTo>
                  <a:pt x="342905" y="0"/>
                </a:lnTo>
                <a:cubicBezTo>
                  <a:pt x="137165" y="120015"/>
                  <a:pt x="-948" y="341948"/>
                  <a:pt x="5" y="597218"/>
                </a:cubicBezTo>
                <a:cubicBezTo>
                  <a:pt x="957" y="850583"/>
                  <a:pt x="138117" y="1071563"/>
                  <a:pt x="342905" y="1190625"/>
                </a:cubicBezTo>
                <a:lnTo>
                  <a:pt x="1035372" y="1190625"/>
                </a:lnTo>
                <a:cubicBezTo>
                  <a:pt x="1241112" y="1070610"/>
                  <a:pt x="1379225" y="848678"/>
                  <a:pt x="1378273" y="593408"/>
                </a:cubicBezTo>
                <a:cubicBezTo>
                  <a:pt x="1377320" y="340043"/>
                  <a:pt x="1239207" y="119063"/>
                  <a:pt x="1035372" y="0"/>
                </a:cubicBezTo>
                <a:close/>
              </a:path>
            </a:pathLst>
          </a:custGeom>
          <a:solidFill>
            <a:srgbClr val="E2E2E2">
              <a:alpha val="2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4"/>
          <p:cNvSpPr/>
          <p:nvPr/>
        </p:nvSpPr>
        <p:spPr>
          <a:xfrm>
            <a:off x="9888980" y="-32310"/>
            <a:ext cx="1755617" cy="6922620"/>
          </a:xfrm>
          <a:custGeom>
            <a:avLst/>
            <a:gdLst/>
            <a:ahLst/>
            <a:cxnLst/>
            <a:rect l="l" t="t" r="r" b="b"/>
            <a:pathLst>
              <a:path w="301949" h="1190625" extrusionOk="0">
                <a:moveTo>
                  <a:pt x="301949" y="0"/>
                </a:moveTo>
                <a:lnTo>
                  <a:pt x="275279" y="0"/>
                </a:lnTo>
                <a:cubicBezTo>
                  <a:pt x="101924" y="147638"/>
                  <a:pt x="-946" y="366713"/>
                  <a:pt x="7" y="597218"/>
                </a:cubicBezTo>
                <a:cubicBezTo>
                  <a:pt x="959" y="826770"/>
                  <a:pt x="103829" y="1043940"/>
                  <a:pt x="275279" y="1190625"/>
                </a:cubicBezTo>
                <a:lnTo>
                  <a:pt x="301949" y="1190625"/>
                </a:lnTo>
                <a:cubicBezTo>
                  <a:pt x="124784" y="1046798"/>
                  <a:pt x="18104" y="828675"/>
                  <a:pt x="17152" y="597218"/>
                </a:cubicBezTo>
                <a:cubicBezTo>
                  <a:pt x="16199" y="364808"/>
                  <a:pt x="123832" y="144780"/>
                  <a:pt x="301949" y="0"/>
                </a:cubicBezTo>
                <a:close/>
              </a:path>
            </a:pathLst>
          </a:cu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4"/>
          <p:cNvSpPr txBox="1"/>
          <p:nvPr/>
        </p:nvSpPr>
        <p:spPr>
          <a:xfrm>
            <a:off x="478198" y="370115"/>
            <a:ext cx="9996532" cy="1203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lang="hu-HU" sz="4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IZYS Őrangyal</a:t>
            </a:r>
            <a:endParaRPr/>
          </a:p>
        </p:txBody>
      </p:sp>
      <p:sp>
        <p:nvSpPr>
          <p:cNvPr id="130" name="Google Shape;130;p4"/>
          <p:cNvSpPr/>
          <p:nvPr/>
        </p:nvSpPr>
        <p:spPr>
          <a:xfrm flipH="1">
            <a:off x="-4" y="1803401"/>
            <a:ext cx="12192002" cy="510306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4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" name="Google Shape;13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4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rgbClr val="AAC1B7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134" name="Google Shape;134;p4"/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rgbClr val="AAC1B7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135" name="Google Shape;135;p4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rgbClr val="AAC1B7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400" b="0" i="0" u="none" strike="noStrike" cap="none">
              <a:solidFill>
                <a:srgbClr val="AAC1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" name="Táblázat 3">
            <a:extLst>
              <a:ext uri="{FF2B5EF4-FFF2-40B4-BE49-F238E27FC236}">
                <a16:creationId xmlns:a16="http://schemas.microsoft.com/office/drawing/2014/main" id="{AD288BA3-5BB8-6373-7D8C-5C7CCDC258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8714586"/>
              </p:ext>
            </p:extLst>
          </p:nvPr>
        </p:nvGraphicFramePr>
        <p:xfrm>
          <a:off x="854242" y="2117559"/>
          <a:ext cx="10250905" cy="3860732"/>
        </p:xfrm>
        <a:graphic>
          <a:graphicData uri="http://schemas.openxmlformats.org/drawingml/2006/table">
            <a:tbl>
              <a:tblPr/>
              <a:tblGrid>
                <a:gridCol w="6659414">
                  <a:extLst>
                    <a:ext uri="{9D8B030D-6E8A-4147-A177-3AD203B41FA5}">
                      <a16:colId xmlns:a16="http://schemas.microsoft.com/office/drawing/2014/main" val="208718985"/>
                    </a:ext>
                  </a:extLst>
                </a:gridCol>
                <a:gridCol w="1984046">
                  <a:extLst>
                    <a:ext uri="{9D8B030D-6E8A-4147-A177-3AD203B41FA5}">
                      <a16:colId xmlns:a16="http://schemas.microsoft.com/office/drawing/2014/main" val="193362111"/>
                    </a:ext>
                  </a:extLst>
                </a:gridCol>
                <a:gridCol w="1607445">
                  <a:extLst>
                    <a:ext uri="{9D8B030D-6E8A-4147-A177-3AD203B41FA5}">
                      <a16:colId xmlns:a16="http://schemas.microsoft.com/office/drawing/2014/main" val="553657301"/>
                    </a:ext>
                  </a:extLst>
                </a:gridCol>
              </a:tblGrid>
              <a:tr h="130486"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900" b="1">
                          <a:solidFill>
                            <a:srgbClr val="FFFFFF"/>
                          </a:solidFill>
                          <a:effectLst/>
                          <a:latin typeface="Georgia" panose="02040502050405020303" pitchFamily="18" charset="0"/>
                        </a:rPr>
                        <a:t>Őrangyal szolgáltatás*</a:t>
                      </a:r>
                    </a:p>
                  </a:txBody>
                  <a:tcPr marL="14569" marR="14569" marT="0" marB="0" anchor="ctr">
                    <a:lnL w="15240" cap="flat" cmpd="sng" algn="ctr">
                      <a:solidFill>
                        <a:srgbClr val="417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 algn="ctr">
                      <a:solidFill>
                        <a:srgbClr val="417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7F7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900" b="1">
                          <a:solidFill>
                            <a:srgbClr val="FFFFFF"/>
                          </a:solidFill>
                          <a:effectLst/>
                          <a:latin typeface="Georgia" panose="02040502050405020303" pitchFamily="18" charset="0"/>
                        </a:rPr>
                        <a:t>Várakozási idő</a:t>
                      </a:r>
                    </a:p>
                  </a:txBody>
                  <a:tcPr marL="14569" marR="14569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 algn="ctr">
                      <a:solidFill>
                        <a:srgbClr val="417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7F7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900" b="1">
                          <a:solidFill>
                            <a:srgbClr val="FFFFFF"/>
                          </a:solidFill>
                          <a:effectLst/>
                          <a:latin typeface="Georgia" panose="02040502050405020303" pitchFamily="18" charset="0"/>
                        </a:rPr>
                        <a:t>Keretösszeg</a:t>
                      </a:r>
                    </a:p>
                  </a:txBody>
                  <a:tcPr marL="14569" marR="14569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417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 algn="ctr">
                      <a:solidFill>
                        <a:srgbClr val="417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7F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8810779"/>
                  </a:ext>
                </a:extLst>
              </a:tr>
              <a:tr h="232049">
                <a:tc>
                  <a:txBody>
                    <a:bodyPr/>
                    <a:lstStyle/>
                    <a:p>
                      <a:pPr rtl="0" fontAlgn="ctr"/>
                      <a:r>
                        <a:rPr lang="hu-HU" sz="900" b="0">
                          <a:solidFill>
                            <a:srgbClr val="417F75"/>
                          </a:solidFill>
                          <a:effectLst/>
                          <a:latin typeface="Georgia" panose="02040502050405020303" pitchFamily="18" charset="0"/>
                        </a:rPr>
                        <a:t>41 féle rettegett betegség, esetén egészségügyi ellátás - koronavírussal!</a:t>
                      </a:r>
                    </a:p>
                  </a:txBody>
                  <a:tcPr marL="14569" marR="14569" marT="0" marB="0" anchor="ctr">
                    <a:lnL w="15240" cap="flat" cmpd="sng" algn="ctr">
                      <a:solidFill>
                        <a:srgbClr val="417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900" b="0">
                          <a:solidFill>
                            <a:srgbClr val="417F75"/>
                          </a:solidFill>
                          <a:effectLst/>
                          <a:latin typeface="Georgia" panose="02040502050405020303" pitchFamily="18" charset="0"/>
                        </a:rPr>
                        <a:t>covid 5 nap, többi 3 hónap</a:t>
                      </a:r>
                    </a:p>
                  </a:txBody>
                  <a:tcPr marL="14569" marR="14569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900" b="0">
                          <a:solidFill>
                            <a:srgbClr val="417F75"/>
                          </a:solidFill>
                          <a:effectLst/>
                          <a:latin typeface="Georgia" panose="02040502050405020303" pitchFamily="18" charset="0"/>
                        </a:rPr>
                        <a:t>2.000.000 Ft / esemény</a:t>
                      </a:r>
                    </a:p>
                  </a:txBody>
                  <a:tcPr marL="14569" marR="14569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417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6612186"/>
                  </a:ext>
                </a:extLst>
              </a:tr>
              <a:tr h="130486">
                <a:tc>
                  <a:txBody>
                    <a:bodyPr/>
                    <a:lstStyle/>
                    <a:p>
                      <a:pPr rtl="0" fontAlgn="ctr"/>
                      <a:r>
                        <a:rPr lang="hu-HU" sz="900" b="0">
                          <a:solidFill>
                            <a:srgbClr val="417F75"/>
                          </a:solidFill>
                          <a:effectLst/>
                          <a:latin typeface="Georgia" panose="02040502050405020303" pitchFamily="18" charset="0"/>
                        </a:rPr>
                        <a:t>Egynapos és ambuláns sebészeti műtét</a:t>
                      </a:r>
                    </a:p>
                  </a:txBody>
                  <a:tcPr marL="14569" marR="14569" marT="0" marB="0" anchor="ctr">
                    <a:lnL w="15240" cap="flat" cmpd="sng" algn="ctr">
                      <a:solidFill>
                        <a:srgbClr val="417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900" b="0">
                          <a:solidFill>
                            <a:srgbClr val="417F75"/>
                          </a:solidFill>
                          <a:effectLst/>
                          <a:latin typeface="Georgia" panose="02040502050405020303" pitchFamily="18" charset="0"/>
                        </a:rPr>
                        <a:t>3 hónap</a:t>
                      </a:r>
                    </a:p>
                  </a:txBody>
                  <a:tcPr marL="14569" marR="14569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900" b="0">
                          <a:solidFill>
                            <a:srgbClr val="417F75"/>
                          </a:solidFill>
                          <a:effectLst/>
                          <a:latin typeface="Georgia" panose="02040502050405020303" pitchFamily="18" charset="0"/>
                        </a:rPr>
                        <a:t>500.000 Ft / év</a:t>
                      </a:r>
                    </a:p>
                  </a:txBody>
                  <a:tcPr marL="14569" marR="14569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417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7566839"/>
                  </a:ext>
                </a:extLst>
              </a:tr>
              <a:tr h="232049">
                <a:tc>
                  <a:txBody>
                    <a:bodyPr/>
                    <a:lstStyle/>
                    <a:p>
                      <a:pPr rtl="0" fontAlgn="ctr"/>
                      <a:r>
                        <a:rPr lang="hu-HU" sz="900" b="0">
                          <a:solidFill>
                            <a:srgbClr val="417F75"/>
                          </a:solidFill>
                          <a:effectLst/>
                          <a:latin typeface="Georgia" panose="02040502050405020303" pitchFamily="18" charset="0"/>
                        </a:rPr>
                        <a:t>Nagyértékű képalkotó diagnosztika (CT, MR, PET/CT, fogászati CT, Cardio CT)</a:t>
                      </a:r>
                    </a:p>
                  </a:txBody>
                  <a:tcPr marL="14569" marR="14569" marT="0" marB="0" anchor="ctr">
                    <a:lnL w="15240" cap="flat" cmpd="sng" algn="ctr">
                      <a:solidFill>
                        <a:srgbClr val="417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900" b="0">
                          <a:solidFill>
                            <a:srgbClr val="417F75"/>
                          </a:solidFill>
                          <a:effectLst/>
                          <a:latin typeface="Georgia" panose="02040502050405020303" pitchFamily="18" charset="0"/>
                        </a:rPr>
                        <a:t>2 hónap</a:t>
                      </a:r>
                    </a:p>
                  </a:txBody>
                  <a:tcPr marL="14569" marR="14569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900" b="0">
                          <a:solidFill>
                            <a:srgbClr val="417F75"/>
                          </a:solidFill>
                          <a:effectLst/>
                          <a:latin typeface="Georgia" panose="02040502050405020303" pitchFamily="18" charset="0"/>
                        </a:rPr>
                        <a:t>500.000 Ft / év</a:t>
                      </a:r>
                    </a:p>
                  </a:txBody>
                  <a:tcPr marL="14569" marR="14569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417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4438548"/>
                  </a:ext>
                </a:extLst>
              </a:tr>
              <a:tr h="348073">
                <a:tc>
                  <a:txBody>
                    <a:bodyPr/>
                    <a:lstStyle/>
                    <a:p>
                      <a:pPr rtl="0" fontAlgn="ctr"/>
                      <a:r>
                        <a:rPr lang="hu-HU" sz="900" b="0">
                          <a:solidFill>
                            <a:srgbClr val="417F75"/>
                          </a:solidFill>
                          <a:effectLst/>
                          <a:latin typeface="Georgia" panose="02040502050405020303" pitchFamily="18" charset="0"/>
                        </a:rPr>
                        <a:t>Baleseti rokkantság, a lakóingatlan átalakításával kapcsolatos költségekre, illetve egyéb segédeszközökre terjed ki </a:t>
                      </a:r>
                      <a:br>
                        <a:rPr lang="hu-HU" sz="900" b="0">
                          <a:solidFill>
                            <a:srgbClr val="417F75"/>
                          </a:solidFill>
                          <a:effectLst/>
                          <a:latin typeface="Georgia" panose="02040502050405020303" pitchFamily="18" charset="0"/>
                        </a:rPr>
                      </a:br>
                      <a:r>
                        <a:rPr lang="hu-HU" sz="900" b="0">
                          <a:solidFill>
                            <a:srgbClr val="417F75"/>
                          </a:solidFill>
                          <a:effectLst/>
                          <a:latin typeface="Georgia" panose="02040502050405020303" pitchFamily="18" charset="0"/>
                        </a:rPr>
                        <a:t>(pl. kerekesszék, vakvezető kutya, művégtag stb) </a:t>
                      </a:r>
                    </a:p>
                  </a:txBody>
                  <a:tcPr marL="14569" marR="14569" marT="0" marB="0" anchor="ctr">
                    <a:lnL w="15240" cap="flat" cmpd="sng" algn="ctr">
                      <a:solidFill>
                        <a:srgbClr val="417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900" b="0">
                          <a:solidFill>
                            <a:srgbClr val="417F75"/>
                          </a:solidFill>
                          <a:effectLst/>
                          <a:latin typeface="Georgia" panose="02040502050405020303" pitchFamily="18" charset="0"/>
                        </a:rPr>
                        <a:t>1 hónap</a:t>
                      </a:r>
                    </a:p>
                  </a:txBody>
                  <a:tcPr marL="14569" marR="14569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900" b="0">
                          <a:solidFill>
                            <a:srgbClr val="417F75"/>
                          </a:solidFill>
                          <a:effectLst/>
                          <a:latin typeface="Georgia" panose="02040502050405020303" pitchFamily="18" charset="0"/>
                        </a:rPr>
                        <a:t>3.000.000 Ft</a:t>
                      </a:r>
                    </a:p>
                  </a:txBody>
                  <a:tcPr marL="14569" marR="14569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417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3359743"/>
                  </a:ext>
                </a:extLst>
              </a:tr>
              <a:tr h="232049">
                <a:tc>
                  <a:txBody>
                    <a:bodyPr/>
                    <a:lstStyle/>
                    <a:p>
                      <a:pPr rtl="0" fontAlgn="ctr"/>
                      <a:r>
                        <a:rPr lang="hu-HU" sz="900" b="0">
                          <a:solidFill>
                            <a:srgbClr val="417F75"/>
                          </a:solidFill>
                          <a:effectLst/>
                          <a:latin typeface="Georgia" panose="02040502050405020303" pitchFamily="18" charset="0"/>
                        </a:rPr>
                        <a:t>Kórházi napi térítés, naponta 2.500 Ft, már az első naptól, maximum 60 napig</a:t>
                      </a:r>
                    </a:p>
                  </a:txBody>
                  <a:tcPr marL="14569" marR="14569" marT="0" marB="0" anchor="ctr">
                    <a:lnL w="15240" cap="flat" cmpd="sng" algn="ctr">
                      <a:solidFill>
                        <a:srgbClr val="417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900" b="0">
                          <a:solidFill>
                            <a:srgbClr val="417F75"/>
                          </a:solidFill>
                          <a:effectLst/>
                          <a:latin typeface="Georgia" panose="02040502050405020303" pitchFamily="18" charset="0"/>
                        </a:rPr>
                        <a:t>3 hónap</a:t>
                      </a:r>
                    </a:p>
                  </a:txBody>
                  <a:tcPr marL="14569" marR="14569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900" b="0">
                          <a:solidFill>
                            <a:srgbClr val="417F75"/>
                          </a:solidFill>
                          <a:effectLst/>
                          <a:latin typeface="Georgia" panose="02040502050405020303" pitchFamily="18" charset="0"/>
                        </a:rPr>
                        <a:t>150.000 Ft / év</a:t>
                      </a:r>
                    </a:p>
                  </a:txBody>
                  <a:tcPr marL="14569" marR="14569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417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9673533"/>
                  </a:ext>
                </a:extLst>
              </a:tr>
              <a:tr h="232049">
                <a:tc>
                  <a:txBody>
                    <a:bodyPr/>
                    <a:lstStyle/>
                    <a:p>
                      <a:pPr rtl="0" fontAlgn="ctr"/>
                      <a:r>
                        <a:rPr lang="hu-HU" sz="900" b="0">
                          <a:solidFill>
                            <a:srgbClr val="417F75"/>
                          </a:solidFill>
                          <a:effectLst/>
                          <a:latin typeface="Georgia" panose="02040502050405020303" pitchFamily="18" charset="0"/>
                        </a:rPr>
                        <a:t>Gyógyszertérítés</a:t>
                      </a:r>
                    </a:p>
                  </a:txBody>
                  <a:tcPr marL="14569" marR="14569" marT="0" marB="0" anchor="ctr">
                    <a:lnL w="15240" cap="flat" cmpd="sng" algn="ctr">
                      <a:solidFill>
                        <a:srgbClr val="417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900" b="0">
                          <a:solidFill>
                            <a:srgbClr val="417F75"/>
                          </a:solidFill>
                          <a:effectLst/>
                          <a:latin typeface="Georgia" panose="02040502050405020303" pitchFamily="18" charset="0"/>
                        </a:rPr>
                        <a:t>3 hónap</a:t>
                      </a:r>
                    </a:p>
                  </a:txBody>
                  <a:tcPr marL="14569" marR="14569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900" b="0">
                          <a:solidFill>
                            <a:srgbClr val="417F75"/>
                          </a:solidFill>
                          <a:effectLst/>
                          <a:latin typeface="Georgia" panose="02040502050405020303" pitchFamily="18" charset="0"/>
                        </a:rPr>
                        <a:t>150.000 Ft / 2 év</a:t>
                      </a:r>
                    </a:p>
                  </a:txBody>
                  <a:tcPr marL="14569" marR="14569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417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2384005"/>
                  </a:ext>
                </a:extLst>
              </a:tr>
              <a:tr h="232049">
                <a:tc>
                  <a:txBody>
                    <a:bodyPr/>
                    <a:lstStyle/>
                    <a:p>
                      <a:pPr rtl="0" fontAlgn="ctr"/>
                      <a:r>
                        <a:rPr lang="hu-HU" sz="900" b="0">
                          <a:solidFill>
                            <a:srgbClr val="417F75"/>
                          </a:solidFill>
                          <a:effectLst/>
                          <a:latin typeface="Georgia" panose="02040502050405020303" pitchFamily="18" charset="0"/>
                        </a:rPr>
                        <a:t>Baleseti segély, jövedelemcsökkenés mértékéig, max. 50.000 Ft/hó, maximum 6 hónapon keresztül</a:t>
                      </a:r>
                    </a:p>
                  </a:txBody>
                  <a:tcPr marL="14569" marR="14569" marT="0" marB="0" anchor="ctr">
                    <a:lnL w="15240" cap="flat" cmpd="sng" algn="ctr">
                      <a:solidFill>
                        <a:srgbClr val="417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900" b="0">
                          <a:solidFill>
                            <a:srgbClr val="417F75"/>
                          </a:solidFill>
                          <a:effectLst/>
                          <a:latin typeface="Georgia" panose="02040502050405020303" pitchFamily="18" charset="0"/>
                        </a:rPr>
                        <a:t>1 hónap</a:t>
                      </a:r>
                    </a:p>
                  </a:txBody>
                  <a:tcPr marL="14569" marR="14569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900" b="0">
                          <a:solidFill>
                            <a:srgbClr val="417F75"/>
                          </a:solidFill>
                          <a:effectLst/>
                          <a:latin typeface="Georgia" panose="02040502050405020303" pitchFamily="18" charset="0"/>
                        </a:rPr>
                        <a:t>300.000 Ft</a:t>
                      </a:r>
                    </a:p>
                  </a:txBody>
                  <a:tcPr marL="14569" marR="14569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417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3633915"/>
                  </a:ext>
                </a:extLst>
              </a:tr>
              <a:tr h="232049">
                <a:tc>
                  <a:txBody>
                    <a:bodyPr/>
                    <a:lstStyle/>
                    <a:p>
                      <a:pPr rtl="0" fontAlgn="ctr"/>
                      <a:r>
                        <a:rPr lang="hu-HU" sz="900" b="0">
                          <a:solidFill>
                            <a:srgbClr val="417F75"/>
                          </a:solidFill>
                          <a:effectLst/>
                          <a:latin typeface="Georgia" panose="02040502050405020303" pitchFamily="18" charset="0"/>
                        </a:rPr>
                        <a:t>60 napot meghaladó táppénz esetén kieső jövedelem, max. 50.000 Ft/hó, max. 6 hónapon át</a:t>
                      </a:r>
                    </a:p>
                  </a:txBody>
                  <a:tcPr marL="14569" marR="14569" marT="0" marB="0" anchor="ctr">
                    <a:lnL w="15240" cap="flat" cmpd="sng" algn="ctr">
                      <a:solidFill>
                        <a:srgbClr val="417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900" b="0">
                          <a:solidFill>
                            <a:srgbClr val="417F75"/>
                          </a:solidFill>
                          <a:effectLst/>
                          <a:latin typeface="Georgia" panose="02040502050405020303" pitchFamily="18" charset="0"/>
                        </a:rPr>
                        <a:t>3 hónap</a:t>
                      </a:r>
                    </a:p>
                  </a:txBody>
                  <a:tcPr marL="14569" marR="14569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900" b="0">
                          <a:solidFill>
                            <a:srgbClr val="417F75"/>
                          </a:solidFill>
                          <a:effectLst/>
                          <a:latin typeface="Georgia" panose="02040502050405020303" pitchFamily="18" charset="0"/>
                        </a:rPr>
                        <a:t>300.000 Ft</a:t>
                      </a:r>
                    </a:p>
                  </a:txBody>
                  <a:tcPr marL="14569" marR="14569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417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184169"/>
                  </a:ext>
                </a:extLst>
              </a:tr>
              <a:tr h="130486">
                <a:tc>
                  <a:txBody>
                    <a:bodyPr/>
                    <a:lstStyle/>
                    <a:p>
                      <a:pPr rtl="0" fontAlgn="ctr"/>
                      <a:r>
                        <a:rPr lang="hu-HU" sz="900" b="0">
                          <a:solidFill>
                            <a:srgbClr val="417F75"/>
                          </a:solidFill>
                          <a:effectLst/>
                          <a:latin typeface="Georgia" panose="02040502050405020303" pitchFamily="18" charset="0"/>
                        </a:rPr>
                        <a:t>Csonttörés - súlyosság százalékában kerül megállapításra</a:t>
                      </a:r>
                    </a:p>
                  </a:txBody>
                  <a:tcPr marL="14569" marR="14569" marT="0" marB="0" anchor="ctr">
                    <a:lnL w="15240" cap="flat" cmpd="sng" algn="ctr">
                      <a:solidFill>
                        <a:srgbClr val="417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900" b="0">
                          <a:solidFill>
                            <a:srgbClr val="417F75"/>
                          </a:solidFill>
                          <a:effectLst/>
                          <a:latin typeface="Georgia" panose="02040502050405020303" pitchFamily="18" charset="0"/>
                        </a:rPr>
                        <a:t>1 hónap</a:t>
                      </a:r>
                    </a:p>
                  </a:txBody>
                  <a:tcPr marL="14569" marR="14569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900" b="0">
                          <a:solidFill>
                            <a:srgbClr val="417F75"/>
                          </a:solidFill>
                          <a:effectLst/>
                          <a:latin typeface="Georgia" panose="02040502050405020303" pitchFamily="18" charset="0"/>
                        </a:rPr>
                        <a:t>100.000 Ft / év</a:t>
                      </a:r>
                    </a:p>
                  </a:txBody>
                  <a:tcPr marL="14569" marR="14569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417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3551354"/>
                  </a:ext>
                </a:extLst>
              </a:tr>
              <a:tr h="232049">
                <a:tc>
                  <a:txBody>
                    <a:bodyPr/>
                    <a:lstStyle/>
                    <a:p>
                      <a:pPr rtl="0" fontAlgn="ctr"/>
                      <a:r>
                        <a:rPr lang="hu-HU" sz="900" b="0">
                          <a:solidFill>
                            <a:srgbClr val="417F75"/>
                          </a:solidFill>
                          <a:effectLst/>
                          <a:latin typeface="Georgia" panose="02040502050405020303" pitchFamily="18" charset="0"/>
                        </a:rPr>
                        <a:t>Terhességi ultrahang</a:t>
                      </a:r>
                    </a:p>
                  </a:txBody>
                  <a:tcPr marL="14569" marR="14569" marT="0" marB="0" anchor="ctr">
                    <a:lnL w="15240" cap="flat" cmpd="sng" algn="ctr">
                      <a:solidFill>
                        <a:srgbClr val="417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900" b="0">
                          <a:solidFill>
                            <a:srgbClr val="417F75"/>
                          </a:solidFill>
                          <a:effectLst/>
                          <a:latin typeface="Georgia" panose="02040502050405020303" pitchFamily="18" charset="0"/>
                        </a:rPr>
                        <a:t>-</a:t>
                      </a:r>
                    </a:p>
                  </a:txBody>
                  <a:tcPr marL="14569" marR="14569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900" b="0">
                          <a:solidFill>
                            <a:srgbClr val="417F75"/>
                          </a:solidFill>
                          <a:effectLst/>
                          <a:latin typeface="Georgia" panose="02040502050405020303" pitchFamily="18" charset="0"/>
                        </a:rPr>
                        <a:t>25.000 Ft / terhesség</a:t>
                      </a:r>
                    </a:p>
                  </a:txBody>
                  <a:tcPr marL="14569" marR="14569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417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8609693"/>
                  </a:ext>
                </a:extLst>
              </a:tr>
              <a:tr h="130486">
                <a:tc>
                  <a:txBody>
                    <a:bodyPr/>
                    <a:lstStyle/>
                    <a:p>
                      <a:pPr rtl="0" fontAlgn="ctr"/>
                      <a:r>
                        <a:rPr lang="hu-HU" sz="900" b="0">
                          <a:solidFill>
                            <a:srgbClr val="417F75"/>
                          </a:solidFill>
                          <a:effectLst/>
                          <a:latin typeface="Georgia" panose="02040502050405020303" pitchFamily="18" charset="0"/>
                        </a:rPr>
                        <a:t>Lombikprogramot megelőző vizsgálatok</a:t>
                      </a:r>
                    </a:p>
                  </a:txBody>
                  <a:tcPr marL="14569" marR="14569" marT="0" marB="0" anchor="ctr">
                    <a:lnL w="15240" cap="flat" cmpd="sng" algn="ctr">
                      <a:solidFill>
                        <a:srgbClr val="417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900" b="0">
                          <a:solidFill>
                            <a:srgbClr val="417F75"/>
                          </a:solidFill>
                          <a:effectLst/>
                          <a:latin typeface="Georgia" panose="02040502050405020303" pitchFamily="18" charset="0"/>
                        </a:rPr>
                        <a:t>6 hónap</a:t>
                      </a:r>
                    </a:p>
                  </a:txBody>
                  <a:tcPr marL="14569" marR="14569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900" b="0">
                          <a:solidFill>
                            <a:srgbClr val="417F75"/>
                          </a:solidFill>
                          <a:effectLst/>
                          <a:latin typeface="Georgia" panose="02040502050405020303" pitchFamily="18" charset="0"/>
                        </a:rPr>
                        <a:t>200.000 Ft</a:t>
                      </a:r>
                    </a:p>
                  </a:txBody>
                  <a:tcPr marL="14569" marR="14569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417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8913880"/>
                  </a:ext>
                </a:extLst>
              </a:tr>
              <a:tr h="130486">
                <a:tc>
                  <a:txBody>
                    <a:bodyPr/>
                    <a:lstStyle/>
                    <a:p>
                      <a:pPr rtl="0" fontAlgn="ctr"/>
                      <a:r>
                        <a:rPr lang="hu-HU" sz="900" b="0">
                          <a:solidFill>
                            <a:srgbClr val="417F75"/>
                          </a:solidFill>
                          <a:effectLst/>
                          <a:latin typeface="Georgia" panose="02040502050405020303" pitchFamily="18" charset="0"/>
                        </a:rPr>
                        <a:t>Őssejt levétel sikertelensége esetén az induló díj térítése</a:t>
                      </a:r>
                    </a:p>
                  </a:txBody>
                  <a:tcPr marL="14569" marR="14569" marT="0" marB="0" anchor="ctr">
                    <a:lnL w="15240" cap="flat" cmpd="sng" algn="ctr">
                      <a:solidFill>
                        <a:srgbClr val="417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900" b="0">
                          <a:solidFill>
                            <a:srgbClr val="417F75"/>
                          </a:solidFill>
                          <a:effectLst/>
                          <a:latin typeface="Georgia" panose="02040502050405020303" pitchFamily="18" charset="0"/>
                        </a:rPr>
                        <a:t>-</a:t>
                      </a:r>
                    </a:p>
                  </a:txBody>
                  <a:tcPr marL="14569" marR="14569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900" b="0">
                          <a:solidFill>
                            <a:srgbClr val="417F75"/>
                          </a:solidFill>
                          <a:effectLst/>
                          <a:latin typeface="Georgia" panose="02040502050405020303" pitchFamily="18" charset="0"/>
                        </a:rPr>
                        <a:t>65.000 Ft</a:t>
                      </a:r>
                    </a:p>
                  </a:txBody>
                  <a:tcPr marL="14569" marR="14569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417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7290731"/>
                  </a:ext>
                </a:extLst>
              </a:tr>
              <a:tr h="130486">
                <a:tc>
                  <a:txBody>
                    <a:bodyPr/>
                    <a:lstStyle/>
                    <a:p>
                      <a:pPr rtl="0" fontAlgn="ctr"/>
                      <a:r>
                        <a:rPr lang="hu-HU" sz="900" b="0">
                          <a:solidFill>
                            <a:srgbClr val="417F75"/>
                          </a:solidFill>
                          <a:effectLst/>
                          <a:latin typeface="Georgia" panose="02040502050405020303" pitchFamily="18" charset="0"/>
                        </a:rPr>
                        <a:t>Szülés szolgáltatáshoz kapcsolódóan a magzat elvesztése</a:t>
                      </a:r>
                    </a:p>
                  </a:txBody>
                  <a:tcPr marL="14569" marR="14569" marT="0" marB="0" anchor="ctr">
                    <a:lnL w="15240" cap="flat" cmpd="sng" algn="ctr">
                      <a:solidFill>
                        <a:srgbClr val="417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900" b="0">
                          <a:solidFill>
                            <a:srgbClr val="417F75"/>
                          </a:solidFill>
                          <a:effectLst/>
                          <a:latin typeface="Georgia" panose="02040502050405020303" pitchFamily="18" charset="0"/>
                        </a:rPr>
                        <a:t>-</a:t>
                      </a:r>
                    </a:p>
                  </a:txBody>
                  <a:tcPr marL="14569" marR="14569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900" b="0">
                          <a:solidFill>
                            <a:srgbClr val="417F75"/>
                          </a:solidFill>
                          <a:effectLst/>
                          <a:latin typeface="Georgia" panose="02040502050405020303" pitchFamily="18" charset="0"/>
                        </a:rPr>
                        <a:t>375.000 Ft</a:t>
                      </a:r>
                    </a:p>
                  </a:txBody>
                  <a:tcPr marL="14569" marR="14569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417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9052496"/>
                  </a:ext>
                </a:extLst>
              </a:tr>
              <a:tr h="232049">
                <a:tc>
                  <a:txBody>
                    <a:bodyPr/>
                    <a:lstStyle/>
                    <a:p>
                      <a:pPr rtl="0" fontAlgn="ctr"/>
                      <a:r>
                        <a:rPr lang="hu-HU" sz="900" b="0">
                          <a:solidFill>
                            <a:srgbClr val="417F75"/>
                          </a:solidFill>
                          <a:effectLst/>
                          <a:latin typeface="Georgia" panose="02040502050405020303" pitchFamily="18" charset="0"/>
                        </a:rPr>
                        <a:t>Lakáshitel törlesztés, félévet meghaladó munkanélküliség esetén, a havi minimálbér 15%-áig</a:t>
                      </a:r>
                    </a:p>
                  </a:txBody>
                  <a:tcPr marL="14569" marR="14569" marT="0" marB="0" anchor="ctr">
                    <a:lnL w="15240" cap="flat" cmpd="sng" algn="ctr">
                      <a:solidFill>
                        <a:srgbClr val="417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900" b="0">
                          <a:solidFill>
                            <a:srgbClr val="417F75"/>
                          </a:solidFill>
                          <a:effectLst/>
                          <a:latin typeface="Georgia" panose="02040502050405020303" pitchFamily="18" charset="0"/>
                        </a:rPr>
                        <a:t>3 hónap</a:t>
                      </a:r>
                    </a:p>
                  </a:txBody>
                  <a:tcPr marL="14569" marR="14569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900" b="0">
                          <a:solidFill>
                            <a:srgbClr val="417F75"/>
                          </a:solidFill>
                          <a:effectLst/>
                          <a:latin typeface="Georgia" panose="02040502050405020303" pitchFamily="18" charset="0"/>
                        </a:rPr>
                        <a:t>523.440 Ft / év</a:t>
                      </a:r>
                    </a:p>
                  </a:txBody>
                  <a:tcPr marL="14569" marR="14569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417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8201869"/>
                  </a:ext>
                </a:extLst>
              </a:tr>
              <a:tr h="232049">
                <a:tc>
                  <a:txBody>
                    <a:bodyPr/>
                    <a:lstStyle/>
                    <a:p>
                      <a:pPr rtl="0" fontAlgn="ctr"/>
                      <a:r>
                        <a:rPr lang="hu-HU" sz="900" b="0">
                          <a:solidFill>
                            <a:srgbClr val="417F75"/>
                          </a:solidFill>
                          <a:effectLst/>
                          <a:latin typeface="Georgia" panose="02040502050405020303" pitchFamily="18" charset="0"/>
                        </a:rPr>
                        <a:t>Gyerekruházati költségek, tankönyv és tanszer árának térítése, félévet meghaladó munkanélküliség esetén</a:t>
                      </a:r>
                    </a:p>
                  </a:txBody>
                  <a:tcPr marL="14569" marR="14569" marT="0" marB="0" anchor="ctr">
                    <a:lnL w="15240" cap="flat" cmpd="sng" algn="ctr">
                      <a:solidFill>
                        <a:srgbClr val="417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900" b="0">
                          <a:solidFill>
                            <a:srgbClr val="417F75"/>
                          </a:solidFill>
                          <a:effectLst/>
                          <a:latin typeface="Georgia" panose="02040502050405020303" pitchFamily="18" charset="0"/>
                        </a:rPr>
                        <a:t>3 hónap</a:t>
                      </a:r>
                    </a:p>
                  </a:txBody>
                  <a:tcPr marL="14569" marR="14569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900" b="0">
                          <a:solidFill>
                            <a:srgbClr val="417F75"/>
                          </a:solidFill>
                          <a:effectLst/>
                          <a:latin typeface="Georgia" panose="02040502050405020303" pitchFamily="18" charset="0"/>
                        </a:rPr>
                        <a:t>290.800 Ft / gyermek</a:t>
                      </a:r>
                    </a:p>
                  </a:txBody>
                  <a:tcPr marL="14569" marR="14569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417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3007392"/>
                  </a:ext>
                </a:extLst>
              </a:tr>
              <a:tr h="232049">
                <a:tc>
                  <a:txBody>
                    <a:bodyPr/>
                    <a:lstStyle/>
                    <a:p>
                      <a:pPr rtl="0" fontAlgn="ctr"/>
                      <a:r>
                        <a:rPr lang="hu-HU" sz="900" b="0">
                          <a:solidFill>
                            <a:srgbClr val="417F75"/>
                          </a:solidFill>
                          <a:effectLst/>
                          <a:latin typeface="Georgia" panose="02040502050405020303" pitchFamily="18" charset="0"/>
                        </a:rPr>
                        <a:t>Sportbérlet hosszabbítása - a táppénz ideje alatt kiesett időre téríti meg a bérleti díj összegét a Pénztár</a:t>
                      </a:r>
                    </a:p>
                  </a:txBody>
                  <a:tcPr marL="14569" marR="14569" marT="0" marB="0" anchor="ctr">
                    <a:lnL w="15240" cap="flat" cmpd="sng" algn="ctr">
                      <a:solidFill>
                        <a:srgbClr val="417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900" b="0">
                          <a:solidFill>
                            <a:srgbClr val="417F75"/>
                          </a:solidFill>
                          <a:effectLst/>
                          <a:latin typeface="Georgia" panose="02040502050405020303" pitchFamily="18" charset="0"/>
                        </a:rPr>
                        <a:t>-</a:t>
                      </a:r>
                    </a:p>
                  </a:txBody>
                  <a:tcPr marL="14569" marR="14569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900" b="0">
                          <a:solidFill>
                            <a:srgbClr val="417F75"/>
                          </a:solidFill>
                          <a:effectLst/>
                          <a:latin typeface="Georgia" panose="02040502050405020303" pitchFamily="18" charset="0"/>
                        </a:rPr>
                        <a:t>100.000 Ft / év</a:t>
                      </a:r>
                    </a:p>
                  </a:txBody>
                  <a:tcPr marL="14569" marR="14569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417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880875"/>
                  </a:ext>
                </a:extLst>
              </a:tr>
              <a:tr h="130486">
                <a:tc>
                  <a:txBody>
                    <a:bodyPr/>
                    <a:lstStyle/>
                    <a:p>
                      <a:pPr rtl="0" fontAlgn="ctr"/>
                      <a:r>
                        <a:rPr lang="hu-HU" sz="900" b="0">
                          <a:solidFill>
                            <a:srgbClr val="417F75"/>
                          </a:solidFill>
                          <a:effectLst/>
                          <a:latin typeface="Georgia" panose="02040502050405020303" pitchFamily="18" charset="0"/>
                        </a:rPr>
                        <a:t>Temetési költségek átvállalása</a:t>
                      </a:r>
                    </a:p>
                  </a:txBody>
                  <a:tcPr marL="14569" marR="14569" marT="0" marB="0" anchor="ctr">
                    <a:lnL w="15240" cap="flat" cmpd="sng" algn="ctr">
                      <a:solidFill>
                        <a:srgbClr val="417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900" b="0">
                          <a:solidFill>
                            <a:srgbClr val="417F75"/>
                          </a:solidFill>
                          <a:effectLst/>
                          <a:latin typeface="Georgia" panose="02040502050405020303" pitchFamily="18" charset="0"/>
                        </a:rPr>
                        <a:t>12 hónap</a:t>
                      </a:r>
                    </a:p>
                  </a:txBody>
                  <a:tcPr marL="14569" marR="14569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900" b="0">
                          <a:solidFill>
                            <a:srgbClr val="417F75"/>
                          </a:solidFill>
                          <a:effectLst/>
                          <a:latin typeface="Georgia" panose="02040502050405020303" pitchFamily="18" charset="0"/>
                        </a:rPr>
                        <a:t>150.000 Ft</a:t>
                      </a:r>
                    </a:p>
                  </a:txBody>
                  <a:tcPr marL="14569" marR="14569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417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1068862"/>
                  </a:ext>
                </a:extLst>
              </a:tr>
              <a:tr h="232049">
                <a:tc>
                  <a:txBody>
                    <a:bodyPr/>
                    <a:lstStyle/>
                    <a:p>
                      <a:pPr rtl="0" fontAlgn="ctr"/>
                      <a:r>
                        <a:rPr lang="hu-HU" sz="900" b="0">
                          <a:solidFill>
                            <a:srgbClr val="417F75"/>
                          </a:solidFill>
                          <a:effectLst/>
                          <a:latin typeface="Georgia" panose="02040502050405020303" pitchFamily="18" charset="0"/>
                        </a:rPr>
                        <a:t>Lakóingatlanban keletkezett tűz- és elemi kár </a:t>
                      </a:r>
                    </a:p>
                  </a:txBody>
                  <a:tcPr marL="14569" marR="14569" marT="0" marB="0" anchor="ctr">
                    <a:lnL w="15240" cap="flat" cmpd="sng" algn="ctr">
                      <a:solidFill>
                        <a:srgbClr val="417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 algn="ctr">
                      <a:solidFill>
                        <a:srgbClr val="417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900" b="0">
                          <a:solidFill>
                            <a:srgbClr val="417F75"/>
                          </a:solidFill>
                          <a:effectLst/>
                          <a:latin typeface="Georgia" panose="02040502050405020303" pitchFamily="18" charset="0"/>
                        </a:rPr>
                        <a:t>első 10 eFt befizetéstől 1 hónap</a:t>
                      </a:r>
                    </a:p>
                  </a:txBody>
                  <a:tcPr marL="14569" marR="14569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 algn="ctr">
                      <a:solidFill>
                        <a:srgbClr val="417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900" b="0" dirty="0">
                          <a:solidFill>
                            <a:srgbClr val="417F75"/>
                          </a:solidFill>
                          <a:effectLst/>
                          <a:latin typeface="Georgia" panose="02040502050405020303" pitchFamily="18" charset="0"/>
                        </a:rPr>
                        <a:t>250.000 Ft / esemény</a:t>
                      </a:r>
                    </a:p>
                  </a:txBody>
                  <a:tcPr marL="14569" marR="14569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417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 algn="ctr">
                      <a:solidFill>
                        <a:srgbClr val="417F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636442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4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7" name="Google Shape;1177;p40"/>
          <p:cNvSpPr txBox="1"/>
          <p:nvPr/>
        </p:nvSpPr>
        <p:spPr>
          <a:xfrm>
            <a:off x="557400" y="1338601"/>
            <a:ext cx="6120000" cy="4355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just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hu-HU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 szív elektromos tevékenységét papírszalagra rajzolt görbék formájában jeleníti meg. Vizsgálható vele a </a:t>
            </a:r>
            <a:r>
              <a:rPr lang="hu-HU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percenkénti</a:t>
            </a:r>
            <a:r>
              <a:rPr lang="hu-HU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szívverések száma, azok szabályossága, a szív ingerképzése, ingervezetése, ritmuszavarok, ingervezetési zavarok, a szívizomzat oxigénhiánya, károsodása. Számos egyéb kórállapot mellett információt ad többek között a szívet alkotó kamrák falának nagyságáról, de az alkalmazott gyógyszerek szívműködést befolyásoló hatásairól vagy azok nemkívánatos mellékhatásairól is. Noha különösebb előkészületre nincs szükség, közvetlenül a vizsgálat elvégzése előtti fizikai terhelés (pl. felmenetel a lépcsőn) megváltoztathatja a görbét. Pár perc pihenés után azonban a szív ismét nyugalmi állapotába kerül.</a:t>
            </a:r>
            <a:endParaRPr sz="1500" b="0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8" name="Google Shape;1178;p40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9" name="Google Shape;1179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1180" name="Google Shape;1180;p40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1181" name="Google Shape;1181;p40"/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1182" name="Google Shape;1182;p40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40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3" name="Google Shape;1183;p40"/>
          <p:cNvSpPr txBox="1"/>
          <p:nvPr/>
        </p:nvSpPr>
        <p:spPr>
          <a:xfrm>
            <a:off x="522516" y="368389"/>
            <a:ext cx="7753976" cy="111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lang="hu-HU" sz="3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12 elvezetéses EKG vizsgálat </a:t>
            </a:r>
            <a:endParaRPr sz="1200" dirty="0"/>
          </a:p>
        </p:txBody>
      </p:sp>
      <p:pic>
        <p:nvPicPr>
          <p:cNvPr id="1184" name="Google Shape;1184;p4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33277" t="-10972" r="-14432" b="-10832"/>
          <a:stretch/>
        </p:blipFill>
        <p:spPr>
          <a:xfrm>
            <a:off x="7726898" y="-849086"/>
            <a:ext cx="8546366" cy="8546366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85" name="Google Shape;1185;p40"/>
          <p:cNvSpPr/>
          <p:nvPr/>
        </p:nvSpPr>
        <p:spPr>
          <a:xfrm>
            <a:off x="7373241" y="-32310"/>
            <a:ext cx="1755617" cy="6922620"/>
          </a:xfrm>
          <a:custGeom>
            <a:avLst/>
            <a:gdLst/>
            <a:ahLst/>
            <a:cxnLst/>
            <a:rect l="l" t="t" r="r" b="b"/>
            <a:pathLst>
              <a:path w="301949" h="1190625" extrusionOk="0">
                <a:moveTo>
                  <a:pt x="301949" y="0"/>
                </a:moveTo>
                <a:lnTo>
                  <a:pt x="275279" y="0"/>
                </a:lnTo>
                <a:cubicBezTo>
                  <a:pt x="101924" y="147638"/>
                  <a:pt x="-946" y="366713"/>
                  <a:pt x="7" y="597218"/>
                </a:cubicBezTo>
                <a:cubicBezTo>
                  <a:pt x="959" y="826770"/>
                  <a:pt x="103829" y="1043940"/>
                  <a:pt x="275279" y="1190625"/>
                </a:cubicBezTo>
                <a:lnTo>
                  <a:pt x="301949" y="1190625"/>
                </a:lnTo>
                <a:cubicBezTo>
                  <a:pt x="124784" y="1046798"/>
                  <a:pt x="18104" y="828675"/>
                  <a:pt x="17152" y="597218"/>
                </a:cubicBezTo>
                <a:cubicBezTo>
                  <a:pt x="16199" y="364808"/>
                  <a:pt x="123832" y="144780"/>
                  <a:pt x="301949" y="0"/>
                </a:cubicBezTo>
                <a:close/>
              </a:path>
            </a:pathLst>
          </a:custGeom>
          <a:solidFill>
            <a:srgbClr val="D7DDDA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p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1" name="Google Shape;1191;p41"/>
          <p:cNvSpPr txBox="1"/>
          <p:nvPr/>
        </p:nvSpPr>
        <p:spPr>
          <a:xfrm>
            <a:off x="519099" y="2371976"/>
            <a:ext cx="4067415" cy="359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hu-H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Testsúly és testmagasság mérés, </a:t>
            </a:r>
            <a:br>
              <a:rPr lang="hu-H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BMI (testtömeg index) meghatározás, </a:t>
            </a:r>
            <a:br>
              <a:rPr lang="hu-H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testösszetétel mérés - </a:t>
            </a:r>
            <a:br>
              <a:rPr lang="hu-H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izomtömeg%, testzsír%, visceralis zsír%, </a:t>
            </a:r>
            <a:br>
              <a:rPr lang="hu-H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alapanyagcsere meghatározás</a:t>
            </a:r>
            <a:endParaRPr sz="16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2" name="Google Shape;1192;p41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3" name="Google Shape;1193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1194" name="Google Shape;1194;p41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1195" name="Google Shape;1195;p41"/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1196" name="Google Shape;1196;p41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41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7" name="Google Shape;1197;p41"/>
          <p:cNvSpPr txBox="1"/>
          <p:nvPr/>
        </p:nvSpPr>
        <p:spPr>
          <a:xfrm>
            <a:off x="522516" y="368389"/>
            <a:ext cx="7753976" cy="111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lang="hu-HU" sz="3200" b="1" i="0" u="none" strike="noStrike" cap="none" dirty="0" err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Antropometriai</a:t>
            </a:r>
            <a:r>
              <a:rPr lang="hu-HU" sz="3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hu-HU" sz="3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hu-HU" sz="3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vizsgálatok</a:t>
            </a:r>
            <a:endParaRPr sz="1200" dirty="0"/>
          </a:p>
        </p:txBody>
      </p:sp>
      <p:pic>
        <p:nvPicPr>
          <p:cNvPr id="1198" name="Google Shape;1198;p4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10231" t="-9637" r="10232" b="-9636"/>
          <a:stretch/>
        </p:blipFill>
        <p:spPr>
          <a:xfrm>
            <a:off x="5361068" y="-849086"/>
            <a:ext cx="8546366" cy="8546366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99" name="Google Shape;1199;p41"/>
          <p:cNvSpPr/>
          <p:nvPr/>
        </p:nvSpPr>
        <p:spPr>
          <a:xfrm>
            <a:off x="5007411" y="-32310"/>
            <a:ext cx="1755617" cy="6922620"/>
          </a:xfrm>
          <a:custGeom>
            <a:avLst/>
            <a:gdLst/>
            <a:ahLst/>
            <a:cxnLst/>
            <a:rect l="l" t="t" r="r" b="b"/>
            <a:pathLst>
              <a:path w="301949" h="1190625" extrusionOk="0">
                <a:moveTo>
                  <a:pt x="301949" y="0"/>
                </a:moveTo>
                <a:lnTo>
                  <a:pt x="275279" y="0"/>
                </a:lnTo>
                <a:cubicBezTo>
                  <a:pt x="101924" y="147638"/>
                  <a:pt x="-946" y="366713"/>
                  <a:pt x="7" y="597218"/>
                </a:cubicBezTo>
                <a:cubicBezTo>
                  <a:pt x="959" y="826770"/>
                  <a:pt x="103829" y="1043940"/>
                  <a:pt x="275279" y="1190625"/>
                </a:cubicBezTo>
                <a:lnTo>
                  <a:pt x="301949" y="1190625"/>
                </a:lnTo>
                <a:cubicBezTo>
                  <a:pt x="124784" y="1046798"/>
                  <a:pt x="18104" y="828675"/>
                  <a:pt x="17152" y="597218"/>
                </a:cubicBezTo>
                <a:cubicBezTo>
                  <a:pt x="16199" y="364808"/>
                  <a:pt x="123832" y="144780"/>
                  <a:pt x="301949" y="0"/>
                </a:cubicBezTo>
                <a:close/>
              </a:path>
            </a:pathLst>
          </a:custGeom>
          <a:solidFill>
            <a:srgbClr val="D7DDDA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4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5" name="Google Shape;1205;p42"/>
          <p:cNvSpPr txBox="1"/>
          <p:nvPr/>
        </p:nvSpPr>
        <p:spPr>
          <a:xfrm>
            <a:off x="519099" y="1785822"/>
            <a:ext cx="6120000" cy="414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just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hu-HU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 vizsgálat a beteg számára sem sugár-, sem egyéb terheléssel nem jár. A vizsgálattal áttekintik a máj, az epeutak, epehólyag, a hasnyálmirigy, a gyomor-, illetve bélrendszer (gyulladások, daganatok), lép, vesék, mellékvesék, húgyhólyag, méh és petefészek, valamint a prosztata szerkezetét és elváltozásait. A vizsgálat során a leírt szervek gyulladását, kövességét, jó- és rosszindulatú elváltozásait tudjuk diagnosztizálni. A vizsgálatok különösen javasoltak gyomor- és bélpanaszok tisztázására, daganatos betegségek szűrésére. Ahhoz, hogy a vizsgálat teljes értékű legyen, éhgyomorral és teli húgyhólyaggal szükséges érkezni.</a:t>
            </a:r>
            <a:endParaRPr sz="1500" b="0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6" name="Google Shape;1206;p42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7" name="Google Shape;1207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1208" name="Google Shape;1208;p42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1209" name="Google Shape;1209;p42"/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1210" name="Google Shape;1210;p42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42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1" name="Google Shape;1211;p42"/>
          <p:cNvSpPr txBox="1"/>
          <p:nvPr/>
        </p:nvSpPr>
        <p:spPr>
          <a:xfrm>
            <a:off x="522516" y="368389"/>
            <a:ext cx="7753976" cy="111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lang="hu-HU" sz="3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Hasi és kismedencei </a:t>
            </a:r>
            <a:br>
              <a:rPr lang="hu-HU" sz="3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hu-HU" sz="3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ultrahang vizsgálat</a:t>
            </a:r>
            <a:endParaRPr sz="3200" b="1" i="0" u="none" strike="noStrike" cap="none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12" name="Google Shape;1212;p4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46" t="-248" r="-65894" b="-10451"/>
          <a:stretch/>
        </p:blipFill>
        <p:spPr>
          <a:xfrm>
            <a:off x="7348375" y="-849086"/>
            <a:ext cx="8546366" cy="8546366"/>
          </a:xfrm>
          <a:prstGeom prst="ellipse">
            <a:avLst/>
          </a:prstGeom>
          <a:noFill/>
          <a:ln>
            <a:noFill/>
          </a:ln>
        </p:spPr>
      </p:pic>
      <p:sp>
        <p:nvSpPr>
          <p:cNvPr id="1213" name="Google Shape;1213;p42"/>
          <p:cNvSpPr/>
          <p:nvPr/>
        </p:nvSpPr>
        <p:spPr>
          <a:xfrm>
            <a:off x="6994718" y="-32310"/>
            <a:ext cx="1755617" cy="6922620"/>
          </a:xfrm>
          <a:custGeom>
            <a:avLst/>
            <a:gdLst/>
            <a:ahLst/>
            <a:cxnLst/>
            <a:rect l="l" t="t" r="r" b="b"/>
            <a:pathLst>
              <a:path w="301949" h="1190625" extrusionOk="0">
                <a:moveTo>
                  <a:pt x="301949" y="0"/>
                </a:moveTo>
                <a:lnTo>
                  <a:pt x="275279" y="0"/>
                </a:lnTo>
                <a:cubicBezTo>
                  <a:pt x="101924" y="147638"/>
                  <a:pt x="-946" y="366713"/>
                  <a:pt x="7" y="597218"/>
                </a:cubicBezTo>
                <a:cubicBezTo>
                  <a:pt x="959" y="826770"/>
                  <a:pt x="103829" y="1043940"/>
                  <a:pt x="275279" y="1190625"/>
                </a:cubicBezTo>
                <a:lnTo>
                  <a:pt x="301949" y="1190625"/>
                </a:lnTo>
                <a:cubicBezTo>
                  <a:pt x="124784" y="1046798"/>
                  <a:pt x="18104" y="828675"/>
                  <a:pt x="17152" y="597218"/>
                </a:cubicBezTo>
                <a:cubicBezTo>
                  <a:pt x="16199" y="364808"/>
                  <a:pt x="123832" y="144780"/>
                  <a:pt x="301949" y="0"/>
                </a:cubicBezTo>
                <a:close/>
              </a:path>
            </a:pathLst>
          </a:custGeom>
          <a:solidFill>
            <a:srgbClr val="D7DDDA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p4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9" name="Google Shape;1219;p43"/>
          <p:cNvSpPr txBox="1"/>
          <p:nvPr/>
        </p:nvSpPr>
        <p:spPr>
          <a:xfrm>
            <a:off x="519099" y="1785822"/>
            <a:ext cx="5794615" cy="4347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just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hu-HU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Nyaki verőér dinamikus funkcionális vizsgálata - a szív és érrendszeri betegségek, valamint stroke rizikófelméréséhez. A vizsgálat során, a hasi UH-hoz hasonlóan, zselés anyaggal kenik be a beteg nyakát az erek lefutásának megfelelően. Az agy irányába haladó erek átjárhatóságát lehet megvizsgálni, fájdalommentesen. A nyaki ultrahang vizsgálja az erek esetleges elzáródását, szűkületét. Néhány jellegzetes tünet vagy betegség, amelyek fennállásakor biztosan </a:t>
            </a:r>
            <a:r>
              <a:rPr lang="hu-HU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javasolunk</a:t>
            </a:r>
            <a:r>
              <a:rPr lang="hu-HU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nyaki ultrahang diagnosztikát is elvégeztetni: Stroke, TIA (átmeneti agyi keringési zavar) átesett betegeknél, egyensúlyzavar, tartós szédülés</a:t>
            </a:r>
            <a:endParaRPr sz="1500" b="0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0" name="Google Shape;1220;p43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1" name="Google Shape;1221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1222" name="Google Shape;1222;p43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1223" name="Google Shape;1223;p43"/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1224" name="Google Shape;1224;p43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43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5" name="Google Shape;1225;p43"/>
          <p:cNvSpPr txBox="1"/>
          <p:nvPr/>
        </p:nvSpPr>
        <p:spPr>
          <a:xfrm>
            <a:off x="522516" y="368389"/>
            <a:ext cx="7753976" cy="111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lang="hu-HU" sz="3200" b="1" i="0" u="none" strike="noStrike" cap="none" dirty="0" err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Carotis</a:t>
            </a:r>
            <a:r>
              <a:rPr lang="hu-HU" sz="3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ultrahang </a:t>
            </a:r>
            <a:br>
              <a:rPr lang="hu-HU" sz="3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hu-HU" sz="3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vizsgálat</a:t>
            </a:r>
            <a:endParaRPr sz="3200" b="1" i="0" u="none" strike="noStrike" cap="none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26" name="Google Shape;1226;p4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813" t="2223" r="-53066" b="-3852"/>
          <a:stretch/>
        </p:blipFill>
        <p:spPr>
          <a:xfrm>
            <a:off x="7109795" y="-849086"/>
            <a:ext cx="8546366" cy="8546366"/>
          </a:xfrm>
          <a:prstGeom prst="ellipse">
            <a:avLst/>
          </a:prstGeom>
          <a:noFill/>
          <a:ln>
            <a:noFill/>
          </a:ln>
        </p:spPr>
      </p:pic>
      <p:sp>
        <p:nvSpPr>
          <p:cNvPr id="1227" name="Google Shape;1227;p43"/>
          <p:cNvSpPr/>
          <p:nvPr/>
        </p:nvSpPr>
        <p:spPr>
          <a:xfrm>
            <a:off x="6756138" y="-32310"/>
            <a:ext cx="1755617" cy="6922620"/>
          </a:xfrm>
          <a:custGeom>
            <a:avLst/>
            <a:gdLst/>
            <a:ahLst/>
            <a:cxnLst/>
            <a:rect l="l" t="t" r="r" b="b"/>
            <a:pathLst>
              <a:path w="301949" h="1190625" extrusionOk="0">
                <a:moveTo>
                  <a:pt x="301949" y="0"/>
                </a:moveTo>
                <a:lnTo>
                  <a:pt x="275279" y="0"/>
                </a:lnTo>
                <a:cubicBezTo>
                  <a:pt x="101924" y="147638"/>
                  <a:pt x="-946" y="366713"/>
                  <a:pt x="7" y="597218"/>
                </a:cubicBezTo>
                <a:cubicBezTo>
                  <a:pt x="959" y="826770"/>
                  <a:pt x="103829" y="1043940"/>
                  <a:pt x="275279" y="1190625"/>
                </a:cubicBezTo>
                <a:lnTo>
                  <a:pt x="301949" y="1190625"/>
                </a:lnTo>
                <a:cubicBezTo>
                  <a:pt x="124784" y="1046798"/>
                  <a:pt x="18104" y="828675"/>
                  <a:pt x="17152" y="597218"/>
                </a:cubicBezTo>
                <a:cubicBezTo>
                  <a:pt x="16199" y="364808"/>
                  <a:pt x="123832" y="144780"/>
                  <a:pt x="301949" y="0"/>
                </a:cubicBezTo>
                <a:close/>
              </a:path>
            </a:pathLst>
          </a:custGeom>
          <a:solidFill>
            <a:srgbClr val="D7DDDA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p4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3" name="Google Shape;1233;p44"/>
          <p:cNvSpPr txBox="1"/>
          <p:nvPr/>
        </p:nvSpPr>
        <p:spPr>
          <a:xfrm>
            <a:off x="519100" y="1600175"/>
            <a:ext cx="7753976" cy="5115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hu-HU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hu-HU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spirometria</a:t>
            </a:r>
            <a:r>
              <a:rPr lang="hu-HU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egy olyan légzésfunkciós vizsgálat, mellyel vizsgálhatjuk a tüdő térfogatát, a légzés minőségét, valamint a gázcsere és a keringés állapotát. Jelentős segítséget jelent a légzészavarok diagnosztizálásában és kezelésében. A </a:t>
            </a:r>
            <a:r>
              <a:rPr lang="hu-HU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spirométer</a:t>
            </a:r>
            <a:r>
              <a:rPr lang="hu-HU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felépítése szerint lehet zárt és félig-, vagy teljesen nyílt. A vizsgálat ülő, vagy álló testhelyzetben történik, </a:t>
            </a:r>
            <a:r>
              <a:rPr lang="hu-HU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becsipeszelt</a:t>
            </a:r>
            <a:r>
              <a:rPr lang="hu-HU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orral</a:t>
            </a:r>
            <a:r>
              <a:rPr lang="hu-HU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 A </a:t>
            </a:r>
            <a:r>
              <a:rPr lang="hu-HU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spirométerre</a:t>
            </a:r>
            <a:r>
              <a:rPr lang="hu-HU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egy eldobható szájcsutorát helyezünk és ezen keresztül kell az orvos utasításai alapján ki-be lélegeznünk. A műszer a maximális kapacitású belégzés utáni erőltetett kilégzés térfogatát, illetve áramlási sebességét nézi. A műszerrel összekötött számítógép összeveti a mért eredményeket az azonos korú, nemű, testsúlyú és magasságú személytől elvárható értékekkel és megjeleníti azt. Ha az </a:t>
            </a:r>
            <a:r>
              <a:rPr lang="hu-HU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obstruktív</a:t>
            </a:r>
            <a:r>
              <a:rPr lang="hu-HU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rendellenesség kimutatható, az orvosnak meg kell állapítania, hogy az visszafordítható-e.  A légzésfunkciós vizsgálatok (PFT, </a:t>
            </a:r>
            <a:r>
              <a:rPr lang="hu-HU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pulmonary</a:t>
            </a:r>
            <a:r>
              <a:rPr lang="hu-HU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1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function</a:t>
            </a:r>
            <a:r>
              <a:rPr lang="hu-HU" sz="1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test) hasznosak a tisztázatlan légzőszervi tünetek okának diagnosztizálásában és az ismert légzőszervi betegségben szenvedő betegek állapotának nyomon követésében.</a:t>
            </a:r>
            <a:endParaRPr sz="1500" b="0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4" name="Google Shape;1234;p44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5" name="Google Shape;1235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1236" name="Google Shape;1236;p44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1237" name="Google Shape;1237;p44"/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1238" name="Google Shape;1238;p44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44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9" name="Google Shape;1239;p44"/>
          <p:cNvSpPr txBox="1"/>
          <p:nvPr/>
        </p:nvSpPr>
        <p:spPr>
          <a:xfrm>
            <a:off x="522516" y="368389"/>
            <a:ext cx="7753976" cy="111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lang="hu-HU" sz="3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Légzésfunkciós vizsgálatok, </a:t>
            </a:r>
            <a:br>
              <a:rPr lang="hu-HU" sz="3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hu-HU" sz="3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tüdő életkor meghatározás</a:t>
            </a:r>
            <a:endParaRPr sz="3200" b="1" i="0" u="none" strike="noStrike" cap="none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40" name="Google Shape;1240;p4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31967" t="-11198" r="-5321" b="-11058"/>
          <a:stretch/>
        </p:blipFill>
        <p:spPr>
          <a:xfrm>
            <a:off x="8846520" y="-849086"/>
            <a:ext cx="8546366" cy="8546366"/>
          </a:xfrm>
          <a:prstGeom prst="ellipse">
            <a:avLst/>
          </a:prstGeom>
          <a:noFill/>
          <a:ln>
            <a:noFill/>
          </a:ln>
        </p:spPr>
      </p:pic>
      <p:sp>
        <p:nvSpPr>
          <p:cNvPr id="1241" name="Google Shape;1241;p44"/>
          <p:cNvSpPr/>
          <p:nvPr/>
        </p:nvSpPr>
        <p:spPr>
          <a:xfrm>
            <a:off x="8492863" y="-32310"/>
            <a:ext cx="1755617" cy="6922620"/>
          </a:xfrm>
          <a:custGeom>
            <a:avLst/>
            <a:gdLst/>
            <a:ahLst/>
            <a:cxnLst/>
            <a:rect l="l" t="t" r="r" b="b"/>
            <a:pathLst>
              <a:path w="301949" h="1190625" extrusionOk="0">
                <a:moveTo>
                  <a:pt x="301949" y="0"/>
                </a:moveTo>
                <a:lnTo>
                  <a:pt x="275279" y="0"/>
                </a:lnTo>
                <a:cubicBezTo>
                  <a:pt x="101924" y="147638"/>
                  <a:pt x="-946" y="366713"/>
                  <a:pt x="7" y="597218"/>
                </a:cubicBezTo>
                <a:cubicBezTo>
                  <a:pt x="959" y="826770"/>
                  <a:pt x="103829" y="1043940"/>
                  <a:pt x="275279" y="1190625"/>
                </a:cubicBezTo>
                <a:lnTo>
                  <a:pt x="301949" y="1190625"/>
                </a:lnTo>
                <a:cubicBezTo>
                  <a:pt x="124784" y="1046798"/>
                  <a:pt x="18104" y="828675"/>
                  <a:pt x="17152" y="597218"/>
                </a:cubicBezTo>
                <a:cubicBezTo>
                  <a:pt x="16199" y="364808"/>
                  <a:pt x="123832" y="144780"/>
                  <a:pt x="301949" y="0"/>
                </a:cubicBezTo>
                <a:close/>
              </a:path>
            </a:pathLst>
          </a:custGeom>
          <a:solidFill>
            <a:srgbClr val="D7DDDA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p4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7" name="Google Shape;1247;p45"/>
          <p:cNvSpPr txBox="1"/>
          <p:nvPr/>
        </p:nvSpPr>
        <p:spPr>
          <a:xfrm>
            <a:off x="519100" y="2192221"/>
            <a:ext cx="5465866" cy="359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just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hu-HU" sz="1500" b="0" i="0" u="none" strike="noStrike" cap="none" dirty="0">
                <a:solidFill>
                  <a:schemeClr val="lt1"/>
                </a:solidFill>
                <a:sym typeface="Arial"/>
              </a:rPr>
              <a:t>Olyan röntgenfelvétel, amely a mellkasi szervek – elsősorban a tüdők, a szív, a </a:t>
            </a:r>
            <a:r>
              <a:rPr lang="hu-HU" sz="1500" b="0" i="0" u="none" strike="noStrike" cap="none" dirty="0" err="1">
                <a:solidFill>
                  <a:schemeClr val="lt1"/>
                </a:solidFill>
                <a:sym typeface="Arial"/>
              </a:rPr>
              <a:t>nagyerek</a:t>
            </a:r>
            <a:r>
              <a:rPr lang="hu-HU" sz="1500" b="0" i="0" u="none" strike="noStrike" cap="none" dirty="0">
                <a:solidFill>
                  <a:schemeClr val="lt1"/>
                </a:solidFill>
                <a:sym typeface="Arial"/>
              </a:rPr>
              <a:t>, a bordák és a rekeszizom – árnyékát és e szervek bizonyos eltéréseit ábrázolja. Így például a tüdőgyulladás, tüdődaganatok, TBC, tüdőtágulat, mellkasi </a:t>
            </a:r>
            <a:r>
              <a:rPr lang="hu-HU" sz="1500" b="0" i="0" u="none" strike="noStrike" cap="none" dirty="0" err="1">
                <a:solidFill>
                  <a:schemeClr val="lt1"/>
                </a:solidFill>
                <a:sym typeface="Arial"/>
              </a:rPr>
              <a:t>folya-dékgyülem</a:t>
            </a:r>
            <a:r>
              <a:rPr lang="hu-HU" sz="1500" b="0" i="0" u="none" strike="noStrike" cap="none" dirty="0">
                <a:solidFill>
                  <a:schemeClr val="lt1"/>
                </a:solidFill>
                <a:sym typeface="Arial"/>
              </a:rPr>
              <a:t>, szívbetegség következtében kialakuló kisvérköri pangás, légmell, stb. A páciensnek félmeztelenre vetkőzve kell beállnia a röntgen-készülékbe, a mellkasát a filmet tartó ernyőnek nyomva. Az asszisztens megkéri, hogy vegyen nagy levegőt, tartsa vissza a lélegzetét, és ne mozogjon. Ekkor készíti el a röntgenfelvételt.</a:t>
            </a:r>
            <a:endParaRPr sz="1500" dirty="0"/>
          </a:p>
        </p:txBody>
      </p:sp>
      <p:sp>
        <p:nvSpPr>
          <p:cNvPr id="1248" name="Google Shape;1248;p45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9" name="Google Shape;1249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1250" name="Google Shape;1250;p45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1251" name="Google Shape;1251;p45"/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1252" name="Google Shape;1252;p45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45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3" name="Google Shape;1253;p45"/>
          <p:cNvSpPr txBox="1"/>
          <p:nvPr/>
        </p:nvSpPr>
        <p:spPr>
          <a:xfrm>
            <a:off x="522515" y="368389"/>
            <a:ext cx="6864411" cy="189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lang="hu-HU" sz="3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Digitális mellkas röntgen </a:t>
            </a:r>
            <a:br>
              <a:rPr lang="hu-HU" sz="3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hu-HU" sz="3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vizsgálat, szakorvosi kiértékeléssel</a:t>
            </a:r>
            <a:endParaRPr sz="3200" b="1" i="0" u="none" strike="noStrike" cap="none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54" name="Google Shape;1254;p4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17239" t="-10953" r="1510" b="-10952"/>
          <a:stretch/>
        </p:blipFill>
        <p:spPr>
          <a:xfrm>
            <a:off x="6791842" y="-849086"/>
            <a:ext cx="8546366" cy="8546366"/>
          </a:xfrm>
          <a:prstGeom prst="ellipse">
            <a:avLst/>
          </a:prstGeom>
          <a:noFill/>
          <a:ln>
            <a:noFill/>
          </a:ln>
        </p:spPr>
      </p:pic>
      <p:sp>
        <p:nvSpPr>
          <p:cNvPr id="1255" name="Google Shape;1255;p45"/>
          <p:cNvSpPr/>
          <p:nvPr/>
        </p:nvSpPr>
        <p:spPr>
          <a:xfrm>
            <a:off x="6438185" y="-32310"/>
            <a:ext cx="1755617" cy="6922620"/>
          </a:xfrm>
          <a:custGeom>
            <a:avLst/>
            <a:gdLst/>
            <a:ahLst/>
            <a:cxnLst/>
            <a:rect l="l" t="t" r="r" b="b"/>
            <a:pathLst>
              <a:path w="301949" h="1190625" extrusionOk="0">
                <a:moveTo>
                  <a:pt x="301949" y="0"/>
                </a:moveTo>
                <a:lnTo>
                  <a:pt x="275279" y="0"/>
                </a:lnTo>
                <a:cubicBezTo>
                  <a:pt x="101924" y="147638"/>
                  <a:pt x="-946" y="366713"/>
                  <a:pt x="7" y="597218"/>
                </a:cubicBezTo>
                <a:cubicBezTo>
                  <a:pt x="959" y="826770"/>
                  <a:pt x="103829" y="1043940"/>
                  <a:pt x="275279" y="1190625"/>
                </a:cubicBezTo>
                <a:lnTo>
                  <a:pt x="301949" y="1190625"/>
                </a:lnTo>
                <a:cubicBezTo>
                  <a:pt x="124784" y="1046798"/>
                  <a:pt x="18104" y="828675"/>
                  <a:pt x="17152" y="597218"/>
                </a:cubicBezTo>
                <a:cubicBezTo>
                  <a:pt x="16199" y="364808"/>
                  <a:pt x="123832" y="144780"/>
                  <a:pt x="301949" y="0"/>
                </a:cubicBezTo>
                <a:close/>
              </a:path>
            </a:pathLst>
          </a:custGeom>
          <a:solidFill>
            <a:srgbClr val="D7DDDA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56" name="Google Shape;1256;p45"/>
          <p:cNvGrpSpPr/>
          <p:nvPr/>
        </p:nvGrpSpPr>
        <p:grpSpPr>
          <a:xfrm>
            <a:off x="6278270" y="3886123"/>
            <a:ext cx="2700009" cy="2971879"/>
            <a:chOff x="4265642" y="1727085"/>
            <a:chExt cx="3766956" cy="4146260"/>
          </a:xfrm>
        </p:grpSpPr>
        <p:sp>
          <p:nvSpPr>
            <p:cNvPr id="1257" name="Google Shape;1257;p45"/>
            <p:cNvSpPr/>
            <p:nvPr/>
          </p:nvSpPr>
          <p:spPr>
            <a:xfrm>
              <a:off x="4265642" y="1727085"/>
              <a:ext cx="3766956" cy="3766945"/>
            </a:xfrm>
            <a:custGeom>
              <a:avLst/>
              <a:gdLst/>
              <a:ahLst/>
              <a:cxnLst/>
              <a:rect l="l" t="t" r="r" b="b"/>
              <a:pathLst>
                <a:path w="3313639" h="3313631" extrusionOk="0">
                  <a:moveTo>
                    <a:pt x="3313640" y="1656816"/>
                  </a:moveTo>
                  <a:cubicBezTo>
                    <a:pt x="3313640" y="2571850"/>
                    <a:pt x="2571856" y="3313632"/>
                    <a:pt x="1656820" y="3313632"/>
                  </a:cubicBezTo>
                  <a:cubicBezTo>
                    <a:pt x="741784" y="3313632"/>
                    <a:pt x="0" y="2571850"/>
                    <a:pt x="0" y="1656816"/>
                  </a:cubicBezTo>
                  <a:cubicBezTo>
                    <a:pt x="0" y="741782"/>
                    <a:pt x="741784" y="0"/>
                    <a:pt x="1656820" y="0"/>
                  </a:cubicBezTo>
                  <a:cubicBezTo>
                    <a:pt x="2571856" y="0"/>
                    <a:pt x="3313640" y="741782"/>
                    <a:pt x="3313640" y="16568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45"/>
            <p:cNvSpPr txBox="1"/>
            <p:nvPr/>
          </p:nvSpPr>
          <p:spPr>
            <a:xfrm>
              <a:off x="4323027" y="2388562"/>
              <a:ext cx="3580854" cy="34847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</a:pPr>
              <a:r>
                <a:rPr lang="hu-HU" sz="16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Egészségőr+ </a:t>
              </a:r>
              <a:br>
                <a:rPr lang="hu-HU" sz="16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hu-HU" sz="16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csomagnál a szűrővizsgálatot megelőző vizsgálat esetén 3 hónap várakozási idő.</a:t>
              </a:r>
              <a:endParaRPr sz="1200" dirty="0"/>
            </a:p>
          </p:txBody>
        </p: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p4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4" name="Google Shape;1264;p46"/>
          <p:cNvSpPr txBox="1"/>
          <p:nvPr/>
        </p:nvSpPr>
        <p:spPr>
          <a:xfrm>
            <a:off x="519100" y="1785821"/>
            <a:ext cx="4381425" cy="4015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</a:pPr>
            <a:r>
              <a:rPr lang="hu-HU" sz="16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Laboratóriumi vizsgálat: </a:t>
            </a:r>
            <a:br>
              <a:rPr lang="hu-HU" sz="1600" b="0" i="0" u="none" strike="noStrike" cap="none" dirty="0">
                <a:solidFill>
                  <a:schemeClr val="lt1"/>
                </a:solidFill>
                <a:sym typeface="Arial"/>
              </a:rPr>
            </a:br>
            <a:r>
              <a:rPr lang="hu-HU" sz="1600" b="0" i="0" u="none" strike="noStrike" cap="none" dirty="0">
                <a:solidFill>
                  <a:schemeClr val="lt1"/>
                </a:solidFill>
                <a:sym typeface="Arial"/>
              </a:rPr>
              <a:t>kvalitatív és kvantitatív vérkép, </a:t>
            </a:r>
            <a:br>
              <a:rPr lang="hu-HU" sz="1600" b="0" i="0" u="none" strike="noStrike" cap="none" dirty="0">
                <a:solidFill>
                  <a:schemeClr val="lt1"/>
                </a:solidFill>
                <a:sym typeface="Arial"/>
              </a:rPr>
            </a:br>
            <a:r>
              <a:rPr lang="hu-HU" sz="1600" b="0" i="0" u="none" strike="noStrike" cap="none" dirty="0">
                <a:solidFill>
                  <a:schemeClr val="lt1"/>
                </a:solidFill>
                <a:sym typeface="Arial"/>
              </a:rPr>
              <a:t>vércukor, </a:t>
            </a:r>
            <a:br>
              <a:rPr lang="hu-HU" sz="1600" b="0" i="0" u="none" strike="noStrike" cap="none" dirty="0">
                <a:solidFill>
                  <a:schemeClr val="lt1"/>
                </a:solidFill>
                <a:sym typeface="Arial"/>
              </a:rPr>
            </a:br>
            <a:r>
              <a:rPr lang="hu-HU" sz="1600" b="1" i="0" u="none" strike="noStrike" cap="none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We</a:t>
            </a:r>
            <a:r>
              <a:rPr lang="hu-HU" sz="16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, koleszterinek: </a:t>
            </a:r>
            <a:r>
              <a:rPr lang="hu-HU" sz="1600" b="0" i="0" u="none" strike="noStrike" cap="none" dirty="0">
                <a:solidFill>
                  <a:schemeClr val="lt1"/>
                </a:solidFill>
                <a:sym typeface="Arial"/>
              </a:rPr>
              <a:t>LDL-, HDL és </a:t>
            </a:r>
            <a:r>
              <a:rPr lang="hu-HU" sz="1600" b="0" i="0" u="none" strike="noStrike" cap="none" dirty="0" err="1">
                <a:solidFill>
                  <a:schemeClr val="lt1"/>
                </a:solidFill>
                <a:sym typeface="Arial"/>
              </a:rPr>
              <a:t>összkoleszterin</a:t>
            </a:r>
            <a:r>
              <a:rPr lang="hu-HU" sz="1600" b="0" i="0" u="none" strike="noStrike" cap="none" dirty="0">
                <a:solidFill>
                  <a:schemeClr val="lt1"/>
                </a:solidFill>
                <a:sym typeface="Arial"/>
              </a:rPr>
              <a:t>, triglicerid, karbamid, kreatinin, májfunkció - GOT, GPT, Gamma GT, alkalikus </a:t>
            </a:r>
            <a:r>
              <a:rPr lang="hu-HU" sz="1600" b="0" i="0" u="none" strike="noStrike" cap="none" dirty="0" err="1">
                <a:solidFill>
                  <a:schemeClr val="lt1"/>
                </a:solidFill>
                <a:sym typeface="Arial"/>
              </a:rPr>
              <a:t>foszfatáz</a:t>
            </a:r>
            <a:r>
              <a:rPr lang="hu-HU" sz="1600" b="0" i="0" u="none" strike="noStrike" cap="none" dirty="0">
                <a:solidFill>
                  <a:schemeClr val="lt1"/>
                </a:solidFill>
                <a:sym typeface="Arial"/>
              </a:rPr>
              <a:t> (ALP), vesefunkció - bilirubin, nátrium, kálium, </a:t>
            </a:r>
            <a:r>
              <a:rPr lang="hu-HU" sz="1600" b="0" i="0" u="none" strike="noStrike" cap="none" dirty="0" err="1">
                <a:solidFill>
                  <a:schemeClr val="lt1"/>
                </a:solidFill>
                <a:sym typeface="Arial"/>
              </a:rPr>
              <a:t>összfehérje</a:t>
            </a:r>
            <a:r>
              <a:rPr lang="hu-HU" sz="1600" b="0" i="0" u="none" strike="noStrike" cap="none" dirty="0">
                <a:solidFill>
                  <a:schemeClr val="lt1"/>
                </a:solidFill>
                <a:sym typeface="Arial"/>
              </a:rPr>
              <a:t>, albumin, húgysav</a:t>
            </a:r>
            <a:endParaRPr sz="1200" dirty="0"/>
          </a:p>
          <a:p>
            <a:pPr marL="0" marR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</a:pPr>
            <a:r>
              <a:rPr lang="hu-HU" sz="16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Vizeletvizsgálat: </a:t>
            </a:r>
            <a:br>
              <a:rPr lang="hu-HU" sz="16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hu-HU" sz="1600" b="0" i="0" u="none" strike="noStrike" cap="none" dirty="0">
                <a:solidFill>
                  <a:schemeClr val="lt1"/>
                </a:solidFill>
                <a:sym typeface="Arial"/>
              </a:rPr>
              <a:t>teljes vizelet és üledék</a:t>
            </a:r>
            <a:endParaRPr sz="1200" dirty="0"/>
          </a:p>
        </p:txBody>
      </p:sp>
      <p:sp>
        <p:nvSpPr>
          <p:cNvPr id="1265" name="Google Shape;1265;p46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6" name="Google Shape;1266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1267" name="Google Shape;1267;p46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1268" name="Google Shape;1268;p46"/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1269" name="Google Shape;1269;p46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46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0" name="Google Shape;1270;p46"/>
          <p:cNvSpPr txBox="1"/>
          <p:nvPr/>
        </p:nvSpPr>
        <p:spPr>
          <a:xfrm>
            <a:off x="522515" y="731246"/>
            <a:ext cx="8656653" cy="111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lang="hu-HU" sz="3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Labor</a:t>
            </a:r>
            <a:endParaRPr sz="3200" b="1" i="0" u="none" strike="noStrike" cap="none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71" name="Google Shape;1271;p4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16191" t="-10387" r="2332" b="-11510"/>
          <a:stretch/>
        </p:blipFill>
        <p:spPr>
          <a:xfrm>
            <a:off x="5920983" y="-849086"/>
            <a:ext cx="8546366" cy="8546366"/>
          </a:xfrm>
          <a:prstGeom prst="ellipse">
            <a:avLst/>
          </a:prstGeom>
          <a:noFill/>
          <a:ln>
            <a:noFill/>
          </a:ln>
        </p:spPr>
      </p:pic>
      <p:sp>
        <p:nvSpPr>
          <p:cNvPr id="1272" name="Google Shape;1272;p46"/>
          <p:cNvSpPr/>
          <p:nvPr/>
        </p:nvSpPr>
        <p:spPr>
          <a:xfrm>
            <a:off x="5567326" y="-32310"/>
            <a:ext cx="1755617" cy="6922620"/>
          </a:xfrm>
          <a:custGeom>
            <a:avLst/>
            <a:gdLst/>
            <a:ahLst/>
            <a:cxnLst/>
            <a:rect l="l" t="t" r="r" b="b"/>
            <a:pathLst>
              <a:path w="301949" h="1190625" extrusionOk="0">
                <a:moveTo>
                  <a:pt x="301949" y="0"/>
                </a:moveTo>
                <a:lnTo>
                  <a:pt x="275279" y="0"/>
                </a:lnTo>
                <a:cubicBezTo>
                  <a:pt x="101924" y="147638"/>
                  <a:pt x="-946" y="366713"/>
                  <a:pt x="7" y="597218"/>
                </a:cubicBezTo>
                <a:cubicBezTo>
                  <a:pt x="959" y="826770"/>
                  <a:pt x="103829" y="1043940"/>
                  <a:pt x="275279" y="1190625"/>
                </a:cubicBezTo>
                <a:lnTo>
                  <a:pt x="301949" y="1190625"/>
                </a:lnTo>
                <a:cubicBezTo>
                  <a:pt x="124784" y="1046798"/>
                  <a:pt x="18104" y="828675"/>
                  <a:pt x="17152" y="597218"/>
                </a:cubicBezTo>
                <a:cubicBezTo>
                  <a:pt x="16199" y="364808"/>
                  <a:pt x="123832" y="144780"/>
                  <a:pt x="301949" y="0"/>
                </a:cubicBezTo>
                <a:close/>
              </a:path>
            </a:pathLst>
          </a:custGeom>
          <a:solidFill>
            <a:srgbClr val="D7DDDA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73" name="Google Shape;1273;p46"/>
          <p:cNvGrpSpPr/>
          <p:nvPr/>
        </p:nvGrpSpPr>
        <p:grpSpPr>
          <a:xfrm>
            <a:off x="4570978" y="724097"/>
            <a:ext cx="2700009" cy="2700000"/>
            <a:chOff x="4265642" y="1727085"/>
            <a:chExt cx="3766956" cy="3766945"/>
          </a:xfrm>
        </p:grpSpPr>
        <p:sp>
          <p:nvSpPr>
            <p:cNvPr id="1274" name="Google Shape;1274;p46"/>
            <p:cNvSpPr/>
            <p:nvPr/>
          </p:nvSpPr>
          <p:spPr>
            <a:xfrm>
              <a:off x="4265642" y="1727085"/>
              <a:ext cx="3766956" cy="3766945"/>
            </a:xfrm>
            <a:custGeom>
              <a:avLst/>
              <a:gdLst/>
              <a:ahLst/>
              <a:cxnLst/>
              <a:rect l="l" t="t" r="r" b="b"/>
              <a:pathLst>
                <a:path w="3313639" h="3313631" extrusionOk="0">
                  <a:moveTo>
                    <a:pt x="3313640" y="1656816"/>
                  </a:moveTo>
                  <a:cubicBezTo>
                    <a:pt x="3313640" y="2571850"/>
                    <a:pt x="2571856" y="3313632"/>
                    <a:pt x="1656820" y="3313632"/>
                  </a:cubicBezTo>
                  <a:cubicBezTo>
                    <a:pt x="741784" y="3313632"/>
                    <a:pt x="0" y="2571850"/>
                    <a:pt x="0" y="1656816"/>
                  </a:cubicBezTo>
                  <a:cubicBezTo>
                    <a:pt x="0" y="741782"/>
                    <a:pt x="741784" y="0"/>
                    <a:pt x="1656820" y="0"/>
                  </a:cubicBezTo>
                  <a:cubicBezTo>
                    <a:pt x="2571856" y="0"/>
                    <a:pt x="3313640" y="741782"/>
                    <a:pt x="3313640" y="16568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46"/>
            <p:cNvSpPr txBox="1"/>
            <p:nvPr/>
          </p:nvSpPr>
          <p:spPr>
            <a:xfrm>
              <a:off x="4328023" y="2234853"/>
              <a:ext cx="3580854" cy="29832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</a:pPr>
              <a:r>
                <a:rPr lang="hu-HU" sz="16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Egészségőr </a:t>
              </a:r>
              <a:br>
                <a:rPr lang="hu-HU" sz="16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hu-HU" sz="16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és Egészségőr+ csomagoknál a szűrővizsgálatot megelőző vizsgálat esetén 3 hónap várakozási idő</a:t>
              </a:r>
              <a:endParaRPr sz="1200" dirty="0"/>
            </a:p>
          </p:txBody>
        </p: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2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p4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1" name="Google Shape;1281;p47"/>
          <p:cNvSpPr txBox="1"/>
          <p:nvPr/>
        </p:nvSpPr>
        <p:spPr>
          <a:xfrm>
            <a:off x="522517" y="2135843"/>
            <a:ext cx="6525983" cy="359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just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hu-HU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Amennyiben inzulinrezisztencia kerül megállapításra, akkor javasolt azonnal életmódbeli változtatásokat eszközölni, ugyanis ilyenkor még visszafordítható az állapot és megelőzhető a cukorbetegség kialakulása. 3 pontos cukorterheléses vizsgálattal inzulin szintek ellenőrzése mellett, mely során azt nézik, hogy egy cukros folyadék elfogyasztása milyen mértékben emeli meg a vércukor és inzulin szintet az </a:t>
            </a:r>
            <a:r>
              <a:rPr lang="hu-HU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éhgyomri</a:t>
            </a:r>
            <a:r>
              <a:rPr lang="hu-HU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értékekhez képest.</a:t>
            </a:r>
          </a:p>
          <a:p>
            <a:pPr marL="0" marR="0" lvl="0" indent="0" algn="just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hu-HU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Másik fontos adat, ami szóba kerülhet az IR kivizsgálása során, az a HOMA-index. A HOMA index egy számított érték, ami az </a:t>
            </a:r>
            <a:r>
              <a:rPr lang="hu-HU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éhgyomri</a:t>
            </a:r>
            <a:r>
              <a:rPr lang="hu-HU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vércukor és inzulin szint értékekből kerül kiszámolásra. Az utóbbi években kezd elterjedni az </a:t>
            </a:r>
            <a:r>
              <a:rPr lang="hu-HU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adiponektin</a:t>
            </a:r>
            <a:r>
              <a:rPr lang="hu-HU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szint mérése, melyet még ritkán alkalmaznak IR vizsgálata során.</a:t>
            </a:r>
            <a:endParaRPr b="0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2" name="Google Shape;1282;p47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3" name="Google Shape;1283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1284" name="Google Shape;1284;p47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1285" name="Google Shape;1285;p47"/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1286" name="Google Shape;1286;p47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47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7" name="Google Shape;1287;p47"/>
          <p:cNvSpPr txBox="1"/>
          <p:nvPr/>
        </p:nvSpPr>
        <p:spPr>
          <a:xfrm>
            <a:off x="522516" y="295819"/>
            <a:ext cx="7753976" cy="2128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lang="hu-HU" sz="32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Anyagcsere betegségek: </a:t>
            </a:r>
            <a:r>
              <a:rPr lang="hu-HU" sz="3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inzulinrezisztencia és cukorbetegség szűrővizsgálat</a:t>
            </a:r>
            <a:endParaRPr sz="1200" dirty="0"/>
          </a:p>
        </p:txBody>
      </p:sp>
      <p:pic>
        <p:nvPicPr>
          <p:cNvPr id="1288" name="Google Shape;1288;p4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23929" t="-10915" r="-5177" b="-10776"/>
          <a:stretch/>
        </p:blipFill>
        <p:spPr>
          <a:xfrm>
            <a:off x="7778811" y="-849086"/>
            <a:ext cx="8546366" cy="8546366"/>
          </a:xfrm>
          <a:prstGeom prst="ellipse">
            <a:avLst/>
          </a:prstGeom>
          <a:noFill/>
          <a:ln>
            <a:noFill/>
          </a:ln>
        </p:spPr>
      </p:pic>
      <p:sp>
        <p:nvSpPr>
          <p:cNvPr id="1289" name="Google Shape;1289;p47"/>
          <p:cNvSpPr/>
          <p:nvPr/>
        </p:nvSpPr>
        <p:spPr>
          <a:xfrm>
            <a:off x="7425154" y="-32310"/>
            <a:ext cx="1755617" cy="6922620"/>
          </a:xfrm>
          <a:custGeom>
            <a:avLst/>
            <a:gdLst/>
            <a:ahLst/>
            <a:cxnLst/>
            <a:rect l="l" t="t" r="r" b="b"/>
            <a:pathLst>
              <a:path w="301949" h="1190625" extrusionOk="0">
                <a:moveTo>
                  <a:pt x="301949" y="0"/>
                </a:moveTo>
                <a:lnTo>
                  <a:pt x="275279" y="0"/>
                </a:lnTo>
                <a:cubicBezTo>
                  <a:pt x="101924" y="147638"/>
                  <a:pt x="-946" y="366713"/>
                  <a:pt x="7" y="597218"/>
                </a:cubicBezTo>
                <a:cubicBezTo>
                  <a:pt x="959" y="826770"/>
                  <a:pt x="103829" y="1043940"/>
                  <a:pt x="275279" y="1190625"/>
                </a:cubicBezTo>
                <a:lnTo>
                  <a:pt x="301949" y="1190625"/>
                </a:lnTo>
                <a:cubicBezTo>
                  <a:pt x="124784" y="1046798"/>
                  <a:pt x="18104" y="828675"/>
                  <a:pt x="17152" y="597218"/>
                </a:cubicBezTo>
                <a:cubicBezTo>
                  <a:pt x="16199" y="364808"/>
                  <a:pt x="123832" y="144780"/>
                  <a:pt x="301949" y="0"/>
                </a:cubicBezTo>
                <a:close/>
              </a:path>
            </a:pathLst>
          </a:custGeom>
          <a:solidFill>
            <a:srgbClr val="D7DDDA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2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p4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95" name="Google Shape;1295;p4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9987" t="-10105" r="-11598" b="-11990"/>
          <a:stretch/>
        </p:blipFill>
        <p:spPr>
          <a:xfrm>
            <a:off x="7517556" y="-849086"/>
            <a:ext cx="8546366" cy="8546366"/>
          </a:xfrm>
          <a:prstGeom prst="ellipse">
            <a:avLst/>
          </a:prstGeom>
          <a:noFill/>
          <a:ln>
            <a:noFill/>
          </a:ln>
        </p:spPr>
      </p:pic>
      <p:sp>
        <p:nvSpPr>
          <p:cNvPr id="1296" name="Google Shape;1296;p48"/>
          <p:cNvSpPr/>
          <p:nvPr/>
        </p:nvSpPr>
        <p:spPr>
          <a:xfrm>
            <a:off x="7163899" y="-32310"/>
            <a:ext cx="1755617" cy="6922620"/>
          </a:xfrm>
          <a:custGeom>
            <a:avLst/>
            <a:gdLst/>
            <a:ahLst/>
            <a:cxnLst/>
            <a:rect l="l" t="t" r="r" b="b"/>
            <a:pathLst>
              <a:path w="301949" h="1190625" extrusionOk="0">
                <a:moveTo>
                  <a:pt x="301949" y="0"/>
                </a:moveTo>
                <a:lnTo>
                  <a:pt x="275279" y="0"/>
                </a:lnTo>
                <a:cubicBezTo>
                  <a:pt x="101924" y="147638"/>
                  <a:pt x="-946" y="366713"/>
                  <a:pt x="7" y="597218"/>
                </a:cubicBezTo>
                <a:cubicBezTo>
                  <a:pt x="959" y="826770"/>
                  <a:pt x="103829" y="1043940"/>
                  <a:pt x="275279" y="1190625"/>
                </a:cubicBezTo>
                <a:lnTo>
                  <a:pt x="301949" y="1190625"/>
                </a:lnTo>
                <a:cubicBezTo>
                  <a:pt x="124784" y="1046798"/>
                  <a:pt x="18104" y="828675"/>
                  <a:pt x="17152" y="597218"/>
                </a:cubicBezTo>
                <a:cubicBezTo>
                  <a:pt x="16199" y="364808"/>
                  <a:pt x="123832" y="144780"/>
                  <a:pt x="301949" y="0"/>
                </a:cubicBezTo>
                <a:close/>
              </a:path>
            </a:pathLst>
          </a:custGeom>
          <a:solidFill>
            <a:srgbClr val="D7DDDA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48"/>
          <p:cNvSpPr txBox="1"/>
          <p:nvPr/>
        </p:nvSpPr>
        <p:spPr>
          <a:xfrm>
            <a:off x="519100" y="1785822"/>
            <a:ext cx="6839644" cy="4501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hu-HU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Erre a vizsgálatra jó vagy rosszindulatú elváltozás gyanújának felmerülése esetén kerül sor, a diagnózis pontosítására és a kezelési terv meghatározásához. Ultrahang-vezérelt aspirációs (un. vékonytű) </a:t>
            </a:r>
            <a:r>
              <a:rPr lang="hu-HU" b="1" i="0" u="none" strike="noStrike" cap="none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biopsziát</a:t>
            </a:r>
            <a:r>
              <a:rPr lang="hu-HU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az alábbi állapotokban szükséges elvégezni:</a:t>
            </a:r>
            <a:br>
              <a:rPr lang="hu-HU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b="1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hu-HU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Pajzsmirigy aspirációs citológia </a:t>
            </a:r>
            <a:r>
              <a:rPr lang="hu-HU" b="0" i="0" u="none" strike="noStrike" cap="none" dirty="0">
                <a:solidFill>
                  <a:schemeClr val="lt1"/>
                </a:solidFill>
                <a:sym typeface="Arial"/>
              </a:rPr>
              <a:t>– többek között pajzsmirigy göbök, csomók, vagy </a:t>
            </a:r>
            <a:r>
              <a:rPr lang="hu-HU" b="0" i="0" u="none" strike="noStrike" cap="none" dirty="0" err="1">
                <a:solidFill>
                  <a:schemeClr val="lt1"/>
                </a:solidFill>
                <a:sym typeface="Arial"/>
              </a:rPr>
              <a:t>gyulladásos</a:t>
            </a:r>
            <a:r>
              <a:rPr lang="hu-HU" b="0" i="0" u="none" strike="noStrike" cap="none" dirty="0">
                <a:solidFill>
                  <a:schemeClr val="lt1"/>
                </a:solidFill>
                <a:sym typeface="Arial"/>
              </a:rPr>
              <a:t> vagy daganatos betegség kivizsgálása esetén van szükség ultrahang-vezérelt </a:t>
            </a:r>
            <a:br>
              <a:rPr lang="hu-HU" b="0" i="0" u="none" strike="noStrike" cap="none" dirty="0">
                <a:solidFill>
                  <a:schemeClr val="lt1"/>
                </a:solidFill>
                <a:sym typeface="Arial"/>
              </a:rPr>
            </a:br>
            <a:r>
              <a:rPr lang="hu-HU" b="0" i="0" u="none" strike="noStrike" cap="none" dirty="0">
                <a:solidFill>
                  <a:schemeClr val="lt1"/>
                </a:solidFill>
                <a:sym typeface="Arial"/>
              </a:rPr>
              <a:t>pajzsmirigy citológiára. Ilyenkor a pajzsmirigy aspirációs </a:t>
            </a:r>
            <a:br>
              <a:rPr lang="hu-HU" b="0" i="0" u="none" strike="noStrike" cap="none" dirty="0">
                <a:solidFill>
                  <a:schemeClr val="lt1"/>
                </a:solidFill>
                <a:sym typeface="Arial"/>
              </a:rPr>
            </a:br>
            <a:r>
              <a:rPr lang="hu-HU" b="0" i="0" u="none" strike="noStrike" cap="none" dirty="0">
                <a:solidFill>
                  <a:schemeClr val="lt1"/>
                </a:solidFill>
                <a:sym typeface="Arial"/>
              </a:rPr>
              <a:t>citológia segítségével dől el, hogy milyen további </a:t>
            </a:r>
            <a:br>
              <a:rPr lang="hu-HU" b="0" i="0" u="none" strike="noStrike" cap="none" dirty="0">
                <a:solidFill>
                  <a:schemeClr val="lt1"/>
                </a:solidFill>
                <a:sym typeface="Arial"/>
              </a:rPr>
            </a:br>
            <a:r>
              <a:rPr lang="hu-HU" b="0" i="0" u="none" strike="noStrike" cap="none" dirty="0">
                <a:solidFill>
                  <a:schemeClr val="lt1"/>
                </a:solidFill>
                <a:sym typeface="Arial"/>
              </a:rPr>
              <a:t>kezelésre van szükség (műtét, gyógyszeres, izotóp </a:t>
            </a:r>
            <a:br>
              <a:rPr lang="hu-HU" b="0" i="0" u="none" strike="noStrike" cap="none" dirty="0">
                <a:solidFill>
                  <a:schemeClr val="lt1"/>
                </a:solidFill>
                <a:sym typeface="Arial"/>
              </a:rPr>
            </a:br>
            <a:r>
              <a:rPr lang="hu-HU" b="0" i="0" u="none" strike="noStrike" cap="none" dirty="0">
                <a:solidFill>
                  <a:schemeClr val="lt1"/>
                </a:solidFill>
                <a:sym typeface="Arial"/>
              </a:rPr>
              <a:t>kezelés stb)</a:t>
            </a:r>
            <a:endParaRPr sz="1200" dirty="0"/>
          </a:p>
        </p:txBody>
      </p:sp>
      <p:sp>
        <p:nvSpPr>
          <p:cNvPr id="1298" name="Google Shape;1298;p48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99" name="Google Shape;1299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1300" name="Google Shape;1300;p48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1301" name="Google Shape;1301;p48"/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1302" name="Google Shape;1302;p48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48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3" name="Google Shape;1303;p48"/>
          <p:cNvSpPr txBox="1"/>
          <p:nvPr/>
        </p:nvSpPr>
        <p:spPr>
          <a:xfrm>
            <a:off x="522515" y="368389"/>
            <a:ext cx="8656653" cy="111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lang="hu-HU" sz="3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Ultrahang-vezérelt aspirációs </a:t>
            </a:r>
            <a:br>
              <a:rPr lang="hu-HU" sz="3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hu-HU" sz="3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citológiai mintavétel</a:t>
            </a:r>
            <a:endParaRPr sz="3200" b="1" i="0" u="none" strike="noStrike" cap="none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304" name="Google Shape;1304;p48"/>
          <p:cNvGrpSpPr/>
          <p:nvPr/>
        </p:nvGrpSpPr>
        <p:grpSpPr>
          <a:xfrm>
            <a:off x="6117325" y="4440672"/>
            <a:ext cx="2700009" cy="2993973"/>
            <a:chOff x="4265642" y="1727085"/>
            <a:chExt cx="3766956" cy="4177086"/>
          </a:xfrm>
        </p:grpSpPr>
        <p:sp>
          <p:nvSpPr>
            <p:cNvPr id="1305" name="Google Shape;1305;p48"/>
            <p:cNvSpPr/>
            <p:nvPr/>
          </p:nvSpPr>
          <p:spPr>
            <a:xfrm>
              <a:off x="4265642" y="1727085"/>
              <a:ext cx="3766956" cy="3766945"/>
            </a:xfrm>
            <a:custGeom>
              <a:avLst/>
              <a:gdLst/>
              <a:ahLst/>
              <a:cxnLst/>
              <a:rect l="l" t="t" r="r" b="b"/>
              <a:pathLst>
                <a:path w="3313639" h="3313631" extrusionOk="0">
                  <a:moveTo>
                    <a:pt x="3313640" y="1656816"/>
                  </a:moveTo>
                  <a:cubicBezTo>
                    <a:pt x="3313640" y="2571850"/>
                    <a:pt x="2571856" y="3313632"/>
                    <a:pt x="1656820" y="3313632"/>
                  </a:cubicBezTo>
                  <a:cubicBezTo>
                    <a:pt x="741784" y="3313632"/>
                    <a:pt x="0" y="2571850"/>
                    <a:pt x="0" y="1656816"/>
                  </a:cubicBezTo>
                  <a:cubicBezTo>
                    <a:pt x="0" y="741782"/>
                    <a:pt x="741784" y="0"/>
                    <a:pt x="1656820" y="0"/>
                  </a:cubicBezTo>
                  <a:cubicBezTo>
                    <a:pt x="2571856" y="0"/>
                    <a:pt x="3313640" y="741782"/>
                    <a:pt x="3313640" y="16568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48"/>
            <p:cNvSpPr txBox="1"/>
            <p:nvPr/>
          </p:nvSpPr>
          <p:spPr>
            <a:xfrm>
              <a:off x="4341344" y="2232601"/>
              <a:ext cx="3580854" cy="36715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</a:pPr>
              <a:r>
                <a:rPr lang="hu-HU" sz="16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Egészségőr+ </a:t>
              </a:r>
              <a:br>
                <a:rPr lang="hu-HU" sz="16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hu-HU" sz="16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csomagnál a szűrővizsgálatot megelőző vizsgálat esetén 3 hónap várakozási idő</a:t>
              </a:r>
              <a:endParaRPr sz="1200" dirty="0"/>
            </a:p>
          </p:txBody>
        </p: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2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p4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2" name="Google Shape;1312;p4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3413" t="-10427" r="13414" b="-10426"/>
          <a:stretch/>
        </p:blipFill>
        <p:spPr>
          <a:xfrm>
            <a:off x="8272298" y="-834572"/>
            <a:ext cx="8546366" cy="8546366"/>
          </a:xfrm>
          <a:prstGeom prst="ellipse">
            <a:avLst/>
          </a:prstGeom>
          <a:noFill/>
          <a:ln>
            <a:noFill/>
          </a:ln>
        </p:spPr>
      </p:pic>
      <p:sp>
        <p:nvSpPr>
          <p:cNvPr id="1313" name="Google Shape;1313;p49"/>
          <p:cNvSpPr/>
          <p:nvPr/>
        </p:nvSpPr>
        <p:spPr>
          <a:xfrm>
            <a:off x="7918641" y="-32310"/>
            <a:ext cx="1755617" cy="6922620"/>
          </a:xfrm>
          <a:custGeom>
            <a:avLst/>
            <a:gdLst/>
            <a:ahLst/>
            <a:cxnLst/>
            <a:rect l="l" t="t" r="r" b="b"/>
            <a:pathLst>
              <a:path w="301949" h="1190625" extrusionOk="0">
                <a:moveTo>
                  <a:pt x="301949" y="0"/>
                </a:moveTo>
                <a:lnTo>
                  <a:pt x="275279" y="0"/>
                </a:lnTo>
                <a:cubicBezTo>
                  <a:pt x="101924" y="147638"/>
                  <a:pt x="-946" y="366713"/>
                  <a:pt x="7" y="597218"/>
                </a:cubicBezTo>
                <a:cubicBezTo>
                  <a:pt x="959" y="826770"/>
                  <a:pt x="103829" y="1043940"/>
                  <a:pt x="275279" y="1190625"/>
                </a:cubicBezTo>
                <a:lnTo>
                  <a:pt x="301949" y="1190625"/>
                </a:lnTo>
                <a:cubicBezTo>
                  <a:pt x="124784" y="1046798"/>
                  <a:pt x="18104" y="828675"/>
                  <a:pt x="17152" y="597218"/>
                </a:cubicBezTo>
                <a:cubicBezTo>
                  <a:pt x="16199" y="364808"/>
                  <a:pt x="123832" y="144780"/>
                  <a:pt x="301949" y="0"/>
                </a:cubicBezTo>
                <a:close/>
              </a:path>
            </a:pathLst>
          </a:custGeom>
          <a:solidFill>
            <a:srgbClr val="D7DDDA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4" name="Google Shape;1314;p49"/>
          <p:cNvSpPr txBox="1"/>
          <p:nvPr/>
        </p:nvSpPr>
        <p:spPr>
          <a:xfrm>
            <a:off x="519100" y="1785822"/>
            <a:ext cx="7320410" cy="4501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hu-HU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Emlő aspirációs citológia </a:t>
            </a:r>
            <a:r>
              <a:rPr lang="hu-HU" b="0" i="0" u="none" strike="noStrike" cap="none" dirty="0">
                <a:solidFill>
                  <a:schemeClr val="lt1"/>
                </a:solidFill>
                <a:sym typeface="Arial"/>
              </a:rPr>
              <a:t>– leggyakrabban a mellben tapintott csomó, göb, </a:t>
            </a:r>
            <a:r>
              <a:rPr lang="hu-HU" b="0" i="0" u="none" strike="noStrike" cap="none" dirty="0" err="1">
                <a:solidFill>
                  <a:schemeClr val="lt1"/>
                </a:solidFill>
                <a:sym typeface="Arial"/>
              </a:rPr>
              <a:t>gyulladásos</a:t>
            </a:r>
            <a:r>
              <a:rPr lang="hu-HU" b="0" i="0" u="none" strike="noStrike" cap="none" dirty="0">
                <a:solidFill>
                  <a:schemeClr val="lt1"/>
                </a:solidFill>
                <a:sym typeface="Arial"/>
              </a:rPr>
              <a:t> vagy daganatos betegség kivizsgálása során a képalkotó diagnosztikai vizsgálattal (mammográfia, ultrahang, CT, MR) diagnosztizált elváltozás esetén van szükség emlő aspirációs  citológiai vizsgálatra a pontos diagnózis és a szükséges kezelés megállapításához.</a:t>
            </a:r>
            <a:endParaRPr sz="1200" dirty="0"/>
          </a:p>
          <a:p>
            <a:pPr marL="0" marR="0" lvl="0" indent="0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hu-HU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Nyirokcsomó aspirációs citológia </a:t>
            </a:r>
            <a:r>
              <a:rPr lang="hu-HU" b="0" i="0" u="none" strike="noStrike" cap="none" dirty="0">
                <a:solidFill>
                  <a:schemeClr val="lt1"/>
                </a:solidFill>
                <a:sym typeface="Arial"/>
              </a:rPr>
              <a:t>– általában megnagyobbodott nyirokcsomó, vagy képalkotó diagnosztikai vizsgálat (mammográfia, ultrahang, CT, MR) kapcsán diagnosztizált elváltozás, </a:t>
            </a:r>
            <a:r>
              <a:rPr lang="hu-HU" b="0" i="0" u="none" strike="noStrike" cap="none" dirty="0" err="1">
                <a:solidFill>
                  <a:schemeClr val="lt1"/>
                </a:solidFill>
                <a:sym typeface="Arial"/>
              </a:rPr>
              <a:t>gyulladásos</a:t>
            </a:r>
            <a:r>
              <a:rPr lang="hu-HU" b="0" i="0" u="none" strike="noStrike" cap="none" dirty="0">
                <a:solidFill>
                  <a:schemeClr val="lt1"/>
                </a:solidFill>
                <a:sym typeface="Arial"/>
              </a:rPr>
              <a:t> vagy daganatos betegség kivizsgálása esetén van szükség nyirokcsomó aspirációs  citológiai vizsgálatra a pontos diagnózis és a szükséges kezelés megállapításához.</a:t>
            </a:r>
            <a:endParaRPr sz="1200" dirty="0"/>
          </a:p>
          <a:p>
            <a:pPr marL="0" marR="0" lvl="0" indent="0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hu-HU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 vizsgálat rövid ideig tart, nagyobb előkészületet nem </a:t>
            </a:r>
            <a:br>
              <a:rPr lang="hu-HU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igényel, amely után a páciens haza tud menni.</a:t>
            </a:r>
            <a:endParaRPr sz="1200" dirty="0"/>
          </a:p>
        </p:txBody>
      </p:sp>
      <p:sp>
        <p:nvSpPr>
          <p:cNvPr id="1315" name="Google Shape;1315;p49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6" name="Google Shape;1316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1317" name="Google Shape;1317;p49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1318" name="Google Shape;1318;p49"/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1319" name="Google Shape;1319;p49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49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0" name="Google Shape;1320;p49"/>
          <p:cNvSpPr txBox="1"/>
          <p:nvPr/>
        </p:nvSpPr>
        <p:spPr>
          <a:xfrm>
            <a:off x="522515" y="368389"/>
            <a:ext cx="8656653" cy="111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lang="hu-HU" sz="3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Ultrahang-vezérelt aspirációs citológiai mintavétel</a:t>
            </a:r>
            <a:endParaRPr sz="3200" b="1" i="0" u="none" strike="noStrike" cap="none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321" name="Google Shape;1321;p49"/>
          <p:cNvGrpSpPr/>
          <p:nvPr/>
        </p:nvGrpSpPr>
        <p:grpSpPr>
          <a:xfrm>
            <a:off x="7248016" y="4310160"/>
            <a:ext cx="2700009" cy="2971089"/>
            <a:chOff x="4265642" y="1727085"/>
            <a:chExt cx="3766956" cy="4145159"/>
          </a:xfrm>
        </p:grpSpPr>
        <p:sp>
          <p:nvSpPr>
            <p:cNvPr id="1322" name="Google Shape;1322;p49"/>
            <p:cNvSpPr/>
            <p:nvPr/>
          </p:nvSpPr>
          <p:spPr>
            <a:xfrm>
              <a:off x="4265642" y="1727085"/>
              <a:ext cx="3766956" cy="3766945"/>
            </a:xfrm>
            <a:custGeom>
              <a:avLst/>
              <a:gdLst/>
              <a:ahLst/>
              <a:cxnLst/>
              <a:rect l="l" t="t" r="r" b="b"/>
              <a:pathLst>
                <a:path w="3313639" h="3313631" extrusionOk="0">
                  <a:moveTo>
                    <a:pt x="3313640" y="1656816"/>
                  </a:moveTo>
                  <a:cubicBezTo>
                    <a:pt x="3313640" y="2571850"/>
                    <a:pt x="2571856" y="3313632"/>
                    <a:pt x="1656820" y="3313632"/>
                  </a:cubicBezTo>
                  <a:cubicBezTo>
                    <a:pt x="741784" y="3313632"/>
                    <a:pt x="0" y="2571850"/>
                    <a:pt x="0" y="1656816"/>
                  </a:cubicBezTo>
                  <a:cubicBezTo>
                    <a:pt x="0" y="741782"/>
                    <a:pt x="741784" y="0"/>
                    <a:pt x="1656820" y="0"/>
                  </a:cubicBezTo>
                  <a:cubicBezTo>
                    <a:pt x="2571856" y="0"/>
                    <a:pt x="3313640" y="741782"/>
                    <a:pt x="3313640" y="16568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49"/>
            <p:cNvSpPr txBox="1"/>
            <p:nvPr/>
          </p:nvSpPr>
          <p:spPr>
            <a:xfrm>
              <a:off x="4341344" y="2401258"/>
              <a:ext cx="3580854" cy="34709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</a:pPr>
              <a:r>
                <a:rPr lang="hu-HU" sz="16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Egészségőr+ </a:t>
              </a:r>
              <a:br>
                <a:rPr lang="hu-HU" sz="16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hu-HU" sz="16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csomagnál a szűrővizsgálatot megelőző vizsgálat esetén 3 hónap várakozási idő</a:t>
              </a:r>
              <a:endParaRPr sz="1200" dirty="0"/>
            </a:p>
          </p:txBody>
        </p: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8C7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" name="Google Shape;142;p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0342" r="20342"/>
          <a:stretch/>
        </p:blipFill>
        <p:spPr>
          <a:xfrm>
            <a:off x="6120000" y="0"/>
            <a:ext cx="607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5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5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146" name="Google Shape;146;p5"/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147" name="Google Shape;147;p5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5"/>
          <p:cNvSpPr txBox="1"/>
          <p:nvPr/>
        </p:nvSpPr>
        <p:spPr>
          <a:xfrm>
            <a:off x="252000" y="720000"/>
            <a:ext cx="4988207" cy="516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hu-HU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Nagyértékű képalkotó </a:t>
            </a:r>
            <a:br>
              <a:rPr lang="hu-HU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diagnosztika</a:t>
            </a:r>
            <a:endParaRPr/>
          </a:p>
          <a:p>
            <a:pPr marL="342900" marR="0" lvl="0" indent="-34290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hu-HU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Nem vizsgálunk előzménybetegséget</a:t>
            </a:r>
            <a:endParaRPr/>
          </a:p>
          <a:p>
            <a:pPr marL="342900" marR="0" lvl="0" indent="-34290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hu-HU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Szakorvosi beutaló kell hozzá</a:t>
            </a:r>
            <a:endParaRPr/>
          </a:p>
          <a:p>
            <a:pPr marL="342900" marR="0" lvl="0" indent="-34290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hu-HU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 napon belül leszervezzük</a:t>
            </a:r>
            <a:endParaRPr/>
          </a:p>
          <a:p>
            <a:pPr marL="342900" marR="0" lvl="0" indent="-34290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hu-HU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Nem csökken a keret idősek esetén!</a:t>
            </a:r>
            <a:endParaRPr/>
          </a:p>
          <a:p>
            <a:pPr marL="342900" marR="0" lvl="0" indent="-34290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hu-HU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CT, Fogászati CT, Cardio CT, MR, PET/CT is!</a:t>
            </a:r>
            <a:endParaRPr/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r>
              <a:rPr lang="hu-HU" sz="1800" b="1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Keretösszeg: 500.000 Ft/év</a:t>
            </a:r>
            <a:endParaRPr/>
          </a:p>
          <a:p>
            <a:pPr marL="0" marR="0" lvl="0" indent="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r>
              <a:rPr lang="hu-HU" sz="1800" b="1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Várakozási idő: </a:t>
            </a:r>
            <a:r>
              <a:rPr lang="hu-HU" sz="1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2 hónap</a:t>
            </a:r>
            <a:endParaRPr/>
          </a:p>
        </p:txBody>
      </p:sp>
      <p:grpSp>
        <p:nvGrpSpPr>
          <p:cNvPr id="149" name="Google Shape;149;p5"/>
          <p:cNvGrpSpPr/>
          <p:nvPr/>
        </p:nvGrpSpPr>
        <p:grpSpPr>
          <a:xfrm>
            <a:off x="4788000" y="3600000"/>
            <a:ext cx="2700009" cy="3372390"/>
            <a:chOff x="5559283" y="2276442"/>
            <a:chExt cx="2700009" cy="3372390"/>
          </a:xfrm>
        </p:grpSpPr>
        <p:grpSp>
          <p:nvGrpSpPr>
            <p:cNvPr id="150" name="Google Shape;150;p5"/>
            <p:cNvGrpSpPr/>
            <p:nvPr/>
          </p:nvGrpSpPr>
          <p:grpSpPr>
            <a:xfrm>
              <a:off x="5559283" y="2276442"/>
              <a:ext cx="2700009" cy="3372390"/>
              <a:chOff x="4265642" y="1727085"/>
              <a:chExt cx="3766956" cy="4705040"/>
            </a:xfrm>
          </p:grpSpPr>
          <p:sp>
            <p:nvSpPr>
              <p:cNvPr id="151" name="Google Shape;151;p5"/>
              <p:cNvSpPr/>
              <p:nvPr/>
            </p:nvSpPr>
            <p:spPr>
              <a:xfrm>
                <a:off x="4265642" y="1727085"/>
                <a:ext cx="3766956" cy="3766945"/>
              </a:xfrm>
              <a:custGeom>
                <a:avLst/>
                <a:gdLst/>
                <a:ahLst/>
                <a:cxnLst/>
                <a:rect l="l" t="t" r="r" b="b"/>
                <a:pathLst>
                  <a:path w="3313639" h="3313631" extrusionOk="0">
                    <a:moveTo>
                      <a:pt x="3313640" y="1656816"/>
                    </a:moveTo>
                    <a:cubicBezTo>
                      <a:pt x="3313640" y="2571850"/>
                      <a:pt x="2571856" y="3313632"/>
                      <a:pt x="1656820" y="3313632"/>
                    </a:cubicBezTo>
                    <a:cubicBezTo>
                      <a:pt x="741784" y="3313632"/>
                      <a:pt x="0" y="2571850"/>
                      <a:pt x="0" y="1656816"/>
                    </a:cubicBezTo>
                    <a:cubicBezTo>
                      <a:pt x="0" y="741782"/>
                      <a:pt x="741784" y="0"/>
                      <a:pt x="1656820" y="0"/>
                    </a:cubicBezTo>
                    <a:cubicBezTo>
                      <a:pt x="2571856" y="0"/>
                      <a:pt x="3313640" y="741782"/>
                      <a:pt x="3313640" y="165681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5"/>
              <p:cNvSpPr txBox="1"/>
              <p:nvPr/>
            </p:nvSpPr>
            <p:spPr>
              <a:xfrm>
                <a:off x="4339297" y="3448880"/>
                <a:ext cx="3580854" cy="29832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800"/>
                  <a:buFont typeface="Arial"/>
                  <a:buNone/>
                </a:pPr>
                <a:r>
                  <a:rPr lang="hu-HU" sz="2000" b="1" i="0" u="none" strike="noStrike" cap="none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Teladoc:</a:t>
                </a:r>
                <a:endParaRPr/>
              </a:p>
              <a:p>
                <a:pPr marL="0" marR="0" lvl="0" indent="0" algn="ctr" rtl="0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800"/>
                  <a:buFont typeface="Arial"/>
                  <a:buNone/>
                </a:pPr>
                <a:r>
                  <a:rPr lang="hu-HU" sz="2400" b="1" i="0" u="none" strike="noStrike" cap="none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+36 1 461 1531</a:t>
                </a:r>
                <a:endParaRPr sz="2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3" name="Google Shape;153;p5"/>
            <p:cNvGrpSpPr/>
            <p:nvPr/>
          </p:nvGrpSpPr>
          <p:grpSpPr>
            <a:xfrm>
              <a:off x="6498319" y="2593618"/>
              <a:ext cx="809731" cy="814837"/>
              <a:chOff x="8091055" y="2532357"/>
              <a:chExt cx="809731" cy="814837"/>
            </a:xfrm>
          </p:grpSpPr>
          <p:sp>
            <p:nvSpPr>
              <p:cNvPr id="154" name="Google Shape;154;p5"/>
              <p:cNvSpPr/>
              <p:nvPr/>
            </p:nvSpPr>
            <p:spPr>
              <a:xfrm>
                <a:off x="8091055" y="2886270"/>
                <a:ext cx="418450" cy="460924"/>
              </a:xfrm>
              <a:custGeom>
                <a:avLst/>
                <a:gdLst/>
                <a:ahLst/>
                <a:cxnLst/>
                <a:rect l="l" t="t" r="r" b="b"/>
                <a:pathLst>
                  <a:path w="418450" h="460924" extrusionOk="0">
                    <a:moveTo>
                      <a:pt x="411905" y="376670"/>
                    </a:moveTo>
                    <a:lnTo>
                      <a:pt x="345353" y="299754"/>
                    </a:lnTo>
                    <a:cubicBezTo>
                      <a:pt x="336080" y="288844"/>
                      <a:pt x="319715" y="287753"/>
                      <a:pt x="309350" y="297026"/>
                    </a:cubicBezTo>
                    <a:lnTo>
                      <a:pt x="270619" y="330302"/>
                    </a:lnTo>
                    <a:cubicBezTo>
                      <a:pt x="260800" y="338485"/>
                      <a:pt x="246617" y="339576"/>
                      <a:pt x="236252" y="331939"/>
                    </a:cubicBezTo>
                    <a:cubicBezTo>
                      <a:pt x="184975" y="293753"/>
                      <a:pt x="142425" y="245204"/>
                      <a:pt x="112968" y="189562"/>
                    </a:cubicBezTo>
                    <a:cubicBezTo>
                      <a:pt x="106968" y="178107"/>
                      <a:pt x="109695" y="164469"/>
                      <a:pt x="119514" y="155741"/>
                    </a:cubicBezTo>
                    <a:lnTo>
                      <a:pt x="158245" y="121920"/>
                    </a:lnTo>
                    <a:cubicBezTo>
                      <a:pt x="169155" y="112646"/>
                      <a:pt x="170246" y="96281"/>
                      <a:pt x="160973" y="85916"/>
                    </a:cubicBezTo>
                    <a:lnTo>
                      <a:pt x="93876" y="9000"/>
                    </a:lnTo>
                    <a:cubicBezTo>
                      <a:pt x="84602" y="-1910"/>
                      <a:pt x="68237" y="-3001"/>
                      <a:pt x="57872" y="6273"/>
                    </a:cubicBezTo>
                    <a:lnTo>
                      <a:pt x="12050" y="46095"/>
                    </a:lnTo>
                    <a:cubicBezTo>
                      <a:pt x="1685" y="54823"/>
                      <a:pt x="-2133" y="69006"/>
                      <a:pt x="1140" y="81552"/>
                    </a:cubicBezTo>
                    <a:cubicBezTo>
                      <a:pt x="49144" y="248477"/>
                      <a:pt x="168064" y="386489"/>
                      <a:pt x="326806" y="457950"/>
                    </a:cubicBezTo>
                    <a:cubicBezTo>
                      <a:pt x="339353" y="463405"/>
                      <a:pt x="353536" y="461223"/>
                      <a:pt x="363900" y="452495"/>
                    </a:cubicBezTo>
                    <a:lnTo>
                      <a:pt x="409723" y="413219"/>
                    </a:lnTo>
                    <a:cubicBezTo>
                      <a:pt x="420087" y="403400"/>
                      <a:pt x="421724" y="387035"/>
                      <a:pt x="411905" y="3766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55;p5"/>
              <p:cNvSpPr/>
              <p:nvPr/>
            </p:nvSpPr>
            <p:spPr>
              <a:xfrm>
                <a:off x="8353100" y="2741285"/>
                <a:ext cx="349668" cy="350213"/>
              </a:xfrm>
              <a:custGeom>
                <a:avLst/>
                <a:gdLst/>
                <a:ahLst/>
                <a:cxnLst/>
                <a:rect l="l" t="t" r="r" b="b"/>
                <a:pathLst>
                  <a:path w="349668" h="350213" extrusionOk="0">
                    <a:moveTo>
                      <a:pt x="349669" y="139649"/>
                    </a:moveTo>
                    <a:lnTo>
                      <a:pt x="210565" y="139649"/>
                    </a:lnTo>
                    <a:lnTo>
                      <a:pt x="210565" y="0"/>
                    </a:lnTo>
                    <a:lnTo>
                      <a:pt x="139649" y="0"/>
                    </a:lnTo>
                    <a:lnTo>
                      <a:pt x="139649" y="139649"/>
                    </a:lnTo>
                    <a:lnTo>
                      <a:pt x="0" y="139649"/>
                    </a:lnTo>
                    <a:lnTo>
                      <a:pt x="0" y="210565"/>
                    </a:lnTo>
                    <a:lnTo>
                      <a:pt x="139649" y="210565"/>
                    </a:lnTo>
                    <a:lnTo>
                      <a:pt x="139649" y="350214"/>
                    </a:lnTo>
                    <a:lnTo>
                      <a:pt x="210565" y="350214"/>
                    </a:lnTo>
                    <a:lnTo>
                      <a:pt x="210565" y="210565"/>
                    </a:lnTo>
                    <a:lnTo>
                      <a:pt x="349669" y="21056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56;p5"/>
              <p:cNvSpPr/>
              <p:nvPr/>
            </p:nvSpPr>
            <p:spPr>
              <a:xfrm>
                <a:off x="8155082" y="2532357"/>
                <a:ext cx="745704" cy="758250"/>
              </a:xfrm>
              <a:custGeom>
                <a:avLst/>
                <a:gdLst/>
                <a:ahLst/>
                <a:cxnLst/>
                <a:rect l="l" t="t" r="r" b="b"/>
                <a:pathLst>
                  <a:path w="745704" h="758250" extrusionOk="0">
                    <a:moveTo>
                      <a:pt x="0" y="254205"/>
                    </a:moveTo>
                    <a:cubicBezTo>
                      <a:pt x="53459" y="105828"/>
                      <a:pt x="195291" y="0"/>
                      <a:pt x="361670" y="0"/>
                    </a:cubicBezTo>
                    <a:cubicBezTo>
                      <a:pt x="573871" y="0"/>
                      <a:pt x="745705" y="171834"/>
                      <a:pt x="745705" y="384035"/>
                    </a:cubicBezTo>
                    <a:cubicBezTo>
                      <a:pt x="745705" y="566779"/>
                      <a:pt x="618602" y="719520"/>
                      <a:pt x="447859" y="758251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7" name="Google Shape;157;p5"/>
          <p:cNvGrpSpPr/>
          <p:nvPr/>
        </p:nvGrpSpPr>
        <p:grpSpPr>
          <a:xfrm>
            <a:off x="5292000" y="226984"/>
            <a:ext cx="8120097" cy="1660215"/>
            <a:chOff x="269743" y="226984"/>
            <a:chExt cx="8120097" cy="1660215"/>
          </a:xfrm>
        </p:grpSpPr>
        <p:grpSp>
          <p:nvGrpSpPr>
            <p:cNvPr id="158" name="Google Shape;158;p5"/>
            <p:cNvGrpSpPr/>
            <p:nvPr/>
          </p:nvGrpSpPr>
          <p:grpSpPr>
            <a:xfrm>
              <a:off x="269743" y="226984"/>
              <a:ext cx="8120097" cy="1660215"/>
              <a:chOff x="6386284" y="773383"/>
              <a:chExt cx="8120097" cy="1660215"/>
            </a:xfrm>
          </p:grpSpPr>
          <p:grpSp>
            <p:nvGrpSpPr>
              <p:cNvPr id="159" name="Google Shape;159;p5"/>
              <p:cNvGrpSpPr/>
              <p:nvPr/>
            </p:nvGrpSpPr>
            <p:grpSpPr>
              <a:xfrm>
                <a:off x="6386284" y="773383"/>
                <a:ext cx="7124486" cy="1660215"/>
                <a:chOff x="6386284" y="773383"/>
                <a:chExt cx="7124486" cy="1660215"/>
              </a:xfrm>
            </p:grpSpPr>
            <p:sp>
              <p:nvSpPr>
                <p:cNvPr id="160" name="Google Shape;160;p5"/>
                <p:cNvSpPr/>
                <p:nvPr/>
              </p:nvSpPr>
              <p:spPr>
                <a:xfrm rot="-5400000">
                  <a:off x="9534251" y="-1543103"/>
                  <a:ext cx="1660033" cy="6293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0033" h="4657286" extrusionOk="0">
                      <a:moveTo>
                        <a:pt x="0" y="0"/>
                      </a:moveTo>
                      <a:lnTo>
                        <a:pt x="1660034" y="0"/>
                      </a:lnTo>
                      <a:lnTo>
                        <a:pt x="1660034" y="4657286"/>
                      </a:lnTo>
                      <a:lnTo>
                        <a:pt x="0" y="465728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61" name="Google Shape;161;p5"/>
                <p:cNvGrpSpPr/>
                <p:nvPr/>
              </p:nvGrpSpPr>
              <p:grpSpPr>
                <a:xfrm>
                  <a:off x="6386284" y="773567"/>
                  <a:ext cx="831484" cy="1660032"/>
                  <a:chOff x="6386284" y="773567"/>
                  <a:chExt cx="831484" cy="1660032"/>
                </a:xfrm>
              </p:grpSpPr>
              <p:sp>
                <p:nvSpPr>
                  <p:cNvPr id="162" name="Google Shape;162;p5"/>
                  <p:cNvSpPr/>
                  <p:nvPr/>
                </p:nvSpPr>
                <p:spPr>
                  <a:xfrm>
                    <a:off x="6386284" y="773567"/>
                    <a:ext cx="831484" cy="16600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1484" h="1660032" extrusionOk="0">
                        <a:moveTo>
                          <a:pt x="830017" y="1486888"/>
                        </a:moveTo>
                        <a:cubicBezTo>
                          <a:pt x="467098" y="1486888"/>
                          <a:pt x="173144" y="1192934"/>
                          <a:pt x="173144" y="830016"/>
                        </a:cubicBezTo>
                        <a:cubicBezTo>
                          <a:pt x="173144" y="467098"/>
                          <a:pt x="467098" y="173144"/>
                          <a:pt x="830017" y="173144"/>
                        </a:cubicBezTo>
                        <a:cubicBezTo>
                          <a:pt x="830506" y="173144"/>
                          <a:pt x="830995" y="173144"/>
                          <a:pt x="831484" y="173144"/>
                        </a:cubicBezTo>
                        <a:lnTo>
                          <a:pt x="831484" y="0"/>
                        </a:lnTo>
                        <a:cubicBezTo>
                          <a:pt x="830995" y="0"/>
                          <a:pt x="830506" y="0"/>
                          <a:pt x="830017" y="0"/>
                        </a:cubicBezTo>
                        <a:cubicBezTo>
                          <a:pt x="371722" y="0"/>
                          <a:pt x="0" y="371722"/>
                          <a:pt x="0" y="830016"/>
                        </a:cubicBezTo>
                        <a:cubicBezTo>
                          <a:pt x="0" y="1288310"/>
                          <a:pt x="371722" y="1660032"/>
                          <a:pt x="830017" y="1660032"/>
                        </a:cubicBezTo>
                        <a:cubicBezTo>
                          <a:pt x="830506" y="1660032"/>
                          <a:pt x="830995" y="1660032"/>
                          <a:pt x="831484" y="1660032"/>
                        </a:cubicBezTo>
                        <a:lnTo>
                          <a:pt x="831484" y="1486888"/>
                        </a:lnTo>
                        <a:cubicBezTo>
                          <a:pt x="830995" y="1486888"/>
                          <a:pt x="830506" y="1486888"/>
                          <a:pt x="830017" y="1486888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alpha val="69803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3" name="Google Shape;163;p5"/>
                  <p:cNvSpPr/>
                  <p:nvPr/>
                </p:nvSpPr>
                <p:spPr>
                  <a:xfrm>
                    <a:off x="6386284" y="773567"/>
                    <a:ext cx="831484" cy="8300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1484" h="830016" extrusionOk="0">
                        <a:moveTo>
                          <a:pt x="830017" y="173144"/>
                        </a:moveTo>
                        <a:cubicBezTo>
                          <a:pt x="830506" y="173144"/>
                          <a:pt x="830995" y="173144"/>
                          <a:pt x="831484" y="173144"/>
                        </a:cubicBezTo>
                        <a:lnTo>
                          <a:pt x="831484" y="0"/>
                        </a:lnTo>
                        <a:cubicBezTo>
                          <a:pt x="830995" y="0"/>
                          <a:pt x="830506" y="0"/>
                          <a:pt x="830017" y="0"/>
                        </a:cubicBezTo>
                        <a:cubicBezTo>
                          <a:pt x="371722" y="0"/>
                          <a:pt x="0" y="371722"/>
                          <a:pt x="0" y="830016"/>
                        </a:cubicBezTo>
                        <a:lnTo>
                          <a:pt x="173144" y="830016"/>
                        </a:lnTo>
                        <a:cubicBezTo>
                          <a:pt x="173144" y="467098"/>
                          <a:pt x="467098" y="173144"/>
                          <a:pt x="830017" y="173144"/>
                        </a:cubicBezTo>
                        <a:close/>
                      </a:path>
                    </a:pathLst>
                  </a:custGeom>
                  <a:solidFill>
                    <a:schemeClr val="accent3">
                      <a:alpha val="69803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64" name="Google Shape;164;p5"/>
                <p:cNvSpPr/>
                <p:nvPr/>
              </p:nvSpPr>
              <p:spPr>
                <a:xfrm rot="-271851">
                  <a:off x="6643568" y="1030836"/>
                  <a:ext cx="1145520" cy="1145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5520" h="1145519" extrusionOk="0">
                      <a:moveTo>
                        <a:pt x="1145521" y="572760"/>
                      </a:moveTo>
                      <a:cubicBezTo>
                        <a:pt x="1145521" y="889086"/>
                        <a:pt x="889087" y="1145520"/>
                        <a:pt x="572760" y="1145520"/>
                      </a:cubicBezTo>
                      <a:cubicBezTo>
                        <a:pt x="256433" y="1145520"/>
                        <a:pt x="0" y="889086"/>
                        <a:pt x="0" y="572760"/>
                      </a:cubicBezTo>
                      <a:cubicBezTo>
                        <a:pt x="0" y="256433"/>
                        <a:pt x="256433" y="0"/>
                        <a:pt x="572760" y="0"/>
                      </a:cubicBezTo>
                      <a:cubicBezTo>
                        <a:pt x="889087" y="0"/>
                        <a:pt x="1145521" y="256433"/>
                        <a:pt x="1145521" y="57276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5" name="Google Shape;165;p5"/>
              <p:cNvSpPr txBox="1"/>
              <p:nvPr/>
            </p:nvSpPr>
            <p:spPr>
              <a:xfrm>
                <a:off x="7979144" y="1028231"/>
                <a:ext cx="6527237" cy="12674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800"/>
                  <a:buFont typeface="Arial"/>
                  <a:buNone/>
                </a:pPr>
                <a:r>
                  <a:rPr lang="hu-HU" sz="3200" b="1" i="0" u="none" strike="noStrike" cap="none" dirty="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Nagyértékű </a:t>
                </a:r>
                <a:br>
                  <a:rPr lang="hu-HU" sz="3200" b="1" i="0" u="none" strike="noStrike" cap="none" dirty="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</a:br>
                <a:r>
                  <a:rPr lang="hu-HU" sz="3200" b="1" i="0" u="none" strike="noStrike" cap="none" dirty="0">
                    <a:solidFill>
                      <a:schemeClr val="accent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képalkotó diagnosztika</a:t>
                </a:r>
                <a:endParaRPr sz="1200" dirty="0"/>
              </a:p>
            </p:txBody>
          </p:sp>
        </p:grpSp>
        <p:grpSp>
          <p:nvGrpSpPr>
            <p:cNvPr id="166" name="Google Shape;166;p5"/>
            <p:cNvGrpSpPr/>
            <p:nvPr/>
          </p:nvGrpSpPr>
          <p:grpSpPr>
            <a:xfrm>
              <a:off x="698987" y="727727"/>
              <a:ext cx="763212" cy="610641"/>
              <a:chOff x="10648658" y="274478"/>
              <a:chExt cx="1238101" cy="990599"/>
            </a:xfrm>
          </p:grpSpPr>
          <p:grpSp>
            <p:nvGrpSpPr>
              <p:cNvPr id="167" name="Google Shape;167;p5"/>
              <p:cNvGrpSpPr/>
              <p:nvPr/>
            </p:nvGrpSpPr>
            <p:grpSpPr>
              <a:xfrm>
                <a:off x="10648658" y="274478"/>
                <a:ext cx="1238101" cy="990599"/>
                <a:chOff x="10648658" y="274478"/>
                <a:chExt cx="1238101" cy="990599"/>
              </a:xfrm>
            </p:grpSpPr>
            <p:grpSp>
              <p:nvGrpSpPr>
                <p:cNvPr id="168" name="Google Shape;168;p5"/>
                <p:cNvGrpSpPr/>
                <p:nvPr/>
              </p:nvGrpSpPr>
              <p:grpSpPr>
                <a:xfrm>
                  <a:off x="10829598" y="340087"/>
                  <a:ext cx="868590" cy="575534"/>
                  <a:chOff x="10829598" y="340087"/>
                  <a:chExt cx="868590" cy="575534"/>
                </a:xfrm>
              </p:grpSpPr>
              <p:sp>
                <p:nvSpPr>
                  <p:cNvPr id="169" name="Google Shape;169;p5"/>
                  <p:cNvSpPr/>
                  <p:nvPr/>
                </p:nvSpPr>
                <p:spPr>
                  <a:xfrm>
                    <a:off x="10940525" y="451643"/>
                    <a:ext cx="330517" cy="3590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0517" h="359092" extrusionOk="0">
                        <a:moveTo>
                          <a:pt x="196215" y="0"/>
                        </a:moveTo>
                        <a:lnTo>
                          <a:pt x="326708" y="72390"/>
                        </a:lnTo>
                        <a:lnTo>
                          <a:pt x="330518" y="261937"/>
                        </a:lnTo>
                        <a:lnTo>
                          <a:pt x="168593" y="359093"/>
                        </a:lnTo>
                        <a:lnTo>
                          <a:pt x="2858" y="266700"/>
                        </a:lnTo>
                        <a:lnTo>
                          <a:pt x="0" y="78105"/>
                        </a:lnTo>
                        <a:lnTo>
                          <a:pt x="128588" y="953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chemeClr val="lt1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" name="Google Shape;170;p5"/>
                  <p:cNvSpPr/>
                  <p:nvPr/>
                </p:nvSpPr>
                <p:spPr>
                  <a:xfrm>
                    <a:off x="11267233" y="427831"/>
                    <a:ext cx="329564" cy="3771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9564" h="377190" extrusionOk="0">
                        <a:moveTo>
                          <a:pt x="297180" y="300037"/>
                        </a:moveTo>
                        <a:lnTo>
                          <a:pt x="168592" y="377190"/>
                        </a:lnTo>
                        <a:lnTo>
                          <a:pt x="3810" y="285750"/>
                        </a:lnTo>
                        <a:lnTo>
                          <a:pt x="0" y="97155"/>
                        </a:lnTo>
                        <a:lnTo>
                          <a:pt x="161925" y="0"/>
                        </a:lnTo>
                        <a:lnTo>
                          <a:pt x="327660" y="91440"/>
                        </a:lnTo>
                        <a:lnTo>
                          <a:pt x="329565" y="241935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chemeClr val="lt1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" name="Google Shape;171;p5"/>
                  <p:cNvSpPr/>
                  <p:nvPr/>
                </p:nvSpPr>
                <p:spPr>
                  <a:xfrm>
                    <a:off x="11054825" y="340087"/>
                    <a:ext cx="127635" cy="448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635" h="44881" extrusionOk="0">
                        <a:moveTo>
                          <a:pt x="0" y="13449"/>
                        </a:moveTo>
                        <a:cubicBezTo>
                          <a:pt x="43815" y="-13221"/>
                          <a:pt x="100965" y="1066"/>
                          <a:pt x="127635" y="44881"/>
                        </a:cubicBezTo>
                      </a:path>
                    </a:pathLst>
                  </a:custGeom>
                  <a:noFill/>
                  <a:ln w="19050" cap="rnd" cmpd="sng">
                    <a:solidFill>
                      <a:schemeClr val="lt1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2" name="Google Shape;172;p5"/>
                  <p:cNvSpPr/>
                  <p:nvPr/>
                </p:nvSpPr>
                <p:spPr>
                  <a:xfrm>
                    <a:off x="11063891" y="394034"/>
                    <a:ext cx="77118" cy="771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118" h="77118" extrusionOk="0">
                        <a:moveTo>
                          <a:pt x="71897" y="18557"/>
                        </a:moveTo>
                        <a:cubicBezTo>
                          <a:pt x="61419" y="459"/>
                          <a:pt x="37607" y="-5256"/>
                          <a:pt x="18557" y="5222"/>
                        </a:cubicBezTo>
                        <a:cubicBezTo>
                          <a:pt x="459" y="15699"/>
                          <a:pt x="-5256" y="39512"/>
                          <a:pt x="5222" y="58562"/>
                        </a:cubicBezTo>
                        <a:cubicBezTo>
                          <a:pt x="15699" y="76659"/>
                          <a:pt x="39512" y="82374"/>
                          <a:pt x="58562" y="71897"/>
                        </a:cubicBezTo>
                        <a:cubicBezTo>
                          <a:pt x="76659" y="60467"/>
                          <a:pt x="82374" y="37607"/>
                          <a:pt x="71897" y="18557"/>
                        </a:cubicBezTo>
                        <a:close/>
                      </a:path>
                    </a:pathLst>
                  </a:custGeom>
                  <a:noFill/>
                  <a:ln w="19050" cap="flat" cmpd="sng">
                    <a:solidFill>
                      <a:schemeClr val="lt1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3" name="Google Shape;173;p5"/>
                  <p:cNvSpPr/>
                  <p:nvPr/>
                </p:nvSpPr>
                <p:spPr>
                  <a:xfrm>
                    <a:off x="11653948" y="661193"/>
                    <a:ext cx="44240" cy="1247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240" h="124777" extrusionOk="0">
                        <a:moveTo>
                          <a:pt x="31433" y="0"/>
                        </a:moveTo>
                        <a:cubicBezTo>
                          <a:pt x="57150" y="42863"/>
                          <a:pt x="42863" y="99060"/>
                          <a:pt x="0" y="124778"/>
                        </a:cubicBezTo>
                      </a:path>
                    </a:pathLst>
                  </a:custGeom>
                  <a:noFill/>
                  <a:ln w="19050" cap="rnd" cmpd="sng">
                    <a:solidFill>
                      <a:schemeClr val="lt1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4" name="Google Shape;174;p5"/>
                  <p:cNvSpPr/>
                  <p:nvPr/>
                </p:nvSpPr>
                <p:spPr>
                  <a:xfrm>
                    <a:off x="11559191" y="669306"/>
                    <a:ext cx="77118" cy="771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118" h="77118" extrusionOk="0">
                        <a:moveTo>
                          <a:pt x="71897" y="18557"/>
                        </a:moveTo>
                        <a:cubicBezTo>
                          <a:pt x="61419" y="459"/>
                          <a:pt x="37607" y="-5256"/>
                          <a:pt x="18557" y="5222"/>
                        </a:cubicBezTo>
                        <a:cubicBezTo>
                          <a:pt x="459" y="15699"/>
                          <a:pt x="-5256" y="39512"/>
                          <a:pt x="5222" y="58562"/>
                        </a:cubicBezTo>
                        <a:cubicBezTo>
                          <a:pt x="15699" y="76659"/>
                          <a:pt x="39512" y="82374"/>
                          <a:pt x="58562" y="71897"/>
                        </a:cubicBezTo>
                        <a:cubicBezTo>
                          <a:pt x="76659" y="60467"/>
                          <a:pt x="82374" y="36654"/>
                          <a:pt x="71897" y="18557"/>
                        </a:cubicBezTo>
                        <a:close/>
                      </a:path>
                    </a:pathLst>
                  </a:custGeom>
                  <a:noFill/>
                  <a:ln w="19050" cap="flat" cmpd="sng">
                    <a:solidFill>
                      <a:schemeClr val="lt1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5" name="Google Shape;175;p5"/>
                  <p:cNvSpPr/>
                  <p:nvPr/>
                </p:nvSpPr>
                <p:spPr>
                  <a:xfrm>
                    <a:off x="11434873" y="805021"/>
                    <a:ext cx="952" cy="428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2" h="42862" extrusionOk="0">
                        <a:moveTo>
                          <a:pt x="952" y="0"/>
                        </a:moveTo>
                        <a:lnTo>
                          <a:pt x="0" y="42863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chemeClr val="lt1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6" name="Google Shape;176;p5"/>
                  <p:cNvSpPr/>
                  <p:nvPr/>
                </p:nvSpPr>
                <p:spPr>
                  <a:xfrm>
                    <a:off x="11400471" y="847771"/>
                    <a:ext cx="67850" cy="67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850" h="67850" extrusionOk="0">
                        <a:moveTo>
                          <a:pt x="62976" y="16304"/>
                        </a:moveTo>
                        <a:cubicBezTo>
                          <a:pt x="53451" y="112"/>
                          <a:pt x="32497" y="-4651"/>
                          <a:pt x="16304" y="4874"/>
                        </a:cubicBezTo>
                        <a:cubicBezTo>
                          <a:pt x="112" y="14399"/>
                          <a:pt x="-4651" y="35354"/>
                          <a:pt x="4874" y="51546"/>
                        </a:cubicBezTo>
                        <a:cubicBezTo>
                          <a:pt x="14399" y="67739"/>
                          <a:pt x="35354" y="72502"/>
                          <a:pt x="51547" y="62977"/>
                        </a:cubicBezTo>
                        <a:cubicBezTo>
                          <a:pt x="67739" y="53452"/>
                          <a:pt x="72501" y="32496"/>
                          <a:pt x="62976" y="16304"/>
                        </a:cubicBezTo>
                        <a:close/>
                      </a:path>
                    </a:pathLst>
                  </a:custGeom>
                  <a:noFill/>
                  <a:ln w="19050" cap="flat" cmpd="sng">
                    <a:solidFill>
                      <a:schemeClr val="lt1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7" name="Google Shape;177;p5"/>
                  <p:cNvSpPr/>
                  <p:nvPr/>
                </p:nvSpPr>
                <p:spPr>
                  <a:xfrm>
                    <a:off x="10896710" y="504983"/>
                    <a:ext cx="43815" cy="247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815" h="24765" extrusionOk="0">
                        <a:moveTo>
                          <a:pt x="43815" y="24765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19050" cap="flat" cmpd="sng">
                    <a:solidFill>
                      <a:schemeClr val="lt1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8" name="Google Shape;178;p5"/>
                  <p:cNvSpPr/>
                  <p:nvPr/>
                </p:nvSpPr>
                <p:spPr>
                  <a:xfrm>
                    <a:off x="10829598" y="455016"/>
                    <a:ext cx="66595" cy="668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595" h="66849" extrusionOk="0">
                        <a:moveTo>
                          <a:pt x="39489" y="66159"/>
                        </a:moveTo>
                        <a:cubicBezTo>
                          <a:pt x="57587" y="62349"/>
                          <a:pt x="69017" y="45204"/>
                          <a:pt x="66159" y="27107"/>
                        </a:cubicBezTo>
                        <a:cubicBezTo>
                          <a:pt x="62349" y="9009"/>
                          <a:pt x="45204" y="-2421"/>
                          <a:pt x="27107" y="437"/>
                        </a:cubicBezTo>
                        <a:cubicBezTo>
                          <a:pt x="9009" y="4247"/>
                          <a:pt x="-2421" y="21392"/>
                          <a:pt x="437" y="39489"/>
                        </a:cubicBezTo>
                        <a:cubicBezTo>
                          <a:pt x="4247" y="57587"/>
                          <a:pt x="21392" y="69969"/>
                          <a:pt x="39489" y="66159"/>
                        </a:cubicBezTo>
                        <a:close/>
                      </a:path>
                    </a:pathLst>
                  </a:custGeom>
                  <a:noFill/>
                  <a:ln w="19050" cap="flat" cmpd="sng">
                    <a:solidFill>
                      <a:schemeClr val="lt1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9" name="Google Shape;179;p5"/>
                  <p:cNvSpPr/>
                  <p:nvPr/>
                </p:nvSpPr>
                <p:spPr>
                  <a:xfrm>
                    <a:off x="10990055" y="607853"/>
                    <a:ext cx="236219" cy="1476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219" h="147637" extrusionOk="0">
                        <a:moveTo>
                          <a:pt x="235268" y="0"/>
                        </a:moveTo>
                        <a:lnTo>
                          <a:pt x="202883" y="61913"/>
                        </a:lnTo>
                        <a:lnTo>
                          <a:pt x="118110" y="107632"/>
                        </a:lnTo>
                        <a:lnTo>
                          <a:pt x="33338" y="61913"/>
                        </a:lnTo>
                        <a:lnTo>
                          <a:pt x="0" y="0"/>
                        </a:lnTo>
                        <a:lnTo>
                          <a:pt x="0" y="952"/>
                        </a:lnTo>
                        <a:lnTo>
                          <a:pt x="953" y="82868"/>
                        </a:lnTo>
                        <a:lnTo>
                          <a:pt x="118110" y="147638"/>
                        </a:lnTo>
                        <a:lnTo>
                          <a:pt x="235268" y="82868"/>
                        </a:lnTo>
                        <a:lnTo>
                          <a:pt x="236220" y="952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0" name="Google Shape;180;p5"/>
                  <p:cNvSpPr/>
                  <p:nvPr/>
                </p:nvSpPr>
                <p:spPr>
                  <a:xfrm>
                    <a:off x="11311048" y="482123"/>
                    <a:ext cx="237172" cy="1485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7172" h="148590" extrusionOk="0">
                        <a:moveTo>
                          <a:pt x="952" y="148590"/>
                        </a:moveTo>
                        <a:lnTo>
                          <a:pt x="34290" y="86678"/>
                        </a:lnTo>
                        <a:lnTo>
                          <a:pt x="119063" y="40005"/>
                        </a:lnTo>
                        <a:lnTo>
                          <a:pt x="203835" y="86678"/>
                        </a:lnTo>
                        <a:lnTo>
                          <a:pt x="236220" y="148590"/>
                        </a:lnTo>
                        <a:lnTo>
                          <a:pt x="237173" y="146685"/>
                        </a:lnTo>
                        <a:lnTo>
                          <a:pt x="235267" y="65723"/>
                        </a:lnTo>
                        <a:lnTo>
                          <a:pt x="119063" y="0"/>
                        </a:lnTo>
                        <a:lnTo>
                          <a:pt x="1905" y="65723"/>
                        </a:lnTo>
                        <a:lnTo>
                          <a:pt x="0" y="146685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81" name="Google Shape;181;p5"/>
                <p:cNvSpPr/>
                <p:nvPr/>
              </p:nvSpPr>
              <p:spPr>
                <a:xfrm>
                  <a:off x="10648658" y="961230"/>
                  <a:ext cx="1238101" cy="303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101" h="303847" extrusionOk="0">
                      <a:moveTo>
                        <a:pt x="1136735" y="0"/>
                      </a:moveTo>
                      <a:lnTo>
                        <a:pt x="1232937" y="251460"/>
                      </a:lnTo>
                      <a:cubicBezTo>
                        <a:pt x="1247224" y="274320"/>
                        <a:pt x="1230080" y="303848"/>
                        <a:pt x="1203410" y="303848"/>
                      </a:cubicBezTo>
                      <a:lnTo>
                        <a:pt x="619527" y="303848"/>
                      </a:lnTo>
                      <a:lnTo>
                        <a:pt x="34692" y="303848"/>
                      </a:lnTo>
                      <a:cubicBezTo>
                        <a:pt x="8022" y="303848"/>
                        <a:pt x="-9123" y="274320"/>
                        <a:pt x="5164" y="251460"/>
                      </a:cubicBezTo>
                      <a:lnTo>
                        <a:pt x="101367" y="0"/>
                      </a:lnTo>
                    </a:path>
                  </a:pathLst>
                </a:custGeom>
                <a:noFill/>
                <a:ln w="1905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" name="Google Shape;182;p5"/>
                <p:cNvSpPr/>
                <p:nvPr/>
              </p:nvSpPr>
              <p:spPr>
                <a:xfrm>
                  <a:off x="11032918" y="1194593"/>
                  <a:ext cx="470535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535" h="9525" extrusionOk="0">
                      <a:moveTo>
                        <a:pt x="0" y="0"/>
                      </a:moveTo>
                      <a:lnTo>
                        <a:pt x="470535" y="0"/>
                      </a:lnTo>
                    </a:path>
                  </a:pathLst>
                </a:custGeom>
                <a:noFill/>
                <a:ln w="1905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" name="Google Shape;183;p5"/>
                <p:cNvSpPr/>
                <p:nvPr/>
              </p:nvSpPr>
              <p:spPr>
                <a:xfrm>
                  <a:off x="10741452" y="274478"/>
                  <a:ext cx="1052512" cy="7010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2512" h="701039" extrusionOk="0">
                      <a:moveTo>
                        <a:pt x="1004888" y="701040"/>
                      </a:moveTo>
                      <a:lnTo>
                        <a:pt x="47625" y="701040"/>
                      </a:lnTo>
                      <a:cubicBezTo>
                        <a:pt x="20955" y="701040"/>
                        <a:pt x="0" y="680085"/>
                        <a:pt x="0" y="653415"/>
                      </a:cubicBezTo>
                      <a:lnTo>
                        <a:pt x="0" y="47625"/>
                      </a:lnTo>
                      <a:cubicBezTo>
                        <a:pt x="0" y="20955"/>
                        <a:pt x="20955" y="0"/>
                        <a:pt x="47625" y="0"/>
                      </a:cubicBezTo>
                      <a:lnTo>
                        <a:pt x="1004888" y="0"/>
                      </a:lnTo>
                      <a:cubicBezTo>
                        <a:pt x="1031558" y="0"/>
                        <a:pt x="1052513" y="20955"/>
                        <a:pt x="1052513" y="47625"/>
                      </a:cubicBezTo>
                      <a:lnTo>
                        <a:pt x="1052513" y="653415"/>
                      </a:lnTo>
                      <a:cubicBezTo>
                        <a:pt x="1052513" y="680085"/>
                        <a:pt x="1031558" y="701040"/>
                        <a:pt x="1004888" y="701040"/>
                      </a:cubicBezTo>
                      <a:close/>
                    </a:path>
                  </a:pathLst>
                </a:custGeom>
                <a:noFill/>
                <a:ln w="1905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4" name="Google Shape;184;p5"/>
              <p:cNvGrpSpPr/>
              <p:nvPr/>
            </p:nvGrpSpPr>
            <p:grpSpPr>
              <a:xfrm>
                <a:off x="10865278" y="1069816"/>
                <a:ext cx="805814" cy="43814"/>
                <a:chOff x="10865278" y="1069816"/>
                <a:chExt cx="805814" cy="43814"/>
              </a:xfrm>
            </p:grpSpPr>
            <p:sp>
              <p:nvSpPr>
                <p:cNvPr id="185" name="Google Shape;185;p5"/>
                <p:cNvSpPr/>
                <p:nvPr/>
              </p:nvSpPr>
              <p:spPr>
                <a:xfrm>
                  <a:off x="10865278" y="1069816"/>
                  <a:ext cx="72389" cy="43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389" h="43814" extrusionOk="0">
                      <a:moveTo>
                        <a:pt x="72390" y="43815"/>
                      </a:moveTo>
                      <a:lnTo>
                        <a:pt x="0" y="43815"/>
                      </a:lnTo>
                      <a:lnTo>
                        <a:pt x="9525" y="0"/>
                      </a:lnTo>
                      <a:lnTo>
                        <a:pt x="6286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6" name="Google Shape;186;p5"/>
                <p:cNvSpPr/>
                <p:nvPr/>
              </p:nvSpPr>
              <p:spPr>
                <a:xfrm>
                  <a:off x="10970053" y="1069816"/>
                  <a:ext cx="72389" cy="43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389" h="43814" extrusionOk="0">
                      <a:moveTo>
                        <a:pt x="72390" y="43815"/>
                      </a:moveTo>
                      <a:lnTo>
                        <a:pt x="0" y="43815"/>
                      </a:lnTo>
                      <a:lnTo>
                        <a:pt x="9525" y="0"/>
                      </a:lnTo>
                      <a:lnTo>
                        <a:pt x="6286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7" name="Google Shape;187;p5"/>
                <p:cNvSpPr/>
                <p:nvPr/>
              </p:nvSpPr>
              <p:spPr>
                <a:xfrm>
                  <a:off x="11074828" y="1069816"/>
                  <a:ext cx="72389" cy="43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389" h="43814" extrusionOk="0">
                      <a:moveTo>
                        <a:pt x="72390" y="43815"/>
                      </a:moveTo>
                      <a:lnTo>
                        <a:pt x="0" y="43815"/>
                      </a:lnTo>
                      <a:lnTo>
                        <a:pt x="9525" y="0"/>
                      </a:lnTo>
                      <a:lnTo>
                        <a:pt x="6286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8" name="Google Shape;188;p5"/>
                <p:cNvSpPr/>
                <p:nvPr/>
              </p:nvSpPr>
              <p:spPr>
                <a:xfrm>
                  <a:off x="11179603" y="1069816"/>
                  <a:ext cx="72390" cy="43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390" h="43814" extrusionOk="0">
                      <a:moveTo>
                        <a:pt x="72390" y="43815"/>
                      </a:moveTo>
                      <a:lnTo>
                        <a:pt x="0" y="43815"/>
                      </a:lnTo>
                      <a:lnTo>
                        <a:pt x="9525" y="0"/>
                      </a:lnTo>
                      <a:lnTo>
                        <a:pt x="6286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" name="Google Shape;189;p5"/>
                <p:cNvSpPr/>
                <p:nvPr/>
              </p:nvSpPr>
              <p:spPr>
                <a:xfrm>
                  <a:off x="11284377" y="1069816"/>
                  <a:ext cx="72390" cy="43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390" h="43814" extrusionOk="0">
                      <a:moveTo>
                        <a:pt x="72390" y="43815"/>
                      </a:moveTo>
                      <a:lnTo>
                        <a:pt x="0" y="43815"/>
                      </a:lnTo>
                      <a:lnTo>
                        <a:pt x="9525" y="0"/>
                      </a:lnTo>
                      <a:lnTo>
                        <a:pt x="6286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" name="Google Shape;190;p5"/>
                <p:cNvSpPr/>
                <p:nvPr/>
              </p:nvSpPr>
              <p:spPr>
                <a:xfrm>
                  <a:off x="11389152" y="1069816"/>
                  <a:ext cx="72390" cy="43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390" h="43814" extrusionOk="0">
                      <a:moveTo>
                        <a:pt x="72390" y="43815"/>
                      </a:moveTo>
                      <a:lnTo>
                        <a:pt x="0" y="43815"/>
                      </a:lnTo>
                      <a:lnTo>
                        <a:pt x="9525" y="0"/>
                      </a:lnTo>
                      <a:lnTo>
                        <a:pt x="6286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" name="Google Shape;191;p5"/>
                <p:cNvSpPr/>
                <p:nvPr/>
              </p:nvSpPr>
              <p:spPr>
                <a:xfrm>
                  <a:off x="11493927" y="1069816"/>
                  <a:ext cx="72390" cy="43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390" h="43814" extrusionOk="0">
                      <a:moveTo>
                        <a:pt x="72390" y="43815"/>
                      </a:moveTo>
                      <a:lnTo>
                        <a:pt x="0" y="43815"/>
                      </a:lnTo>
                      <a:lnTo>
                        <a:pt x="9525" y="0"/>
                      </a:lnTo>
                      <a:lnTo>
                        <a:pt x="6286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2" name="Google Shape;192;p5"/>
                <p:cNvSpPr/>
                <p:nvPr/>
              </p:nvSpPr>
              <p:spPr>
                <a:xfrm>
                  <a:off x="11598702" y="1069816"/>
                  <a:ext cx="72390" cy="43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390" h="43814" extrusionOk="0">
                      <a:moveTo>
                        <a:pt x="72390" y="43815"/>
                      </a:moveTo>
                      <a:lnTo>
                        <a:pt x="0" y="43815"/>
                      </a:lnTo>
                      <a:lnTo>
                        <a:pt x="9525" y="0"/>
                      </a:lnTo>
                      <a:lnTo>
                        <a:pt x="6286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2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8" name="Google Shape;1328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2031"/>
            <a:ext cx="12688944" cy="9986092"/>
          </a:xfrm>
          <a:prstGeom prst="rect">
            <a:avLst/>
          </a:prstGeom>
          <a:noFill/>
          <a:ln>
            <a:noFill/>
          </a:ln>
        </p:spPr>
      </p:pic>
      <p:sp>
        <p:nvSpPr>
          <p:cNvPr id="1329" name="Google Shape;1329;p50"/>
          <p:cNvSpPr/>
          <p:nvPr/>
        </p:nvSpPr>
        <p:spPr>
          <a:xfrm rot="10800000">
            <a:off x="-4928994" y="-22030"/>
            <a:ext cx="9493937" cy="6880544"/>
          </a:xfrm>
          <a:custGeom>
            <a:avLst/>
            <a:gdLst/>
            <a:ahLst/>
            <a:cxnLst/>
            <a:rect l="l" t="t" r="r" b="b"/>
            <a:pathLst>
              <a:path w="9493937" h="6880544" extrusionOk="0">
                <a:moveTo>
                  <a:pt x="1977448" y="14514"/>
                </a:moveTo>
                <a:cubicBezTo>
                  <a:pt x="790996" y="706610"/>
                  <a:pt x="-5465" y="1986438"/>
                  <a:pt x="28" y="3458515"/>
                </a:cubicBezTo>
                <a:cubicBezTo>
                  <a:pt x="5521" y="4919606"/>
                  <a:pt x="796489" y="6193941"/>
                  <a:pt x="1977448" y="6880544"/>
                </a:cubicBezTo>
                <a:lnTo>
                  <a:pt x="9479423" y="6880544"/>
                </a:lnTo>
                <a:lnTo>
                  <a:pt x="9493937" y="0"/>
                </a:lnTo>
                <a:lnTo>
                  <a:pt x="1977448" y="1451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0" name="Google Shape;1330;p50"/>
          <p:cNvSpPr txBox="1"/>
          <p:nvPr/>
        </p:nvSpPr>
        <p:spPr>
          <a:xfrm>
            <a:off x="615840" y="1604424"/>
            <a:ext cx="4743741" cy="4334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lang="hu-HU" sz="3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Itt az idő, hogy </a:t>
            </a:r>
            <a:br>
              <a:rPr lang="hu-HU" sz="3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hu-HU" sz="3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 csak beszéljünk</a:t>
            </a:r>
            <a:br>
              <a:rPr lang="hu-HU" sz="3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hu-HU" sz="3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 megelőzésről, </a:t>
            </a:r>
            <a:br>
              <a:rPr lang="hu-HU" sz="3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hu-HU" sz="3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hanem tegyünk </a:t>
            </a:r>
            <a:br>
              <a:rPr lang="hu-HU" sz="3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hu-HU" sz="3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is érte!</a:t>
            </a:r>
            <a:endParaRPr sz="30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331" name="Google Shape;1331;p50"/>
          <p:cNvGrpSpPr/>
          <p:nvPr/>
        </p:nvGrpSpPr>
        <p:grpSpPr>
          <a:xfrm>
            <a:off x="2536557" y="4103761"/>
            <a:ext cx="3284390" cy="3284380"/>
            <a:chOff x="4021546" y="1482989"/>
            <a:chExt cx="4159068" cy="4159056"/>
          </a:xfrm>
        </p:grpSpPr>
        <p:grpSp>
          <p:nvGrpSpPr>
            <p:cNvPr id="1332" name="Google Shape;1332;p50"/>
            <p:cNvGrpSpPr/>
            <p:nvPr/>
          </p:nvGrpSpPr>
          <p:grpSpPr>
            <a:xfrm>
              <a:off x="4021546" y="1482989"/>
              <a:ext cx="4159068" cy="4159056"/>
              <a:chOff x="4439112" y="727087"/>
              <a:chExt cx="4068522" cy="4068512"/>
            </a:xfrm>
          </p:grpSpPr>
          <p:sp>
            <p:nvSpPr>
              <p:cNvPr id="1333" name="Google Shape;1333;p50"/>
              <p:cNvSpPr/>
              <p:nvPr/>
            </p:nvSpPr>
            <p:spPr>
              <a:xfrm>
                <a:off x="4439112" y="727087"/>
                <a:ext cx="4068522" cy="4068512"/>
              </a:xfrm>
              <a:custGeom>
                <a:avLst/>
                <a:gdLst/>
                <a:ahLst/>
                <a:cxnLst/>
                <a:rect l="l" t="t" r="r" b="b"/>
                <a:pathLst>
                  <a:path w="4068522" h="4068512" extrusionOk="0">
                    <a:moveTo>
                      <a:pt x="4068522" y="2034256"/>
                    </a:moveTo>
                    <a:cubicBezTo>
                      <a:pt x="4068522" y="3157745"/>
                      <a:pt x="3157752" y="4068512"/>
                      <a:pt x="2034261" y="4068512"/>
                    </a:cubicBezTo>
                    <a:cubicBezTo>
                      <a:pt x="910770" y="4068512"/>
                      <a:pt x="0" y="3157745"/>
                      <a:pt x="0" y="2034256"/>
                    </a:cubicBezTo>
                    <a:cubicBezTo>
                      <a:pt x="0" y="910767"/>
                      <a:pt x="910770" y="0"/>
                      <a:pt x="2034261" y="0"/>
                    </a:cubicBezTo>
                    <a:cubicBezTo>
                      <a:pt x="3157752" y="0"/>
                      <a:pt x="4068522" y="910767"/>
                      <a:pt x="4068522" y="203425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4" name="Google Shape;1334;p50"/>
              <p:cNvSpPr/>
              <p:nvPr/>
            </p:nvSpPr>
            <p:spPr>
              <a:xfrm>
                <a:off x="4816553" y="1104527"/>
                <a:ext cx="3313639" cy="3313631"/>
              </a:xfrm>
              <a:custGeom>
                <a:avLst/>
                <a:gdLst/>
                <a:ahLst/>
                <a:cxnLst/>
                <a:rect l="l" t="t" r="r" b="b"/>
                <a:pathLst>
                  <a:path w="3313639" h="3313631" extrusionOk="0">
                    <a:moveTo>
                      <a:pt x="3313640" y="1656816"/>
                    </a:moveTo>
                    <a:cubicBezTo>
                      <a:pt x="3313640" y="2571850"/>
                      <a:pt x="2571856" y="3313632"/>
                      <a:pt x="1656820" y="3313632"/>
                    </a:cubicBezTo>
                    <a:cubicBezTo>
                      <a:pt x="741784" y="3313632"/>
                      <a:pt x="0" y="2571850"/>
                      <a:pt x="0" y="1656816"/>
                    </a:cubicBezTo>
                    <a:cubicBezTo>
                      <a:pt x="0" y="741782"/>
                      <a:pt x="741784" y="0"/>
                      <a:pt x="1656820" y="0"/>
                    </a:cubicBezTo>
                    <a:cubicBezTo>
                      <a:pt x="2571856" y="0"/>
                      <a:pt x="3313640" y="741782"/>
                      <a:pt x="3313640" y="16568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35" name="Google Shape;1335;p50"/>
            <p:cNvSpPr txBox="1"/>
            <p:nvPr/>
          </p:nvSpPr>
          <p:spPr>
            <a:xfrm>
              <a:off x="4374003" y="2545350"/>
              <a:ext cx="3580853" cy="29832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</a:pPr>
              <a:r>
                <a:rPr lang="hu-HU" sz="3000" b="1" i="0" u="none" strike="noStrike" cap="none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Nincs</a:t>
              </a:r>
              <a:br>
                <a:rPr lang="hu-HU" sz="3000" b="1" i="0" u="none" strike="noStrike" cap="none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hu-HU" sz="3000" b="1" i="0" u="none" strike="noStrike" cap="none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több</a:t>
              </a:r>
              <a:br>
                <a:rPr lang="hu-HU" sz="3000" b="1" i="0" u="none" strike="noStrike" cap="none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hu-HU" sz="3000" b="1" i="0" u="none" strike="noStrike" cap="none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mentség!</a:t>
              </a:r>
              <a:endParaRPr sz="3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336" name="Google Shape;1336;p50"/>
          <p:cNvSpPr/>
          <p:nvPr/>
        </p:nvSpPr>
        <p:spPr>
          <a:xfrm>
            <a:off x="10447145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7" name="Google Shape;1337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01980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1338" name="Google Shape;1338;p50"/>
          <p:cNvSpPr txBox="1"/>
          <p:nvPr/>
        </p:nvSpPr>
        <p:spPr>
          <a:xfrm>
            <a:off x="8028079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1339" name="Google Shape;1339;p50"/>
          <p:cNvSpPr/>
          <p:nvPr/>
        </p:nvSpPr>
        <p:spPr>
          <a:xfrm>
            <a:off x="9212221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1340" name="Google Shape;1340;p50"/>
          <p:cNvSpPr txBox="1"/>
          <p:nvPr/>
        </p:nvSpPr>
        <p:spPr>
          <a:xfrm>
            <a:off x="11739351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50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5" name="Google Shape;1345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289352"/>
            <a:ext cx="12221028" cy="8147352"/>
          </a:xfrm>
          <a:prstGeom prst="rect">
            <a:avLst/>
          </a:prstGeom>
          <a:noFill/>
          <a:ln>
            <a:noFill/>
          </a:ln>
        </p:spPr>
      </p:pic>
      <p:sp>
        <p:nvSpPr>
          <p:cNvPr id="1346" name="Google Shape;1346;p51"/>
          <p:cNvSpPr/>
          <p:nvPr/>
        </p:nvSpPr>
        <p:spPr>
          <a:xfrm>
            <a:off x="2981290" y="-14514"/>
            <a:ext cx="9493937" cy="6880544"/>
          </a:xfrm>
          <a:custGeom>
            <a:avLst/>
            <a:gdLst/>
            <a:ahLst/>
            <a:cxnLst/>
            <a:rect l="l" t="t" r="r" b="b"/>
            <a:pathLst>
              <a:path w="9493937" h="6880544" extrusionOk="0">
                <a:moveTo>
                  <a:pt x="1977448" y="14514"/>
                </a:moveTo>
                <a:cubicBezTo>
                  <a:pt x="790996" y="706610"/>
                  <a:pt x="-5465" y="1986438"/>
                  <a:pt x="28" y="3458515"/>
                </a:cubicBezTo>
                <a:cubicBezTo>
                  <a:pt x="5521" y="4919606"/>
                  <a:pt x="796489" y="6193941"/>
                  <a:pt x="1977448" y="6880544"/>
                </a:cubicBezTo>
                <a:lnTo>
                  <a:pt x="9479423" y="6880544"/>
                </a:lnTo>
                <a:lnTo>
                  <a:pt x="9493937" y="0"/>
                </a:lnTo>
                <a:lnTo>
                  <a:pt x="1977448" y="14514"/>
                </a:lnTo>
                <a:close/>
              </a:path>
            </a:pathLst>
          </a:custGeom>
          <a:solidFill>
            <a:srgbClr val="88C79A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7" name="Google Shape;1347;p51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8" name="Google Shape;1348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1349" name="Google Shape;1349;p51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1350" name="Google Shape;1350;p51"/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1351" name="Google Shape;1351;p51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51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52" name="Google Shape;1352;p51"/>
          <p:cNvGrpSpPr/>
          <p:nvPr/>
        </p:nvGrpSpPr>
        <p:grpSpPr>
          <a:xfrm>
            <a:off x="5610289" y="911047"/>
            <a:ext cx="7315200" cy="4923695"/>
            <a:chOff x="5610289" y="911047"/>
            <a:chExt cx="7315200" cy="4923695"/>
          </a:xfrm>
        </p:grpSpPr>
        <p:sp>
          <p:nvSpPr>
            <p:cNvPr id="1353" name="Google Shape;1353;p51"/>
            <p:cNvSpPr/>
            <p:nvPr/>
          </p:nvSpPr>
          <p:spPr>
            <a:xfrm>
              <a:off x="6866293" y="911047"/>
              <a:ext cx="4803192" cy="480319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51"/>
            <p:cNvSpPr txBox="1"/>
            <p:nvPr/>
          </p:nvSpPr>
          <p:spPr>
            <a:xfrm>
              <a:off x="5610289" y="3143249"/>
              <a:ext cx="7315200" cy="26914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5312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</a:pPr>
              <a:r>
                <a:rPr lang="hu-HU" sz="3200" b="1" i="0" u="none" strike="noStrike" cap="none" dirty="0" err="1">
                  <a:solidFill>
                    <a:schemeClr val="accen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Care</a:t>
              </a:r>
              <a:endParaRPr dirty="0"/>
            </a:p>
            <a:p>
              <a:pPr lvl="0" algn="ctr">
                <a:lnSpc>
                  <a:spcPct val="153125"/>
                </a:lnSpc>
                <a:buSzPts val="5800"/>
              </a:pPr>
              <a:r>
                <a:rPr lang="hu-HU" sz="3200" b="1" dirty="0">
                  <a:solidFill>
                    <a:srgbClr val="0079C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Kid</a:t>
              </a:r>
              <a:r>
                <a:rPr lang="hu-HU" sz="3200" b="1" dirty="0">
                  <a:solidFill>
                    <a:schemeClr val="accen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br>
                <a:rPr lang="hu-HU" sz="3600" b="1" dirty="0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hu-HU" sz="3200" b="1" i="0" u="none" strike="noStrike" cap="none" dirty="0" err="1">
                  <a:solidFill>
                    <a:srgbClr val="00999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Hospital</a:t>
              </a:r>
              <a:endParaRPr sz="3200" b="1" i="0" u="none" strike="noStrike" cap="none" dirty="0">
                <a:solidFill>
                  <a:srgbClr val="009999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1355" name="Google Shape;1355;p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92992" y="1945149"/>
            <a:ext cx="3271837" cy="1089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5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8C7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1" name="Google Shape;1361;p5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-5044" r="5043"/>
          <a:stretch/>
        </p:blipFill>
        <p:spPr>
          <a:xfrm>
            <a:off x="-2494641" y="-141516"/>
            <a:ext cx="7141032" cy="7141032"/>
          </a:xfrm>
          <a:prstGeom prst="ellipse">
            <a:avLst/>
          </a:prstGeom>
          <a:noFill/>
          <a:ln>
            <a:noFill/>
          </a:ln>
        </p:spPr>
      </p:pic>
      <p:sp>
        <p:nvSpPr>
          <p:cNvPr id="1362" name="Google Shape;1362;p52"/>
          <p:cNvSpPr/>
          <p:nvPr/>
        </p:nvSpPr>
        <p:spPr>
          <a:xfrm>
            <a:off x="10447145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3" name="Google Shape;1363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01980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1364" name="Google Shape;1364;p52"/>
          <p:cNvSpPr txBox="1"/>
          <p:nvPr/>
        </p:nvSpPr>
        <p:spPr>
          <a:xfrm>
            <a:off x="8028079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1365" name="Google Shape;1365;p52"/>
          <p:cNvSpPr/>
          <p:nvPr/>
        </p:nvSpPr>
        <p:spPr>
          <a:xfrm>
            <a:off x="9212221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1366" name="Google Shape;1366;p52"/>
          <p:cNvSpPr txBox="1"/>
          <p:nvPr/>
        </p:nvSpPr>
        <p:spPr>
          <a:xfrm>
            <a:off x="11739351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52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7" name="Google Shape;1367;p52"/>
          <p:cNvSpPr txBox="1"/>
          <p:nvPr/>
        </p:nvSpPr>
        <p:spPr>
          <a:xfrm>
            <a:off x="6096000" y="1347107"/>
            <a:ext cx="5512289" cy="4005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</a:pPr>
            <a:r>
              <a:rPr lang="hu-HU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 csatlakozás önkéntes,</a:t>
            </a:r>
            <a:endParaRPr sz="1200" dirty="0"/>
          </a:p>
          <a:p>
            <a:pPr marL="342900" marR="0" lvl="0" indent="-342900" algn="l" rtl="0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</a:pPr>
            <a:r>
              <a:rPr lang="hu-HU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Az egyes csomagok életkori megkötéseinek megfelelő személyek csatlakozhatnak,</a:t>
            </a:r>
            <a:endParaRPr sz="1200" dirty="0"/>
          </a:p>
          <a:p>
            <a:pPr marL="342900" marR="0" lvl="0" indent="-342900" algn="l" rtl="0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</a:pPr>
            <a:r>
              <a:rPr lang="hu-HU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 kockázatviselés kezdete a csatlakozási nyilatkozat aláírását követő második hónap első napján indul,</a:t>
            </a:r>
            <a:endParaRPr sz="1200" dirty="0"/>
          </a:p>
          <a:p>
            <a:pPr marL="342900" marR="0" lvl="0" indent="-342900" algn="l" rtl="0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</a:pPr>
            <a:r>
              <a:rPr lang="hu-HU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Pénztártagot és kedvezményezettet is lehet csatlakoztatni</a:t>
            </a:r>
            <a:endParaRPr sz="1200" dirty="0"/>
          </a:p>
        </p:txBody>
      </p:sp>
      <p:sp>
        <p:nvSpPr>
          <p:cNvPr id="1368" name="Google Shape;1368;p52"/>
          <p:cNvSpPr txBox="1"/>
          <p:nvPr/>
        </p:nvSpPr>
        <p:spPr>
          <a:xfrm>
            <a:off x="5540828" y="727628"/>
            <a:ext cx="6165865" cy="1198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lang="hu-HU" sz="36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Csatlakozás szabályai</a:t>
            </a:r>
            <a:endParaRPr sz="1200" dirty="0"/>
          </a:p>
        </p:txBody>
      </p:sp>
      <p:sp>
        <p:nvSpPr>
          <p:cNvPr id="1369" name="Google Shape;1369;p52"/>
          <p:cNvSpPr/>
          <p:nvPr/>
        </p:nvSpPr>
        <p:spPr>
          <a:xfrm>
            <a:off x="-3017164" y="-664034"/>
            <a:ext cx="8195883" cy="8195873"/>
          </a:xfrm>
          <a:custGeom>
            <a:avLst/>
            <a:gdLst/>
            <a:ahLst/>
            <a:cxnLst/>
            <a:rect l="l" t="t" r="r" b="b"/>
            <a:pathLst>
              <a:path w="8195883" h="8195873" extrusionOk="0">
                <a:moveTo>
                  <a:pt x="4088138" y="10"/>
                </a:moveTo>
                <a:cubicBezTo>
                  <a:pt x="1823492" y="4912"/>
                  <a:pt x="-4892" y="1843097"/>
                  <a:pt x="10" y="4107741"/>
                </a:cubicBezTo>
                <a:cubicBezTo>
                  <a:pt x="4912" y="6372384"/>
                  <a:pt x="1843099" y="8200766"/>
                  <a:pt x="4107746" y="8195864"/>
                </a:cubicBezTo>
                <a:cubicBezTo>
                  <a:pt x="6372392" y="8190962"/>
                  <a:pt x="8200776" y="6352777"/>
                  <a:pt x="8195874" y="4088133"/>
                </a:cubicBezTo>
                <a:cubicBezTo>
                  <a:pt x="8186070" y="1823489"/>
                  <a:pt x="6347883" y="-4892"/>
                  <a:pt x="4088138" y="10"/>
                </a:cubicBezTo>
                <a:close/>
                <a:moveTo>
                  <a:pt x="4107746" y="7641957"/>
                </a:moveTo>
                <a:cubicBezTo>
                  <a:pt x="2151914" y="7646859"/>
                  <a:pt x="558819" y="6063569"/>
                  <a:pt x="553917" y="4107741"/>
                </a:cubicBezTo>
                <a:cubicBezTo>
                  <a:pt x="549015" y="2151912"/>
                  <a:pt x="2132307" y="558818"/>
                  <a:pt x="4088138" y="553916"/>
                </a:cubicBezTo>
                <a:cubicBezTo>
                  <a:pt x="6043970" y="549014"/>
                  <a:pt x="7637065" y="2132304"/>
                  <a:pt x="7641966" y="4088133"/>
                </a:cubicBezTo>
                <a:cubicBezTo>
                  <a:pt x="7646869" y="6043962"/>
                  <a:pt x="6063577" y="7637056"/>
                  <a:pt x="4107746" y="764195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p53"/>
          <p:cNvSpPr/>
          <p:nvPr/>
        </p:nvSpPr>
        <p:spPr>
          <a:xfrm flipH="1">
            <a:off x="-4" y="0"/>
            <a:ext cx="12192003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7" name="Google Shape;1377;p53"/>
          <p:cNvSpPr/>
          <p:nvPr/>
        </p:nvSpPr>
        <p:spPr>
          <a:xfrm flipH="1">
            <a:off x="-4" y="2075543"/>
            <a:ext cx="12192002" cy="4830922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6" name="Google Shape;1376;p53"/>
          <p:cNvSpPr/>
          <p:nvPr/>
        </p:nvSpPr>
        <p:spPr>
          <a:xfrm>
            <a:off x="9888980" y="-32310"/>
            <a:ext cx="1755617" cy="6922620"/>
          </a:xfrm>
          <a:custGeom>
            <a:avLst/>
            <a:gdLst/>
            <a:ahLst/>
            <a:cxnLst/>
            <a:rect l="l" t="t" r="r" b="b"/>
            <a:pathLst>
              <a:path w="301949" h="1190625" extrusionOk="0">
                <a:moveTo>
                  <a:pt x="301949" y="0"/>
                </a:moveTo>
                <a:lnTo>
                  <a:pt x="275279" y="0"/>
                </a:lnTo>
                <a:cubicBezTo>
                  <a:pt x="101924" y="147638"/>
                  <a:pt x="-946" y="366713"/>
                  <a:pt x="7" y="597218"/>
                </a:cubicBezTo>
                <a:cubicBezTo>
                  <a:pt x="959" y="826770"/>
                  <a:pt x="103829" y="1043940"/>
                  <a:pt x="275279" y="1190625"/>
                </a:cubicBezTo>
                <a:lnTo>
                  <a:pt x="301949" y="1190625"/>
                </a:lnTo>
                <a:cubicBezTo>
                  <a:pt x="124784" y="1046798"/>
                  <a:pt x="18104" y="828675"/>
                  <a:pt x="17152" y="597218"/>
                </a:cubicBezTo>
                <a:cubicBezTo>
                  <a:pt x="16199" y="364808"/>
                  <a:pt x="123832" y="144780"/>
                  <a:pt x="301949" y="0"/>
                </a:cubicBezTo>
                <a:close/>
              </a:path>
            </a:pathLst>
          </a:cu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8" name="Google Shape;1378;p53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9" name="Google Shape;1379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1380" name="Google Shape;1380;p53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rgbClr val="AAC1B7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1381" name="Google Shape;1381;p53"/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rgbClr val="AAC1B7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1382" name="Google Shape;1382;p53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rgbClr val="AAC1B7"/>
                </a:solidFill>
                <a:latin typeface="Arial"/>
                <a:ea typeface="Arial"/>
                <a:cs typeface="Arial"/>
                <a:sym typeface="Arial"/>
              </a:rPr>
              <a:t>53</a:t>
            </a:fld>
            <a:endParaRPr sz="1400" b="0" i="0" u="none" strike="noStrike" cap="none">
              <a:solidFill>
                <a:srgbClr val="AAC1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3" name="Google Shape;1383;p53"/>
          <p:cNvSpPr txBox="1"/>
          <p:nvPr/>
        </p:nvSpPr>
        <p:spPr>
          <a:xfrm>
            <a:off x="541892" y="539823"/>
            <a:ext cx="8329402" cy="1763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lang="hu-HU" sz="4000" b="1" i="0" u="none" strike="noStrike" cap="none" dirty="0">
                <a:solidFill>
                  <a:srgbClr val="88C79A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		</a:t>
            </a:r>
            <a:r>
              <a:rPr lang="hu-HU" sz="3600" b="1" i="0" u="none" strike="noStrike" cap="none" dirty="0" err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Care</a:t>
            </a:r>
            <a:r>
              <a:rPr lang="hu-HU" sz="36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hu-HU" sz="40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hu-HU" sz="40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    </a:t>
            </a:r>
            <a:r>
              <a:rPr lang="hu-HU" sz="36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Biztosítás</a:t>
            </a:r>
            <a:endParaRPr dirty="0"/>
          </a:p>
        </p:txBody>
      </p:sp>
      <p:pic>
        <p:nvPicPr>
          <p:cNvPr id="1385" name="Google Shape;1385;p53" descr="Az Aegon Alfa lett - Alfa biztosítás onl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3840" y="323715"/>
            <a:ext cx="2767584" cy="86018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áblázat 1">
            <a:extLst>
              <a:ext uri="{FF2B5EF4-FFF2-40B4-BE49-F238E27FC236}">
                <a16:creationId xmlns:a16="http://schemas.microsoft.com/office/drawing/2014/main" id="{FA530277-43DE-1D94-AF43-1661EA06E2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9620964"/>
              </p:ext>
            </p:extLst>
          </p:nvPr>
        </p:nvGraphicFramePr>
        <p:xfrm>
          <a:off x="1679944" y="2324001"/>
          <a:ext cx="8745870" cy="397764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5135525">
                  <a:extLst>
                    <a:ext uri="{9D8B030D-6E8A-4147-A177-3AD203B41FA5}">
                      <a16:colId xmlns:a16="http://schemas.microsoft.com/office/drawing/2014/main" val="1436609239"/>
                    </a:ext>
                  </a:extLst>
                </a:gridCol>
                <a:gridCol w="3610345">
                  <a:extLst>
                    <a:ext uri="{9D8B030D-6E8A-4147-A177-3AD203B41FA5}">
                      <a16:colId xmlns:a16="http://schemas.microsoft.com/office/drawing/2014/main" val="16590923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hu-HU" sz="2300" dirty="0"/>
                        <a:t>Szolgáltatások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300" dirty="0"/>
                        <a:t>Keret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4780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2300" dirty="0">
                          <a:solidFill>
                            <a:schemeClr val="bg1"/>
                          </a:solidFill>
                        </a:rPr>
                        <a:t>24 órás orvosi egészségügyi vonal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300" dirty="0">
                          <a:solidFill>
                            <a:schemeClr val="bg1"/>
                          </a:solidFill>
                        </a:rPr>
                        <a:t>korlátlan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978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2300" dirty="0">
                          <a:solidFill>
                            <a:schemeClr val="tx1"/>
                          </a:solidFill>
                        </a:rPr>
                        <a:t>Második orvosi vélemény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300" dirty="0">
                          <a:solidFill>
                            <a:schemeClr val="tx1"/>
                          </a:solidFill>
                        </a:rPr>
                        <a:t>évente 1 alkalommal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3917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2300" dirty="0">
                          <a:solidFill>
                            <a:schemeClr val="bg1"/>
                          </a:solidFill>
                        </a:rPr>
                        <a:t>Ellátásszervezés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300" dirty="0">
                          <a:solidFill>
                            <a:schemeClr val="bg1"/>
                          </a:solidFill>
                        </a:rPr>
                        <a:t>korlátlan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60299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2300" dirty="0">
                          <a:solidFill>
                            <a:schemeClr val="tx1"/>
                          </a:solidFill>
                        </a:rPr>
                        <a:t>Járóbeteg ellátás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300" dirty="0">
                          <a:solidFill>
                            <a:schemeClr val="tx1"/>
                          </a:solidFill>
                        </a:rPr>
                        <a:t>1.000.000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7411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2300" dirty="0">
                          <a:solidFill>
                            <a:schemeClr val="bg1"/>
                          </a:solidFill>
                        </a:rPr>
                        <a:t>Gyógytorna </a:t>
                      </a:r>
                      <a:r>
                        <a:rPr lang="hu-HU" sz="2300" dirty="0" err="1">
                          <a:solidFill>
                            <a:schemeClr val="bg1"/>
                          </a:solidFill>
                        </a:rPr>
                        <a:t>szublimit</a:t>
                      </a:r>
                      <a:endParaRPr lang="hu-HU" sz="23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300" dirty="0">
                          <a:solidFill>
                            <a:schemeClr val="bg1"/>
                          </a:solidFill>
                        </a:rPr>
                        <a:t>100.000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7463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2300" dirty="0">
                          <a:solidFill>
                            <a:schemeClr val="tx1"/>
                          </a:solidFill>
                        </a:rPr>
                        <a:t>Labor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300" dirty="0">
                          <a:solidFill>
                            <a:schemeClr val="tx1"/>
                          </a:solidFill>
                        </a:rPr>
                        <a:t>50.000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2682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2300" dirty="0">
                          <a:solidFill>
                            <a:schemeClr val="bg1"/>
                          </a:solidFill>
                        </a:rPr>
                        <a:t>Egynapos műtét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300" dirty="0">
                          <a:solidFill>
                            <a:schemeClr val="bg1"/>
                          </a:solidFill>
                        </a:rPr>
                        <a:t>300.000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4067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2300" dirty="0">
                          <a:solidFill>
                            <a:schemeClr val="tx1"/>
                          </a:solidFill>
                        </a:rPr>
                        <a:t>Nagyértékű képalkotó diagnosztika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300" dirty="0">
                          <a:solidFill>
                            <a:schemeClr val="tx1"/>
                          </a:solidFill>
                        </a:rPr>
                        <a:t>1.000.000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8142218"/>
                  </a:ext>
                </a:extLst>
              </a:tr>
            </a:tbl>
          </a:graphicData>
        </a:graphic>
      </p:graphicFrame>
      <p:sp>
        <p:nvSpPr>
          <p:cNvPr id="1375" name="Google Shape;1375;p53"/>
          <p:cNvSpPr/>
          <p:nvPr/>
        </p:nvSpPr>
        <p:spPr>
          <a:xfrm>
            <a:off x="10437261" y="-32310"/>
            <a:ext cx="8013691" cy="6922620"/>
          </a:xfrm>
          <a:custGeom>
            <a:avLst/>
            <a:gdLst/>
            <a:ahLst/>
            <a:cxnLst/>
            <a:rect l="l" t="t" r="r" b="b"/>
            <a:pathLst>
              <a:path w="1378277" h="1190625" extrusionOk="0">
                <a:moveTo>
                  <a:pt x="1035372" y="0"/>
                </a:moveTo>
                <a:lnTo>
                  <a:pt x="342905" y="0"/>
                </a:lnTo>
                <a:cubicBezTo>
                  <a:pt x="137165" y="120015"/>
                  <a:pt x="-948" y="341948"/>
                  <a:pt x="5" y="597218"/>
                </a:cubicBezTo>
                <a:cubicBezTo>
                  <a:pt x="957" y="850583"/>
                  <a:pt x="138117" y="1071563"/>
                  <a:pt x="342905" y="1190625"/>
                </a:cubicBezTo>
                <a:lnTo>
                  <a:pt x="1035372" y="1190625"/>
                </a:lnTo>
                <a:cubicBezTo>
                  <a:pt x="1241112" y="1070610"/>
                  <a:pt x="1379225" y="848678"/>
                  <a:pt x="1378273" y="593408"/>
                </a:cubicBezTo>
                <a:cubicBezTo>
                  <a:pt x="1377320" y="340043"/>
                  <a:pt x="1239207" y="119063"/>
                  <a:pt x="1035372" y="0"/>
                </a:cubicBezTo>
                <a:close/>
              </a:path>
            </a:pathLst>
          </a:custGeom>
          <a:solidFill>
            <a:srgbClr val="88C79A">
              <a:alpha val="2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p5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8C7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2" name="Google Shape;1392;p5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0486" r="20485"/>
          <a:stretch/>
        </p:blipFill>
        <p:spPr>
          <a:xfrm>
            <a:off x="6120000" y="0"/>
            <a:ext cx="607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3" name="Google Shape;1393;p54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4" name="Google Shape;1394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1395" name="Google Shape;1395;p54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1396" name="Google Shape;1396;p54"/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1397" name="Google Shape;1397;p54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54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8" name="Google Shape;1398;p54"/>
          <p:cNvSpPr txBox="1"/>
          <p:nvPr/>
        </p:nvSpPr>
        <p:spPr>
          <a:xfrm>
            <a:off x="252000" y="720000"/>
            <a:ext cx="4091167" cy="5502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hu-HU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Éjjel-nappal, munkaszüneti napokon is hívható</a:t>
            </a:r>
            <a:endParaRPr/>
          </a:p>
          <a:p>
            <a:pPr marL="342900" marR="0" lvl="0" indent="-34290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hu-HU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Orvossal konzultálhatunk, ha tanácstalanok vagyunk</a:t>
            </a:r>
            <a:endParaRPr/>
          </a:p>
          <a:p>
            <a:pPr marL="342900" marR="0" lvl="0" indent="-34290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hu-HU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Google doktor helyett</a:t>
            </a:r>
            <a:endParaRPr/>
          </a:p>
          <a:p>
            <a:pPr marL="342900" marR="0" lvl="0" indent="-34290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hu-HU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Családtagokra is!</a:t>
            </a:r>
            <a:endParaRPr/>
          </a:p>
        </p:txBody>
      </p:sp>
      <p:grpSp>
        <p:nvGrpSpPr>
          <p:cNvPr id="1399" name="Google Shape;1399;p54"/>
          <p:cNvGrpSpPr/>
          <p:nvPr/>
        </p:nvGrpSpPr>
        <p:grpSpPr>
          <a:xfrm>
            <a:off x="4739221" y="310947"/>
            <a:ext cx="2700009" cy="3372390"/>
            <a:chOff x="5559283" y="2276442"/>
            <a:chExt cx="2700009" cy="3372390"/>
          </a:xfrm>
        </p:grpSpPr>
        <p:grpSp>
          <p:nvGrpSpPr>
            <p:cNvPr id="1400" name="Google Shape;1400;p54"/>
            <p:cNvGrpSpPr/>
            <p:nvPr/>
          </p:nvGrpSpPr>
          <p:grpSpPr>
            <a:xfrm>
              <a:off x="5559283" y="2276442"/>
              <a:ext cx="2700009" cy="3372390"/>
              <a:chOff x="4265642" y="1727085"/>
              <a:chExt cx="3766956" cy="4705040"/>
            </a:xfrm>
          </p:grpSpPr>
          <p:sp>
            <p:nvSpPr>
              <p:cNvPr id="1401" name="Google Shape;1401;p54"/>
              <p:cNvSpPr/>
              <p:nvPr/>
            </p:nvSpPr>
            <p:spPr>
              <a:xfrm>
                <a:off x="4265642" y="1727085"/>
                <a:ext cx="3766956" cy="3766945"/>
              </a:xfrm>
              <a:custGeom>
                <a:avLst/>
                <a:gdLst/>
                <a:ahLst/>
                <a:cxnLst/>
                <a:rect l="l" t="t" r="r" b="b"/>
                <a:pathLst>
                  <a:path w="3313639" h="3313631" extrusionOk="0">
                    <a:moveTo>
                      <a:pt x="3313640" y="1656816"/>
                    </a:moveTo>
                    <a:cubicBezTo>
                      <a:pt x="3313640" y="2571850"/>
                      <a:pt x="2571856" y="3313632"/>
                      <a:pt x="1656820" y="3313632"/>
                    </a:cubicBezTo>
                    <a:cubicBezTo>
                      <a:pt x="741784" y="3313632"/>
                      <a:pt x="0" y="2571850"/>
                      <a:pt x="0" y="1656816"/>
                    </a:cubicBezTo>
                    <a:cubicBezTo>
                      <a:pt x="0" y="741782"/>
                      <a:pt x="741784" y="0"/>
                      <a:pt x="1656820" y="0"/>
                    </a:cubicBezTo>
                    <a:cubicBezTo>
                      <a:pt x="2571856" y="0"/>
                      <a:pt x="3313640" y="741782"/>
                      <a:pt x="3313640" y="165681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2" name="Google Shape;1402;p54"/>
              <p:cNvSpPr txBox="1"/>
              <p:nvPr/>
            </p:nvSpPr>
            <p:spPr>
              <a:xfrm>
                <a:off x="4339297" y="3448880"/>
                <a:ext cx="3580854" cy="29832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800"/>
                  <a:buFont typeface="Arial"/>
                  <a:buNone/>
                </a:pPr>
                <a:r>
                  <a:rPr lang="hu-HU" sz="2000" b="1" i="0" u="none" strike="noStrike" cap="none" dirty="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ALFA doktor:</a:t>
                </a:r>
                <a:endParaRPr dirty="0"/>
              </a:p>
              <a:p>
                <a:pPr marL="0" marR="0" lvl="0" indent="0" algn="ctr" rtl="0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800"/>
                  <a:buFont typeface="Arial"/>
                  <a:buNone/>
                </a:pPr>
                <a:r>
                  <a:rPr lang="hu-HU" sz="2400" b="1" i="0" u="none" strike="noStrike" cap="none" dirty="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+36 1 461 1580</a:t>
                </a:r>
                <a:endParaRPr sz="22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03" name="Google Shape;1403;p54"/>
            <p:cNvGrpSpPr/>
            <p:nvPr/>
          </p:nvGrpSpPr>
          <p:grpSpPr>
            <a:xfrm>
              <a:off x="6498319" y="2593618"/>
              <a:ext cx="809731" cy="814837"/>
              <a:chOff x="8091055" y="2532357"/>
              <a:chExt cx="809731" cy="814837"/>
            </a:xfrm>
          </p:grpSpPr>
          <p:sp>
            <p:nvSpPr>
              <p:cNvPr id="1404" name="Google Shape;1404;p54"/>
              <p:cNvSpPr/>
              <p:nvPr/>
            </p:nvSpPr>
            <p:spPr>
              <a:xfrm>
                <a:off x="8091055" y="2886270"/>
                <a:ext cx="418450" cy="460924"/>
              </a:xfrm>
              <a:custGeom>
                <a:avLst/>
                <a:gdLst/>
                <a:ahLst/>
                <a:cxnLst/>
                <a:rect l="l" t="t" r="r" b="b"/>
                <a:pathLst>
                  <a:path w="418450" h="460924" extrusionOk="0">
                    <a:moveTo>
                      <a:pt x="411905" y="376670"/>
                    </a:moveTo>
                    <a:lnTo>
                      <a:pt x="345353" y="299754"/>
                    </a:lnTo>
                    <a:cubicBezTo>
                      <a:pt x="336080" y="288844"/>
                      <a:pt x="319715" y="287753"/>
                      <a:pt x="309350" y="297026"/>
                    </a:cubicBezTo>
                    <a:lnTo>
                      <a:pt x="270619" y="330302"/>
                    </a:lnTo>
                    <a:cubicBezTo>
                      <a:pt x="260800" y="338485"/>
                      <a:pt x="246617" y="339576"/>
                      <a:pt x="236252" y="331939"/>
                    </a:cubicBezTo>
                    <a:cubicBezTo>
                      <a:pt x="184975" y="293753"/>
                      <a:pt x="142425" y="245204"/>
                      <a:pt x="112968" y="189562"/>
                    </a:cubicBezTo>
                    <a:cubicBezTo>
                      <a:pt x="106968" y="178107"/>
                      <a:pt x="109695" y="164469"/>
                      <a:pt x="119514" y="155741"/>
                    </a:cubicBezTo>
                    <a:lnTo>
                      <a:pt x="158245" y="121920"/>
                    </a:lnTo>
                    <a:cubicBezTo>
                      <a:pt x="169155" y="112646"/>
                      <a:pt x="170246" y="96281"/>
                      <a:pt x="160973" y="85916"/>
                    </a:cubicBezTo>
                    <a:lnTo>
                      <a:pt x="93876" y="9000"/>
                    </a:lnTo>
                    <a:cubicBezTo>
                      <a:pt x="84602" y="-1910"/>
                      <a:pt x="68237" y="-3001"/>
                      <a:pt x="57872" y="6273"/>
                    </a:cubicBezTo>
                    <a:lnTo>
                      <a:pt x="12050" y="46095"/>
                    </a:lnTo>
                    <a:cubicBezTo>
                      <a:pt x="1685" y="54823"/>
                      <a:pt x="-2133" y="69006"/>
                      <a:pt x="1140" y="81552"/>
                    </a:cubicBezTo>
                    <a:cubicBezTo>
                      <a:pt x="49144" y="248477"/>
                      <a:pt x="168064" y="386489"/>
                      <a:pt x="326806" y="457950"/>
                    </a:cubicBezTo>
                    <a:cubicBezTo>
                      <a:pt x="339353" y="463405"/>
                      <a:pt x="353536" y="461223"/>
                      <a:pt x="363900" y="452495"/>
                    </a:cubicBezTo>
                    <a:lnTo>
                      <a:pt x="409723" y="413219"/>
                    </a:lnTo>
                    <a:cubicBezTo>
                      <a:pt x="420087" y="403400"/>
                      <a:pt x="421724" y="387035"/>
                      <a:pt x="411905" y="3766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5" name="Google Shape;1405;p54"/>
              <p:cNvSpPr/>
              <p:nvPr/>
            </p:nvSpPr>
            <p:spPr>
              <a:xfrm>
                <a:off x="8353100" y="2741285"/>
                <a:ext cx="349668" cy="350213"/>
              </a:xfrm>
              <a:custGeom>
                <a:avLst/>
                <a:gdLst/>
                <a:ahLst/>
                <a:cxnLst/>
                <a:rect l="l" t="t" r="r" b="b"/>
                <a:pathLst>
                  <a:path w="349668" h="350213" extrusionOk="0">
                    <a:moveTo>
                      <a:pt x="349669" y="139649"/>
                    </a:moveTo>
                    <a:lnTo>
                      <a:pt x="210565" y="139649"/>
                    </a:lnTo>
                    <a:lnTo>
                      <a:pt x="210565" y="0"/>
                    </a:lnTo>
                    <a:lnTo>
                      <a:pt x="139649" y="0"/>
                    </a:lnTo>
                    <a:lnTo>
                      <a:pt x="139649" y="139649"/>
                    </a:lnTo>
                    <a:lnTo>
                      <a:pt x="0" y="139649"/>
                    </a:lnTo>
                    <a:lnTo>
                      <a:pt x="0" y="210565"/>
                    </a:lnTo>
                    <a:lnTo>
                      <a:pt x="139649" y="210565"/>
                    </a:lnTo>
                    <a:lnTo>
                      <a:pt x="139649" y="350214"/>
                    </a:lnTo>
                    <a:lnTo>
                      <a:pt x="210565" y="350214"/>
                    </a:lnTo>
                    <a:lnTo>
                      <a:pt x="210565" y="210565"/>
                    </a:lnTo>
                    <a:lnTo>
                      <a:pt x="349669" y="21056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6" name="Google Shape;1406;p54"/>
              <p:cNvSpPr/>
              <p:nvPr/>
            </p:nvSpPr>
            <p:spPr>
              <a:xfrm>
                <a:off x="8155082" y="2532357"/>
                <a:ext cx="745704" cy="758250"/>
              </a:xfrm>
              <a:custGeom>
                <a:avLst/>
                <a:gdLst/>
                <a:ahLst/>
                <a:cxnLst/>
                <a:rect l="l" t="t" r="r" b="b"/>
                <a:pathLst>
                  <a:path w="745704" h="758250" extrusionOk="0">
                    <a:moveTo>
                      <a:pt x="0" y="254205"/>
                    </a:moveTo>
                    <a:cubicBezTo>
                      <a:pt x="53459" y="105828"/>
                      <a:pt x="195291" y="0"/>
                      <a:pt x="361670" y="0"/>
                    </a:cubicBezTo>
                    <a:cubicBezTo>
                      <a:pt x="573871" y="0"/>
                      <a:pt x="745705" y="171834"/>
                      <a:pt x="745705" y="384035"/>
                    </a:cubicBezTo>
                    <a:cubicBezTo>
                      <a:pt x="745705" y="566779"/>
                      <a:pt x="618602" y="719520"/>
                      <a:pt x="447859" y="758251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07" name="Google Shape;1407;p54"/>
          <p:cNvGrpSpPr/>
          <p:nvPr/>
        </p:nvGrpSpPr>
        <p:grpSpPr>
          <a:xfrm>
            <a:off x="5292000" y="4886838"/>
            <a:ext cx="7930831" cy="1660215"/>
            <a:chOff x="650792" y="1230065"/>
            <a:chExt cx="7930831" cy="1660215"/>
          </a:xfrm>
        </p:grpSpPr>
        <p:grpSp>
          <p:nvGrpSpPr>
            <p:cNvPr id="1408" name="Google Shape;1408;p54"/>
            <p:cNvGrpSpPr/>
            <p:nvPr/>
          </p:nvGrpSpPr>
          <p:grpSpPr>
            <a:xfrm>
              <a:off x="650792" y="1230065"/>
              <a:ext cx="7930831" cy="1660215"/>
              <a:chOff x="6386284" y="773384"/>
              <a:chExt cx="7930831" cy="1660215"/>
            </a:xfrm>
          </p:grpSpPr>
          <p:grpSp>
            <p:nvGrpSpPr>
              <p:cNvPr id="1409" name="Google Shape;1409;p54"/>
              <p:cNvGrpSpPr/>
              <p:nvPr/>
            </p:nvGrpSpPr>
            <p:grpSpPr>
              <a:xfrm>
                <a:off x="6386284" y="773384"/>
                <a:ext cx="7930831" cy="1660215"/>
                <a:chOff x="6386284" y="773384"/>
                <a:chExt cx="7930831" cy="1660215"/>
              </a:xfrm>
            </p:grpSpPr>
            <p:sp>
              <p:nvSpPr>
                <p:cNvPr id="1410" name="Google Shape;1410;p54"/>
                <p:cNvSpPr/>
                <p:nvPr/>
              </p:nvSpPr>
              <p:spPr>
                <a:xfrm rot="-5400000">
                  <a:off x="9937423" y="-1946275"/>
                  <a:ext cx="1660033" cy="70993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0033" h="4657286" extrusionOk="0">
                      <a:moveTo>
                        <a:pt x="0" y="0"/>
                      </a:moveTo>
                      <a:lnTo>
                        <a:pt x="1660034" y="0"/>
                      </a:lnTo>
                      <a:lnTo>
                        <a:pt x="1660034" y="4657286"/>
                      </a:lnTo>
                      <a:lnTo>
                        <a:pt x="0" y="4657286"/>
                      </a:lnTo>
                      <a:close/>
                    </a:path>
                  </a:pathLst>
                </a:custGeom>
                <a:solidFill>
                  <a:schemeClr val="accent1">
                    <a:alpha val="8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411" name="Google Shape;1411;p54"/>
                <p:cNvGrpSpPr/>
                <p:nvPr/>
              </p:nvGrpSpPr>
              <p:grpSpPr>
                <a:xfrm>
                  <a:off x="6386284" y="773567"/>
                  <a:ext cx="831484" cy="1660032"/>
                  <a:chOff x="6386284" y="773567"/>
                  <a:chExt cx="831484" cy="1660032"/>
                </a:xfrm>
              </p:grpSpPr>
              <p:sp>
                <p:nvSpPr>
                  <p:cNvPr id="1412" name="Google Shape;1412;p54"/>
                  <p:cNvSpPr/>
                  <p:nvPr/>
                </p:nvSpPr>
                <p:spPr>
                  <a:xfrm>
                    <a:off x="6386284" y="773567"/>
                    <a:ext cx="831484" cy="16600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1484" h="1660032" extrusionOk="0">
                        <a:moveTo>
                          <a:pt x="830017" y="1486888"/>
                        </a:moveTo>
                        <a:cubicBezTo>
                          <a:pt x="467098" y="1486888"/>
                          <a:pt x="173144" y="1192934"/>
                          <a:pt x="173144" y="830016"/>
                        </a:cubicBezTo>
                        <a:cubicBezTo>
                          <a:pt x="173144" y="467098"/>
                          <a:pt x="467098" y="173144"/>
                          <a:pt x="830017" y="173144"/>
                        </a:cubicBezTo>
                        <a:cubicBezTo>
                          <a:pt x="830506" y="173144"/>
                          <a:pt x="830995" y="173144"/>
                          <a:pt x="831484" y="173144"/>
                        </a:cubicBezTo>
                        <a:lnTo>
                          <a:pt x="831484" y="0"/>
                        </a:lnTo>
                        <a:cubicBezTo>
                          <a:pt x="830995" y="0"/>
                          <a:pt x="830506" y="0"/>
                          <a:pt x="830017" y="0"/>
                        </a:cubicBezTo>
                        <a:cubicBezTo>
                          <a:pt x="371722" y="0"/>
                          <a:pt x="0" y="371722"/>
                          <a:pt x="0" y="830016"/>
                        </a:cubicBezTo>
                        <a:cubicBezTo>
                          <a:pt x="0" y="1288310"/>
                          <a:pt x="371722" y="1660032"/>
                          <a:pt x="830017" y="1660032"/>
                        </a:cubicBezTo>
                        <a:cubicBezTo>
                          <a:pt x="830506" y="1660032"/>
                          <a:pt x="830995" y="1660032"/>
                          <a:pt x="831484" y="1660032"/>
                        </a:cubicBezTo>
                        <a:lnTo>
                          <a:pt x="831484" y="1486888"/>
                        </a:lnTo>
                        <a:cubicBezTo>
                          <a:pt x="830995" y="1486888"/>
                          <a:pt x="830506" y="1486888"/>
                          <a:pt x="830017" y="1486888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alpha val="69803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13" name="Google Shape;1413;p54"/>
                  <p:cNvSpPr/>
                  <p:nvPr/>
                </p:nvSpPr>
                <p:spPr>
                  <a:xfrm>
                    <a:off x="6386284" y="773567"/>
                    <a:ext cx="831484" cy="8300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1484" h="830016" extrusionOk="0">
                        <a:moveTo>
                          <a:pt x="830017" y="173144"/>
                        </a:moveTo>
                        <a:cubicBezTo>
                          <a:pt x="830506" y="173144"/>
                          <a:pt x="830995" y="173144"/>
                          <a:pt x="831484" y="173144"/>
                        </a:cubicBezTo>
                        <a:lnTo>
                          <a:pt x="831484" y="0"/>
                        </a:lnTo>
                        <a:cubicBezTo>
                          <a:pt x="830995" y="0"/>
                          <a:pt x="830506" y="0"/>
                          <a:pt x="830017" y="0"/>
                        </a:cubicBezTo>
                        <a:cubicBezTo>
                          <a:pt x="371722" y="0"/>
                          <a:pt x="0" y="371722"/>
                          <a:pt x="0" y="830016"/>
                        </a:cubicBezTo>
                        <a:lnTo>
                          <a:pt x="173144" y="830016"/>
                        </a:lnTo>
                        <a:cubicBezTo>
                          <a:pt x="173144" y="467098"/>
                          <a:pt x="467098" y="173144"/>
                          <a:pt x="830017" y="173144"/>
                        </a:cubicBezTo>
                        <a:close/>
                      </a:path>
                    </a:pathLst>
                  </a:custGeom>
                  <a:solidFill>
                    <a:schemeClr val="accent3">
                      <a:alpha val="69803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414" name="Google Shape;1414;p54"/>
                <p:cNvSpPr/>
                <p:nvPr/>
              </p:nvSpPr>
              <p:spPr>
                <a:xfrm rot="-271851">
                  <a:off x="6643568" y="1030836"/>
                  <a:ext cx="1145520" cy="1145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5520" h="1145519" extrusionOk="0">
                      <a:moveTo>
                        <a:pt x="1145521" y="572760"/>
                      </a:moveTo>
                      <a:cubicBezTo>
                        <a:pt x="1145521" y="889086"/>
                        <a:pt x="889087" y="1145520"/>
                        <a:pt x="572760" y="1145520"/>
                      </a:cubicBezTo>
                      <a:cubicBezTo>
                        <a:pt x="256433" y="1145520"/>
                        <a:pt x="0" y="889086"/>
                        <a:pt x="0" y="572760"/>
                      </a:cubicBezTo>
                      <a:cubicBezTo>
                        <a:pt x="0" y="256433"/>
                        <a:pt x="256433" y="0"/>
                        <a:pt x="572760" y="0"/>
                      </a:cubicBezTo>
                      <a:cubicBezTo>
                        <a:pt x="889087" y="0"/>
                        <a:pt x="1145521" y="256433"/>
                        <a:pt x="1145521" y="57276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15" name="Google Shape;1415;p54"/>
              <p:cNvSpPr txBox="1"/>
              <p:nvPr/>
            </p:nvSpPr>
            <p:spPr>
              <a:xfrm>
                <a:off x="7979144" y="1028231"/>
                <a:ext cx="4553905" cy="12674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800"/>
                  <a:buFont typeface="Arial"/>
                  <a:buNone/>
                </a:pPr>
                <a:r>
                  <a:rPr lang="hu-HU" sz="3600" b="1" i="0" u="none" strike="noStrike" cap="none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0-24 órás orvosi </a:t>
                </a:r>
                <a:br>
                  <a:rPr lang="hu-HU" sz="3600" b="1" i="0" u="none" strike="noStrike" cap="none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</a:br>
                <a:r>
                  <a:rPr lang="hu-HU" sz="3600" b="1" i="0" u="none" strike="noStrike" cap="none">
                    <a:solidFill>
                      <a:schemeClr val="accent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call center</a:t>
                </a:r>
                <a:endParaRPr/>
              </a:p>
            </p:txBody>
          </p:sp>
        </p:grpSp>
        <p:grpSp>
          <p:nvGrpSpPr>
            <p:cNvPr id="1416" name="Google Shape;1416;p54"/>
            <p:cNvGrpSpPr/>
            <p:nvPr/>
          </p:nvGrpSpPr>
          <p:grpSpPr>
            <a:xfrm>
              <a:off x="1044735" y="1620253"/>
              <a:ext cx="856790" cy="847145"/>
              <a:chOff x="9012230" y="222844"/>
              <a:chExt cx="971480" cy="960545"/>
            </a:xfrm>
          </p:grpSpPr>
          <p:grpSp>
            <p:nvGrpSpPr>
              <p:cNvPr id="1417" name="Google Shape;1417;p54"/>
              <p:cNvGrpSpPr/>
              <p:nvPr/>
            </p:nvGrpSpPr>
            <p:grpSpPr>
              <a:xfrm>
                <a:off x="9012230" y="222844"/>
                <a:ext cx="971480" cy="960545"/>
                <a:chOff x="8998459" y="233969"/>
                <a:chExt cx="679157" cy="671512"/>
              </a:xfrm>
            </p:grpSpPr>
            <p:sp>
              <p:nvSpPr>
                <p:cNvPr id="1418" name="Google Shape;1418;p54"/>
                <p:cNvSpPr/>
                <p:nvPr/>
              </p:nvSpPr>
              <p:spPr>
                <a:xfrm>
                  <a:off x="9058466" y="259686"/>
                  <a:ext cx="560069" cy="360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69" h="360997" extrusionOk="0">
                      <a:moveTo>
                        <a:pt x="550545" y="360998"/>
                      </a:moveTo>
                      <a:cubicBezTo>
                        <a:pt x="544830" y="360998"/>
                        <a:pt x="541020" y="357188"/>
                        <a:pt x="541020" y="351473"/>
                      </a:cubicBezTo>
                      <a:lnTo>
                        <a:pt x="541020" y="280988"/>
                      </a:lnTo>
                      <a:cubicBezTo>
                        <a:pt x="541020" y="137160"/>
                        <a:pt x="423863" y="20003"/>
                        <a:pt x="280035" y="20003"/>
                      </a:cubicBezTo>
                      <a:cubicBezTo>
                        <a:pt x="139065" y="20003"/>
                        <a:pt x="21908" y="134303"/>
                        <a:pt x="19050" y="275273"/>
                      </a:cubicBezTo>
                      <a:cubicBezTo>
                        <a:pt x="19050" y="277178"/>
                        <a:pt x="19050" y="279083"/>
                        <a:pt x="19050" y="280988"/>
                      </a:cubicBezTo>
                      <a:lnTo>
                        <a:pt x="19050" y="351473"/>
                      </a:lnTo>
                      <a:cubicBezTo>
                        <a:pt x="19050" y="357188"/>
                        <a:pt x="15240" y="360998"/>
                        <a:pt x="9525" y="360998"/>
                      </a:cubicBezTo>
                      <a:cubicBezTo>
                        <a:pt x="3810" y="360998"/>
                        <a:pt x="0" y="357188"/>
                        <a:pt x="0" y="351473"/>
                      </a:cubicBezTo>
                      <a:lnTo>
                        <a:pt x="0" y="280988"/>
                      </a:lnTo>
                      <a:cubicBezTo>
                        <a:pt x="0" y="279083"/>
                        <a:pt x="0" y="277178"/>
                        <a:pt x="0" y="275273"/>
                      </a:cubicBezTo>
                      <a:cubicBezTo>
                        <a:pt x="2857" y="123825"/>
                        <a:pt x="128587" y="0"/>
                        <a:pt x="280035" y="0"/>
                      </a:cubicBezTo>
                      <a:cubicBezTo>
                        <a:pt x="434340" y="0"/>
                        <a:pt x="560070" y="125730"/>
                        <a:pt x="560070" y="280035"/>
                      </a:cubicBezTo>
                      <a:lnTo>
                        <a:pt x="560070" y="350520"/>
                      </a:lnTo>
                      <a:cubicBezTo>
                        <a:pt x="560070" y="357188"/>
                        <a:pt x="556260" y="360998"/>
                        <a:pt x="550545" y="360998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419" name="Google Shape;1419;p54"/>
                <p:cNvGrpSpPr/>
                <p:nvPr/>
              </p:nvGrpSpPr>
              <p:grpSpPr>
                <a:xfrm>
                  <a:off x="9110459" y="233969"/>
                  <a:ext cx="455362" cy="147637"/>
                  <a:chOff x="9110459" y="233969"/>
                  <a:chExt cx="455362" cy="147637"/>
                </a:xfrm>
              </p:grpSpPr>
              <p:grpSp>
                <p:nvGrpSpPr>
                  <p:cNvPr id="1420" name="Google Shape;1420;p54"/>
                  <p:cNvGrpSpPr/>
                  <p:nvPr/>
                </p:nvGrpSpPr>
                <p:grpSpPr>
                  <a:xfrm>
                    <a:off x="9110459" y="233969"/>
                    <a:ext cx="455362" cy="147637"/>
                    <a:chOff x="9110459" y="233969"/>
                    <a:chExt cx="455362" cy="147637"/>
                  </a:xfrm>
                </p:grpSpPr>
                <p:sp>
                  <p:nvSpPr>
                    <p:cNvPr id="1421" name="Google Shape;1421;p54"/>
                    <p:cNvSpPr/>
                    <p:nvPr/>
                  </p:nvSpPr>
                  <p:spPr>
                    <a:xfrm>
                      <a:off x="9119426" y="243017"/>
                      <a:ext cx="436245" cy="12906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6245" h="129063" extrusionOk="0">
                          <a:moveTo>
                            <a:pt x="393383" y="129064"/>
                          </a:moveTo>
                          <a:cubicBezTo>
                            <a:pt x="316230" y="23336"/>
                            <a:pt x="120968" y="23336"/>
                            <a:pt x="43815" y="129064"/>
                          </a:cubicBezTo>
                          <a:cubicBezTo>
                            <a:pt x="30480" y="119539"/>
                            <a:pt x="15240" y="110014"/>
                            <a:pt x="0" y="101441"/>
                          </a:cubicBezTo>
                          <a:cubicBezTo>
                            <a:pt x="91440" y="-33814"/>
                            <a:pt x="344805" y="-33814"/>
                            <a:pt x="436245" y="101441"/>
                          </a:cubicBezTo>
                          <a:cubicBezTo>
                            <a:pt x="421958" y="110014"/>
                            <a:pt x="407670" y="118586"/>
                            <a:pt x="393383" y="12906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 w="9525" cap="flat" cmpd="sng">
                      <a:solidFill>
                        <a:schemeClr val="lt1"/>
                      </a:solidFill>
                      <a:prstDash val="solid"/>
                      <a:miter lim="8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422" name="Google Shape;1422;p54"/>
                    <p:cNvSpPr/>
                    <p:nvPr/>
                  </p:nvSpPr>
                  <p:spPr>
                    <a:xfrm>
                      <a:off x="9110459" y="233969"/>
                      <a:ext cx="455362" cy="14763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5362" h="147637" extrusionOk="0">
                          <a:moveTo>
                            <a:pt x="402350" y="147638"/>
                          </a:moveTo>
                          <a:cubicBezTo>
                            <a:pt x="399492" y="147638"/>
                            <a:pt x="396635" y="146685"/>
                            <a:pt x="394730" y="143828"/>
                          </a:cubicBezTo>
                          <a:cubicBezTo>
                            <a:pt x="360440" y="96203"/>
                            <a:pt x="297575" y="68580"/>
                            <a:pt x="228042" y="68580"/>
                          </a:cubicBezTo>
                          <a:cubicBezTo>
                            <a:pt x="157557" y="68580"/>
                            <a:pt x="95645" y="97155"/>
                            <a:pt x="61355" y="143828"/>
                          </a:cubicBezTo>
                          <a:cubicBezTo>
                            <a:pt x="58497" y="147638"/>
                            <a:pt x="52782" y="148590"/>
                            <a:pt x="48020" y="145733"/>
                          </a:cubicBezTo>
                          <a:cubicBezTo>
                            <a:pt x="34685" y="136208"/>
                            <a:pt x="20397" y="127635"/>
                            <a:pt x="5157" y="119063"/>
                          </a:cubicBezTo>
                          <a:cubicBezTo>
                            <a:pt x="3252" y="118110"/>
                            <a:pt x="1347" y="115253"/>
                            <a:pt x="395" y="113348"/>
                          </a:cubicBezTo>
                          <a:cubicBezTo>
                            <a:pt x="-558" y="110490"/>
                            <a:pt x="395" y="107633"/>
                            <a:pt x="1347" y="105728"/>
                          </a:cubicBezTo>
                          <a:cubicBezTo>
                            <a:pt x="47067" y="39053"/>
                            <a:pt x="130887" y="0"/>
                            <a:pt x="228042" y="0"/>
                          </a:cubicBezTo>
                          <a:cubicBezTo>
                            <a:pt x="324245" y="0"/>
                            <a:pt x="409017" y="39053"/>
                            <a:pt x="453785" y="105728"/>
                          </a:cubicBezTo>
                          <a:cubicBezTo>
                            <a:pt x="455690" y="107633"/>
                            <a:pt x="455690" y="110490"/>
                            <a:pt x="454737" y="113348"/>
                          </a:cubicBezTo>
                          <a:cubicBezTo>
                            <a:pt x="453785" y="116205"/>
                            <a:pt x="452832" y="118110"/>
                            <a:pt x="449975" y="119063"/>
                          </a:cubicBezTo>
                          <a:cubicBezTo>
                            <a:pt x="435687" y="126683"/>
                            <a:pt x="421400" y="136208"/>
                            <a:pt x="407112" y="145733"/>
                          </a:cubicBezTo>
                          <a:cubicBezTo>
                            <a:pt x="406160" y="146685"/>
                            <a:pt x="404255" y="147638"/>
                            <a:pt x="402350" y="147638"/>
                          </a:cubicBezTo>
                          <a:close/>
                          <a:moveTo>
                            <a:pt x="23255" y="107633"/>
                          </a:moveTo>
                          <a:cubicBezTo>
                            <a:pt x="32780" y="113348"/>
                            <a:pt x="42305" y="119063"/>
                            <a:pt x="50877" y="124778"/>
                          </a:cubicBezTo>
                          <a:cubicBezTo>
                            <a:pt x="89930" y="77153"/>
                            <a:pt x="154700" y="49530"/>
                            <a:pt x="227090" y="49530"/>
                          </a:cubicBezTo>
                          <a:cubicBezTo>
                            <a:pt x="299480" y="49530"/>
                            <a:pt x="365202" y="78105"/>
                            <a:pt x="404255" y="124778"/>
                          </a:cubicBezTo>
                          <a:cubicBezTo>
                            <a:pt x="412827" y="119063"/>
                            <a:pt x="422352" y="113348"/>
                            <a:pt x="431877" y="107633"/>
                          </a:cubicBezTo>
                          <a:cubicBezTo>
                            <a:pt x="389015" y="52388"/>
                            <a:pt x="313767" y="19050"/>
                            <a:pt x="228042" y="19050"/>
                          </a:cubicBezTo>
                          <a:cubicBezTo>
                            <a:pt x="141365" y="19050"/>
                            <a:pt x="66117" y="52388"/>
                            <a:pt x="23255" y="107633"/>
                          </a:cubicBezTo>
                          <a:close/>
                        </a:path>
                      </a:pathLst>
                    </a:custGeom>
                    <a:solidFill>
                      <a:srgbClr val="1F1E1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1423" name="Google Shape;1423;p54"/>
                  <p:cNvSpPr/>
                  <p:nvPr/>
                </p:nvSpPr>
                <p:spPr>
                  <a:xfrm>
                    <a:off x="9110459" y="233969"/>
                    <a:ext cx="455362" cy="1476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5362" h="147637" extrusionOk="0">
                        <a:moveTo>
                          <a:pt x="402350" y="147638"/>
                        </a:moveTo>
                        <a:cubicBezTo>
                          <a:pt x="399492" y="147638"/>
                          <a:pt x="396635" y="146685"/>
                          <a:pt x="394730" y="143828"/>
                        </a:cubicBezTo>
                        <a:cubicBezTo>
                          <a:pt x="360440" y="96203"/>
                          <a:pt x="297575" y="68580"/>
                          <a:pt x="228042" y="68580"/>
                        </a:cubicBezTo>
                        <a:cubicBezTo>
                          <a:pt x="157557" y="68580"/>
                          <a:pt x="95645" y="97155"/>
                          <a:pt x="61355" y="143828"/>
                        </a:cubicBezTo>
                        <a:cubicBezTo>
                          <a:pt x="58497" y="147638"/>
                          <a:pt x="52782" y="148590"/>
                          <a:pt x="48020" y="145733"/>
                        </a:cubicBezTo>
                        <a:cubicBezTo>
                          <a:pt x="34685" y="136208"/>
                          <a:pt x="20397" y="127635"/>
                          <a:pt x="5157" y="119063"/>
                        </a:cubicBezTo>
                        <a:cubicBezTo>
                          <a:pt x="3252" y="118110"/>
                          <a:pt x="1347" y="115253"/>
                          <a:pt x="395" y="113348"/>
                        </a:cubicBezTo>
                        <a:cubicBezTo>
                          <a:pt x="-558" y="110490"/>
                          <a:pt x="395" y="107633"/>
                          <a:pt x="1347" y="105728"/>
                        </a:cubicBezTo>
                        <a:cubicBezTo>
                          <a:pt x="47067" y="39053"/>
                          <a:pt x="130887" y="0"/>
                          <a:pt x="228042" y="0"/>
                        </a:cubicBezTo>
                        <a:cubicBezTo>
                          <a:pt x="324245" y="0"/>
                          <a:pt x="409017" y="39053"/>
                          <a:pt x="453785" y="105728"/>
                        </a:cubicBezTo>
                        <a:cubicBezTo>
                          <a:pt x="455690" y="107633"/>
                          <a:pt x="455690" y="110490"/>
                          <a:pt x="454737" y="113348"/>
                        </a:cubicBezTo>
                        <a:cubicBezTo>
                          <a:pt x="453785" y="116205"/>
                          <a:pt x="452832" y="118110"/>
                          <a:pt x="449975" y="119063"/>
                        </a:cubicBezTo>
                        <a:cubicBezTo>
                          <a:pt x="435687" y="126683"/>
                          <a:pt x="421400" y="136208"/>
                          <a:pt x="407112" y="145733"/>
                        </a:cubicBezTo>
                        <a:cubicBezTo>
                          <a:pt x="406160" y="146685"/>
                          <a:pt x="404255" y="147638"/>
                          <a:pt x="402350" y="147638"/>
                        </a:cubicBezTo>
                        <a:close/>
                        <a:moveTo>
                          <a:pt x="23255" y="107633"/>
                        </a:moveTo>
                        <a:cubicBezTo>
                          <a:pt x="32780" y="113348"/>
                          <a:pt x="42305" y="119063"/>
                          <a:pt x="50877" y="124778"/>
                        </a:cubicBezTo>
                        <a:cubicBezTo>
                          <a:pt x="89930" y="77153"/>
                          <a:pt x="154700" y="49530"/>
                          <a:pt x="227090" y="49530"/>
                        </a:cubicBezTo>
                        <a:cubicBezTo>
                          <a:pt x="299480" y="49530"/>
                          <a:pt x="365202" y="78105"/>
                          <a:pt x="404255" y="124778"/>
                        </a:cubicBezTo>
                        <a:cubicBezTo>
                          <a:pt x="412827" y="119063"/>
                          <a:pt x="422352" y="113348"/>
                          <a:pt x="431877" y="107633"/>
                        </a:cubicBezTo>
                        <a:cubicBezTo>
                          <a:pt x="389015" y="52388"/>
                          <a:pt x="313767" y="19050"/>
                          <a:pt x="228042" y="19050"/>
                        </a:cubicBezTo>
                        <a:cubicBezTo>
                          <a:pt x="141365" y="19050"/>
                          <a:pt x="66117" y="52388"/>
                          <a:pt x="23255" y="107633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424" name="Google Shape;1424;p54"/>
                <p:cNvSpPr/>
                <p:nvPr/>
              </p:nvSpPr>
              <p:spPr>
                <a:xfrm>
                  <a:off x="9397556" y="732898"/>
                  <a:ext cx="234430" cy="1535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430" h="153532" extrusionOk="0">
                      <a:moveTo>
                        <a:pt x="9525" y="153533"/>
                      </a:moveTo>
                      <a:cubicBezTo>
                        <a:pt x="3810" y="153533"/>
                        <a:pt x="0" y="149723"/>
                        <a:pt x="0" y="144008"/>
                      </a:cubicBezTo>
                      <a:cubicBezTo>
                        <a:pt x="0" y="138293"/>
                        <a:pt x="3810" y="134483"/>
                        <a:pt x="9525" y="134483"/>
                      </a:cubicBezTo>
                      <a:cubicBezTo>
                        <a:pt x="100965" y="134483"/>
                        <a:pt x="164783" y="114481"/>
                        <a:pt x="195263" y="77333"/>
                      </a:cubicBezTo>
                      <a:cubicBezTo>
                        <a:pt x="220980" y="45901"/>
                        <a:pt x="214313" y="12563"/>
                        <a:pt x="214313" y="11610"/>
                      </a:cubicBezTo>
                      <a:cubicBezTo>
                        <a:pt x="213360" y="6848"/>
                        <a:pt x="216217" y="1133"/>
                        <a:pt x="221932" y="181"/>
                      </a:cubicBezTo>
                      <a:cubicBezTo>
                        <a:pt x="226695" y="-772"/>
                        <a:pt x="232410" y="2085"/>
                        <a:pt x="233363" y="7800"/>
                      </a:cubicBezTo>
                      <a:cubicBezTo>
                        <a:pt x="233363" y="9706"/>
                        <a:pt x="241935" y="50663"/>
                        <a:pt x="210502" y="88763"/>
                      </a:cubicBezTo>
                      <a:cubicBezTo>
                        <a:pt x="175260" y="131625"/>
                        <a:pt x="107632" y="153533"/>
                        <a:pt x="9525" y="153533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425" name="Google Shape;1425;p54"/>
                <p:cNvGrpSpPr/>
                <p:nvPr/>
              </p:nvGrpSpPr>
              <p:grpSpPr>
                <a:xfrm>
                  <a:off x="9552814" y="572106"/>
                  <a:ext cx="124802" cy="219075"/>
                  <a:chOff x="9552814" y="572106"/>
                  <a:chExt cx="124802" cy="219075"/>
                </a:xfrm>
              </p:grpSpPr>
              <p:sp>
                <p:nvSpPr>
                  <p:cNvPr id="1426" name="Google Shape;1426;p54"/>
                  <p:cNvSpPr/>
                  <p:nvPr/>
                </p:nvSpPr>
                <p:spPr>
                  <a:xfrm>
                    <a:off x="9562339" y="581631"/>
                    <a:ext cx="106680" cy="200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680" h="200025" extrusionOk="0">
                        <a:moveTo>
                          <a:pt x="106680" y="100013"/>
                        </a:moveTo>
                        <a:cubicBezTo>
                          <a:pt x="106680" y="44768"/>
                          <a:pt x="83820" y="0"/>
                          <a:pt x="55245" y="0"/>
                        </a:cubicBezTo>
                        <a:lnTo>
                          <a:pt x="55245" y="0"/>
                        </a:lnTo>
                        <a:lnTo>
                          <a:pt x="37147" y="0"/>
                        </a:lnTo>
                        <a:lnTo>
                          <a:pt x="37147" y="5715"/>
                        </a:lnTo>
                        <a:cubicBezTo>
                          <a:pt x="16193" y="20002"/>
                          <a:pt x="0" y="56198"/>
                          <a:pt x="0" y="100013"/>
                        </a:cubicBezTo>
                        <a:cubicBezTo>
                          <a:pt x="0" y="142875"/>
                          <a:pt x="16193" y="180023"/>
                          <a:pt x="37147" y="194310"/>
                        </a:cubicBezTo>
                        <a:lnTo>
                          <a:pt x="37147" y="200025"/>
                        </a:lnTo>
                        <a:lnTo>
                          <a:pt x="55245" y="200025"/>
                        </a:lnTo>
                        <a:lnTo>
                          <a:pt x="55245" y="200025"/>
                        </a:lnTo>
                        <a:cubicBezTo>
                          <a:pt x="83820" y="200025"/>
                          <a:pt x="106680" y="155258"/>
                          <a:pt x="106680" y="10001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9525" cap="flat" cmpd="sng">
                    <a:solidFill>
                      <a:schemeClr val="lt1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7" name="Google Shape;1427;p54"/>
                  <p:cNvSpPr/>
                  <p:nvPr/>
                </p:nvSpPr>
                <p:spPr>
                  <a:xfrm>
                    <a:off x="9552814" y="572106"/>
                    <a:ext cx="124802" cy="219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802" h="219075" extrusionOk="0">
                        <a:moveTo>
                          <a:pt x="64770" y="219075"/>
                        </a:moveTo>
                        <a:lnTo>
                          <a:pt x="46672" y="219075"/>
                        </a:lnTo>
                        <a:cubicBezTo>
                          <a:pt x="40957" y="219075"/>
                          <a:pt x="37147" y="215265"/>
                          <a:pt x="37147" y="209550"/>
                        </a:cubicBezTo>
                        <a:lnTo>
                          <a:pt x="37147" y="208598"/>
                        </a:lnTo>
                        <a:cubicBezTo>
                          <a:pt x="14288" y="190500"/>
                          <a:pt x="0" y="151448"/>
                          <a:pt x="0" y="109538"/>
                        </a:cubicBezTo>
                        <a:cubicBezTo>
                          <a:pt x="0" y="67627"/>
                          <a:pt x="15240" y="29527"/>
                          <a:pt x="37147" y="10477"/>
                        </a:cubicBezTo>
                        <a:lnTo>
                          <a:pt x="37147" y="9525"/>
                        </a:lnTo>
                        <a:cubicBezTo>
                          <a:pt x="37147" y="3810"/>
                          <a:pt x="40957" y="0"/>
                          <a:pt x="46672" y="0"/>
                        </a:cubicBezTo>
                        <a:lnTo>
                          <a:pt x="64770" y="0"/>
                        </a:lnTo>
                        <a:cubicBezTo>
                          <a:pt x="64770" y="0"/>
                          <a:pt x="65722" y="0"/>
                          <a:pt x="65722" y="0"/>
                        </a:cubicBezTo>
                        <a:cubicBezTo>
                          <a:pt x="99060" y="952"/>
                          <a:pt x="124778" y="49530"/>
                          <a:pt x="124778" y="109538"/>
                        </a:cubicBezTo>
                        <a:cubicBezTo>
                          <a:pt x="125730" y="170498"/>
                          <a:pt x="99060" y="219075"/>
                          <a:pt x="64770" y="219075"/>
                        </a:cubicBezTo>
                        <a:cubicBezTo>
                          <a:pt x="64770" y="219075"/>
                          <a:pt x="64770" y="219075"/>
                          <a:pt x="64770" y="219075"/>
                        </a:cubicBezTo>
                        <a:close/>
                        <a:moveTo>
                          <a:pt x="55245" y="200025"/>
                        </a:moveTo>
                        <a:lnTo>
                          <a:pt x="64770" y="200025"/>
                        </a:lnTo>
                        <a:cubicBezTo>
                          <a:pt x="84772" y="200025"/>
                          <a:pt x="106680" y="162877"/>
                          <a:pt x="106680" y="109538"/>
                        </a:cubicBezTo>
                        <a:cubicBezTo>
                          <a:pt x="106680" y="56198"/>
                          <a:pt x="84772" y="19050"/>
                          <a:pt x="64770" y="19050"/>
                        </a:cubicBezTo>
                        <a:cubicBezTo>
                          <a:pt x="64770" y="19050"/>
                          <a:pt x="63818" y="19050"/>
                          <a:pt x="63818" y="19050"/>
                        </a:cubicBezTo>
                        <a:lnTo>
                          <a:pt x="55245" y="19050"/>
                        </a:lnTo>
                        <a:cubicBezTo>
                          <a:pt x="54293" y="20955"/>
                          <a:pt x="53340" y="22860"/>
                          <a:pt x="51435" y="23813"/>
                        </a:cubicBezTo>
                        <a:cubicBezTo>
                          <a:pt x="35243" y="34290"/>
                          <a:pt x="18097" y="65723"/>
                          <a:pt x="18097" y="109538"/>
                        </a:cubicBezTo>
                        <a:cubicBezTo>
                          <a:pt x="18097" y="153352"/>
                          <a:pt x="35243" y="184785"/>
                          <a:pt x="51435" y="195263"/>
                        </a:cubicBezTo>
                        <a:cubicBezTo>
                          <a:pt x="53340" y="197168"/>
                          <a:pt x="54293" y="198120"/>
                          <a:pt x="55245" y="20002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28" name="Google Shape;1428;p54"/>
                <p:cNvGrpSpPr/>
                <p:nvPr/>
              </p:nvGrpSpPr>
              <p:grpSpPr>
                <a:xfrm>
                  <a:off x="9552814" y="569249"/>
                  <a:ext cx="76199" cy="224789"/>
                  <a:chOff x="9552814" y="569249"/>
                  <a:chExt cx="76199" cy="224789"/>
                </a:xfrm>
              </p:grpSpPr>
              <p:sp>
                <p:nvSpPr>
                  <p:cNvPr id="1429" name="Google Shape;1429;p54"/>
                  <p:cNvSpPr/>
                  <p:nvPr/>
                </p:nvSpPr>
                <p:spPr>
                  <a:xfrm>
                    <a:off x="9561386" y="578774"/>
                    <a:ext cx="57150" cy="2057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50" h="205739" extrusionOk="0">
                        <a:moveTo>
                          <a:pt x="57150" y="181927"/>
                        </a:moveTo>
                        <a:cubicBezTo>
                          <a:pt x="57150" y="195263"/>
                          <a:pt x="48577" y="205740"/>
                          <a:pt x="38100" y="205740"/>
                        </a:cubicBezTo>
                        <a:lnTo>
                          <a:pt x="19050" y="205740"/>
                        </a:lnTo>
                        <a:cubicBezTo>
                          <a:pt x="8573" y="205740"/>
                          <a:pt x="0" y="195263"/>
                          <a:pt x="0" y="181927"/>
                        </a:cubicBezTo>
                        <a:lnTo>
                          <a:pt x="0" y="23813"/>
                        </a:lnTo>
                        <a:cubicBezTo>
                          <a:pt x="0" y="10477"/>
                          <a:pt x="8573" y="0"/>
                          <a:pt x="19050" y="0"/>
                        </a:cubicBezTo>
                        <a:lnTo>
                          <a:pt x="38100" y="0"/>
                        </a:lnTo>
                        <a:cubicBezTo>
                          <a:pt x="48577" y="0"/>
                          <a:pt x="57150" y="10477"/>
                          <a:pt x="57150" y="23813"/>
                        </a:cubicBezTo>
                        <a:lnTo>
                          <a:pt x="57150" y="18192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30" name="Google Shape;1430;p54"/>
                  <p:cNvSpPr/>
                  <p:nvPr/>
                </p:nvSpPr>
                <p:spPr>
                  <a:xfrm>
                    <a:off x="9552814" y="569249"/>
                    <a:ext cx="76199" cy="2247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199" h="224789" extrusionOk="0">
                        <a:moveTo>
                          <a:pt x="47625" y="224790"/>
                        </a:moveTo>
                        <a:lnTo>
                          <a:pt x="28575" y="224790"/>
                        </a:lnTo>
                        <a:cubicBezTo>
                          <a:pt x="12382" y="224790"/>
                          <a:pt x="0" y="209550"/>
                          <a:pt x="0" y="191452"/>
                        </a:cubicBezTo>
                        <a:lnTo>
                          <a:pt x="0" y="33338"/>
                        </a:lnTo>
                        <a:cubicBezTo>
                          <a:pt x="0" y="15240"/>
                          <a:pt x="12382" y="0"/>
                          <a:pt x="28575" y="0"/>
                        </a:cubicBezTo>
                        <a:lnTo>
                          <a:pt x="47625" y="0"/>
                        </a:lnTo>
                        <a:cubicBezTo>
                          <a:pt x="63818" y="0"/>
                          <a:pt x="76200" y="15240"/>
                          <a:pt x="76200" y="33338"/>
                        </a:cubicBezTo>
                        <a:lnTo>
                          <a:pt x="76200" y="191452"/>
                        </a:lnTo>
                        <a:cubicBezTo>
                          <a:pt x="75247" y="209550"/>
                          <a:pt x="62865" y="224790"/>
                          <a:pt x="47625" y="224790"/>
                        </a:cubicBezTo>
                        <a:close/>
                        <a:moveTo>
                          <a:pt x="28575" y="19050"/>
                        </a:moveTo>
                        <a:cubicBezTo>
                          <a:pt x="23813" y="19050"/>
                          <a:pt x="19050" y="25718"/>
                          <a:pt x="19050" y="33338"/>
                        </a:cubicBezTo>
                        <a:lnTo>
                          <a:pt x="19050" y="191452"/>
                        </a:lnTo>
                        <a:cubicBezTo>
                          <a:pt x="19050" y="199072"/>
                          <a:pt x="23813" y="205740"/>
                          <a:pt x="28575" y="205740"/>
                        </a:cubicBezTo>
                        <a:lnTo>
                          <a:pt x="47625" y="205740"/>
                        </a:lnTo>
                        <a:cubicBezTo>
                          <a:pt x="52388" y="205740"/>
                          <a:pt x="57150" y="199072"/>
                          <a:pt x="57150" y="191452"/>
                        </a:cubicBezTo>
                        <a:lnTo>
                          <a:pt x="57150" y="33338"/>
                        </a:lnTo>
                        <a:cubicBezTo>
                          <a:pt x="57150" y="25718"/>
                          <a:pt x="52388" y="19050"/>
                          <a:pt x="47625" y="19050"/>
                        </a:cubicBezTo>
                        <a:lnTo>
                          <a:pt x="28575" y="1905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31" name="Google Shape;1431;p54"/>
                <p:cNvGrpSpPr/>
                <p:nvPr/>
              </p:nvGrpSpPr>
              <p:grpSpPr>
                <a:xfrm>
                  <a:off x="8998459" y="572106"/>
                  <a:ext cx="124777" cy="219075"/>
                  <a:chOff x="8998459" y="572106"/>
                  <a:chExt cx="124777" cy="219075"/>
                </a:xfrm>
              </p:grpSpPr>
              <p:sp>
                <p:nvSpPr>
                  <p:cNvPr id="1432" name="Google Shape;1432;p54"/>
                  <p:cNvSpPr/>
                  <p:nvPr/>
                </p:nvSpPr>
                <p:spPr>
                  <a:xfrm>
                    <a:off x="9007984" y="581631"/>
                    <a:ext cx="106679" cy="200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679" h="200025" extrusionOk="0">
                        <a:moveTo>
                          <a:pt x="0" y="100013"/>
                        </a:moveTo>
                        <a:cubicBezTo>
                          <a:pt x="0" y="44768"/>
                          <a:pt x="22860" y="0"/>
                          <a:pt x="51435" y="0"/>
                        </a:cubicBezTo>
                        <a:lnTo>
                          <a:pt x="51435" y="0"/>
                        </a:lnTo>
                        <a:lnTo>
                          <a:pt x="69533" y="0"/>
                        </a:lnTo>
                        <a:lnTo>
                          <a:pt x="69533" y="5715"/>
                        </a:lnTo>
                        <a:cubicBezTo>
                          <a:pt x="90488" y="20002"/>
                          <a:pt x="106680" y="56198"/>
                          <a:pt x="106680" y="100013"/>
                        </a:cubicBezTo>
                        <a:cubicBezTo>
                          <a:pt x="106680" y="142875"/>
                          <a:pt x="90488" y="180023"/>
                          <a:pt x="69533" y="194310"/>
                        </a:cubicBezTo>
                        <a:lnTo>
                          <a:pt x="69533" y="200025"/>
                        </a:lnTo>
                        <a:lnTo>
                          <a:pt x="51435" y="200025"/>
                        </a:lnTo>
                        <a:lnTo>
                          <a:pt x="51435" y="200025"/>
                        </a:lnTo>
                        <a:cubicBezTo>
                          <a:pt x="22860" y="200025"/>
                          <a:pt x="0" y="155258"/>
                          <a:pt x="0" y="10001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33" name="Google Shape;1433;p54"/>
                  <p:cNvSpPr/>
                  <p:nvPr/>
                </p:nvSpPr>
                <p:spPr>
                  <a:xfrm>
                    <a:off x="8998459" y="572106"/>
                    <a:ext cx="124777" cy="219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777" h="219075" extrusionOk="0">
                        <a:moveTo>
                          <a:pt x="79058" y="219075"/>
                        </a:moveTo>
                        <a:lnTo>
                          <a:pt x="60960" y="219075"/>
                        </a:lnTo>
                        <a:cubicBezTo>
                          <a:pt x="26670" y="219075"/>
                          <a:pt x="0" y="170498"/>
                          <a:pt x="0" y="109538"/>
                        </a:cubicBezTo>
                        <a:cubicBezTo>
                          <a:pt x="0" y="48577"/>
                          <a:pt x="25718" y="952"/>
                          <a:pt x="59055" y="0"/>
                        </a:cubicBezTo>
                        <a:cubicBezTo>
                          <a:pt x="59055" y="0"/>
                          <a:pt x="60008" y="0"/>
                          <a:pt x="60008" y="0"/>
                        </a:cubicBezTo>
                        <a:lnTo>
                          <a:pt x="78105" y="0"/>
                        </a:lnTo>
                        <a:cubicBezTo>
                          <a:pt x="83820" y="0"/>
                          <a:pt x="87630" y="3810"/>
                          <a:pt x="87630" y="9525"/>
                        </a:cubicBezTo>
                        <a:lnTo>
                          <a:pt x="87630" y="10477"/>
                        </a:lnTo>
                        <a:cubicBezTo>
                          <a:pt x="110490" y="28575"/>
                          <a:pt x="124778" y="67627"/>
                          <a:pt x="124778" y="109538"/>
                        </a:cubicBezTo>
                        <a:cubicBezTo>
                          <a:pt x="124778" y="151448"/>
                          <a:pt x="109538" y="189548"/>
                          <a:pt x="87630" y="208598"/>
                        </a:cubicBezTo>
                        <a:lnTo>
                          <a:pt x="87630" y="209550"/>
                        </a:lnTo>
                        <a:cubicBezTo>
                          <a:pt x="88583" y="215265"/>
                          <a:pt x="83820" y="219075"/>
                          <a:pt x="79058" y="219075"/>
                        </a:cubicBezTo>
                        <a:close/>
                        <a:moveTo>
                          <a:pt x="60960" y="19050"/>
                        </a:moveTo>
                        <a:cubicBezTo>
                          <a:pt x="60960" y="19050"/>
                          <a:pt x="60960" y="19050"/>
                          <a:pt x="60960" y="19050"/>
                        </a:cubicBezTo>
                        <a:cubicBezTo>
                          <a:pt x="40958" y="19050"/>
                          <a:pt x="19050" y="56198"/>
                          <a:pt x="19050" y="109538"/>
                        </a:cubicBezTo>
                        <a:cubicBezTo>
                          <a:pt x="19050" y="162877"/>
                          <a:pt x="40958" y="200025"/>
                          <a:pt x="60960" y="200025"/>
                        </a:cubicBezTo>
                        <a:lnTo>
                          <a:pt x="70485" y="200025"/>
                        </a:lnTo>
                        <a:cubicBezTo>
                          <a:pt x="71438" y="198120"/>
                          <a:pt x="72390" y="196215"/>
                          <a:pt x="74295" y="195263"/>
                        </a:cubicBezTo>
                        <a:cubicBezTo>
                          <a:pt x="90488" y="184785"/>
                          <a:pt x="107633" y="153352"/>
                          <a:pt x="107633" y="109538"/>
                        </a:cubicBezTo>
                        <a:cubicBezTo>
                          <a:pt x="107633" y="65723"/>
                          <a:pt x="90488" y="34290"/>
                          <a:pt x="74295" y="23813"/>
                        </a:cubicBezTo>
                        <a:cubicBezTo>
                          <a:pt x="72390" y="22860"/>
                          <a:pt x="71438" y="20955"/>
                          <a:pt x="70485" y="19050"/>
                        </a:cubicBezTo>
                        <a:lnTo>
                          <a:pt x="60960" y="1905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34" name="Google Shape;1434;p54"/>
                <p:cNvGrpSpPr/>
                <p:nvPr/>
              </p:nvGrpSpPr>
              <p:grpSpPr>
                <a:xfrm>
                  <a:off x="9047988" y="569249"/>
                  <a:ext cx="76200" cy="224789"/>
                  <a:chOff x="9047988" y="569249"/>
                  <a:chExt cx="76200" cy="224789"/>
                </a:xfrm>
              </p:grpSpPr>
              <p:sp>
                <p:nvSpPr>
                  <p:cNvPr id="1435" name="Google Shape;1435;p54"/>
                  <p:cNvSpPr/>
                  <p:nvPr/>
                </p:nvSpPr>
                <p:spPr>
                  <a:xfrm>
                    <a:off x="9057513" y="578774"/>
                    <a:ext cx="57150" cy="2057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50" h="205739" extrusionOk="0">
                        <a:moveTo>
                          <a:pt x="0" y="181927"/>
                        </a:moveTo>
                        <a:cubicBezTo>
                          <a:pt x="0" y="195263"/>
                          <a:pt x="8573" y="205740"/>
                          <a:pt x="19050" y="205740"/>
                        </a:cubicBezTo>
                        <a:lnTo>
                          <a:pt x="38100" y="205740"/>
                        </a:lnTo>
                        <a:cubicBezTo>
                          <a:pt x="48578" y="205740"/>
                          <a:pt x="57150" y="195263"/>
                          <a:pt x="57150" y="181927"/>
                        </a:cubicBezTo>
                        <a:lnTo>
                          <a:pt x="57150" y="23813"/>
                        </a:lnTo>
                        <a:cubicBezTo>
                          <a:pt x="57150" y="10477"/>
                          <a:pt x="48578" y="0"/>
                          <a:pt x="38100" y="0"/>
                        </a:cubicBezTo>
                        <a:lnTo>
                          <a:pt x="19050" y="0"/>
                        </a:lnTo>
                        <a:cubicBezTo>
                          <a:pt x="8573" y="0"/>
                          <a:pt x="0" y="10477"/>
                          <a:pt x="0" y="23813"/>
                        </a:cubicBezTo>
                        <a:lnTo>
                          <a:pt x="0" y="18192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36" name="Google Shape;1436;p54"/>
                  <p:cNvSpPr/>
                  <p:nvPr/>
                </p:nvSpPr>
                <p:spPr>
                  <a:xfrm>
                    <a:off x="9047988" y="569249"/>
                    <a:ext cx="76200" cy="2247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200" h="224789" extrusionOk="0">
                        <a:moveTo>
                          <a:pt x="47625" y="224790"/>
                        </a:moveTo>
                        <a:lnTo>
                          <a:pt x="28575" y="224790"/>
                        </a:lnTo>
                        <a:cubicBezTo>
                          <a:pt x="12383" y="224790"/>
                          <a:pt x="0" y="209550"/>
                          <a:pt x="0" y="191452"/>
                        </a:cubicBezTo>
                        <a:lnTo>
                          <a:pt x="0" y="33338"/>
                        </a:lnTo>
                        <a:cubicBezTo>
                          <a:pt x="0" y="15240"/>
                          <a:pt x="12383" y="0"/>
                          <a:pt x="28575" y="0"/>
                        </a:cubicBezTo>
                        <a:lnTo>
                          <a:pt x="47625" y="0"/>
                        </a:lnTo>
                        <a:cubicBezTo>
                          <a:pt x="63818" y="0"/>
                          <a:pt x="76200" y="15240"/>
                          <a:pt x="76200" y="33338"/>
                        </a:cubicBezTo>
                        <a:lnTo>
                          <a:pt x="76200" y="191452"/>
                        </a:lnTo>
                        <a:cubicBezTo>
                          <a:pt x="76200" y="209550"/>
                          <a:pt x="63818" y="224790"/>
                          <a:pt x="47625" y="224790"/>
                        </a:cubicBezTo>
                        <a:close/>
                        <a:moveTo>
                          <a:pt x="28575" y="19050"/>
                        </a:moveTo>
                        <a:cubicBezTo>
                          <a:pt x="23813" y="19050"/>
                          <a:pt x="19050" y="25718"/>
                          <a:pt x="19050" y="33338"/>
                        </a:cubicBezTo>
                        <a:lnTo>
                          <a:pt x="19050" y="191452"/>
                        </a:lnTo>
                        <a:cubicBezTo>
                          <a:pt x="19050" y="199072"/>
                          <a:pt x="23813" y="205740"/>
                          <a:pt x="28575" y="205740"/>
                        </a:cubicBezTo>
                        <a:lnTo>
                          <a:pt x="47625" y="205740"/>
                        </a:lnTo>
                        <a:cubicBezTo>
                          <a:pt x="52388" y="205740"/>
                          <a:pt x="57150" y="199072"/>
                          <a:pt x="57150" y="191452"/>
                        </a:cubicBezTo>
                        <a:lnTo>
                          <a:pt x="57150" y="33338"/>
                        </a:lnTo>
                        <a:cubicBezTo>
                          <a:pt x="57150" y="25718"/>
                          <a:pt x="52388" y="19050"/>
                          <a:pt x="47625" y="19050"/>
                        </a:cubicBezTo>
                        <a:lnTo>
                          <a:pt x="28575" y="1905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37" name="Google Shape;1437;p54"/>
                <p:cNvGrpSpPr/>
                <p:nvPr/>
              </p:nvGrpSpPr>
              <p:grpSpPr>
                <a:xfrm>
                  <a:off x="9310878" y="847379"/>
                  <a:ext cx="133350" cy="58102"/>
                  <a:chOff x="9310878" y="847379"/>
                  <a:chExt cx="133350" cy="58102"/>
                </a:xfrm>
              </p:grpSpPr>
              <p:sp>
                <p:nvSpPr>
                  <p:cNvPr id="1438" name="Google Shape;1438;p54"/>
                  <p:cNvSpPr/>
                  <p:nvPr/>
                </p:nvSpPr>
                <p:spPr>
                  <a:xfrm>
                    <a:off x="9320403" y="856904"/>
                    <a:ext cx="114300" cy="390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00" h="39052" extrusionOk="0">
                        <a:moveTo>
                          <a:pt x="114300" y="20002"/>
                        </a:moveTo>
                        <a:cubicBezTo>
                          <a:pt x="114300" y="30480"/>
                          <a:pt x="104775" y="39052"/>
                          <a:pt x="93345" y="39052"/>
                        </a:cubicBezTo>
                        <a:lnTo>
                          <a:pt x="20955" y="39052"/>
                        </a:lnTo>
                        <a:cubicBezTo>
                          <a:pt x="9525" y="39052"/>
                          <a:pt x="0" y="30480"/>
                          <a:pt x="0" y="20002"/>
                        </a:cubicBezTo>
                        <a:lnTo>
                          <a:pt x="0" y="19050"/>
                        </a:lnTo>
                        <a:cubicBezTo>
                          <a:pt x="0" y="8573"/>
                          <a:pt x="9525" y="0"/>
                          <a:pt x="20955" y="0"/>
                        </a:cubicBezTo>
                        <a:lnTo>
                          <a:pt x="93345" y="0"/>
                        </a:lnTo>
                        <a:cubicBezTo>
                          <a:pt x="104775" y="0"/>
                          <a:pt x="114300" y="8573"/>
                          <a:pt x="114300" y="20002"/>
                        </a:cubicBezTo>
                        <a:lnTo>
                          <a:pt x="114300" y="2000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39" name="Google Shape;1439;p54"/>
                  <p:cNvSpPr/>
                  <p:nvPr/>
                </p:nvSpPr>
                <p:spPr>
                  <a:xfrm>
                    <a:off x="9310878" y="847379"/>
                    <a:ext cx="133350" cy="581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350" h="58102" extrusionOk="0">
                        <a:moveTo>
                          <a:pt x="101918" y="58102"/>
                        </a:moveTo>
                        <a:lnTo>
                          <a:pt x="30480" y="58102"/>
                        </a:lnTo>
                        <a:cubicBezTo>
                          <a:pt x="13335" y="58102"/>
                          <a:pt x="0" y="44767"/>
                          <a:pt x="0" y="29527"/>
                        </a:cubicBezTo>
                        <a:cubicBezTo>
                          <a:pt x="0" y="13335"/>
                          <a:pt x="13335" y="0"/>
                          <a:pt x="30480" y="0"/>
                        </a:cubicBezTo>
                        <a:lnTo>
                          <a:pt x="102870" y="0"/>
                        </a:lnTo>
                        <a:cubicBezTo>
                          <a:pt x="120015" y="0"/>
                          <a:pt x="133350" y="13335"/>
                          <a:pt x="133350" y="28575"/>
                        </a:cubicBezTo>
                        <a:cubicBezTo>
                          <a:pt x="133350" y="45720"/>
                          <a:pt x="119063" y="58102"/>
                          <a:pt x="101918" y="58102"/>
                        </a:cubicBezTo>
                        <a:close/>
                        <a:moveTo>
                          <a:pt x="30480" y="19050"/>
                        </a:moveTo>
                        <a:cubicBezTo>
                          <a:pt x="23813" y="19050"/>
                          <a:pt x="19050" y="23813"/>
                          <a:pt x="19050" y="28575"/>
                        </a:cubicBezTo>
                        <a:cubicBezTo>
                          <a:pt x="19050" y="34290"/>
                          <a:pt x="23813" y="39052"/>
                          <a:pt x="30480" y="39052"/>
                        </a:cubicBezTo>
                        <a:lnTo>
                          <a:pt x="102870" y="39052"/>
                        </a:lnTo>
                        <a:cubicBezTo>
                          <a:pt x="109538" y="39052"/>
                          <a:pt x="114300" y="34290"/>
                          <a:pt x="114300" y="29527"/>
                        </a:cubicBezTo>
                        <a:cubicBezTo>
                          <a:pt x="114300" y="23813"/>
                          <a:pt x="109538" y="19050"/>
                          <a:pt x="102870" y="19050"/>
                        </a:cubicBezTo>
                        <a:lnTo>
                          <a:pt x="30480" y="1905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pic>
            <p:nvPicPr>
              <p:cNvPr id="1440" name="Google Shape;1440;p54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9234109" y="745335"/>
                <a:ext cx="271842" cy="195726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441" name="Google Shape;1441;p54"/>
              <p:cNvGrpSpPr/>
              <p:nvPr/>
            </p:nvGrpSpPr>
            <p:grpSpPr>
              <a:xfrm>
                <a:off x="9290836" y="482684"/>
                <a:ext cx="447675" cy="447675"/>
                <a:chOff x="9290836" y="482684"/>
                <a:chExt cx="447675" cy="447675"/>
              </a:xfrm>
            </p:grpSpPr>
            <p:sp>
              <p:nvSpPr>
                <p:cNvPr id="1442" name="Google Shape;1442;p54"/>
                <p:cNvSpPr/>
                <p:nvPr/>
              </p:nvSpPr>
              <p:spPr>
                <a:xfrm>
                  <a:off x="9290836" y="482684"/>
                  <a:ext cx="447675" cy="44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675" h="447675" extrusionOk="0">
                      <a:moveTo>
                        <a:pt x="0" y="223838"/>
                      </a:moveTo>
                      <a:cubicBezTo>
                        <a:pt x="0" y="100013"/>
                        <a:pt x="100013" y="0"/>
                        <a:pt x="223838" y="0"/>
                      </a:cubicBezTo>
                      <a:cubicBezTo>
                        <a:pt x="347663" y="0"/>
                        <a:pt x="447675" y="100013"/>
                        <a:pt x="447675" y="223838"/>
                      </a:cubicBezTo>
                      <a:cubicBezTo>
                        <a:pt x="447675" y="347663"/>
                        <a:pt x="347663" y="447675"/>
                        <a:pt x="223838" y="447675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accen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3" name="Google Shape;1443;p54"/>
                <p:cNvSpPr/>
                <p:nvPr/>
              </p:nvSpPr>
              <p:spPr>
                <a:xfrm>
                  <a:off x="9514674" y="599842"/>
                  <a:ext cx="2857" cy="106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" h="106680" extrusionOk="0">
                      <a:moveTo>
                        <a:pt x="2857" y="10668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accen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3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3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3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5" name="Google Shape;1545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0008" y="-173525"/>
            <a:ext cx="12352462" cy="7269670"/>
          </a:xfrm>
          <a:prstGeom prst="rect">
            <a:avLst/>
          </a:prstGeom>
          <a:noFill/>
          <a:ln>
            <a:noFill/>
          </a:ln>
        </p:spPr>
      </p:pic>
      <p:sp>
        <p:nvSpPr>
          <p:cNvPr id="1546" name="Google Shape;1546;p57"/>
          <p:cNvSpPr/>
          <p:nvPr/>
        </p:nvSpPr>
        <p:spPr>
          <a:xfrm rot="10800000">
            <a:off x="-2215383" y="0"/>
            <a:ext cx="9493937" cy="6880544"/>
          </a:xfrm>
          <a:custGeom>
            <a:avLst/>
            <a:gdLst/>
            <a:ahLst/>
            <a:cxnLst/>
            <a:rect l="l" t="t" r="r" b="b"/>
            <a:pathLst>
              <a:path w="9493937" h="6880544" extrusionOk="0">
                <a:moveTo>
                  <a:pt x="1977448" y="14514"/>
                </a:moveTo>
                <a:cubicBezTo>
                  <a:pt x="790996" y="706610"/>
                  <a:pt x="-5465" y="1986438"/>
                  <a:pt x="28" y="3458515"/>
                </a:cubicBezTo>
                <a:cubicBezTo>
                  <a:pt x="5521" y="4919606"/>
                  <a:pt x="796489" y="6193941"/>
                  <a:pt x="1977448" y="6880544"/>
                </a:cubicBezTo>
                <a:lnTo>
                  <a:pt x="9479423" y="6880544"/>
                </a:lnTo>
                <a:lnTo>
                  <a:pt x="9493937" y="0"/>
                </a:lnTo>
                <a:lnTo>
                  <a:pt x="1977448" y="14514"/>
                </a:lnTo>
                <a:close/>
              </a:path>
            </a:pathLst>
          </a:custGeom>
          <a:solidFill>
            <a:srgbClr val="F0F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7" name="Google Shape;1547;p57"/>
          <p:cNvSpPr txBox="1"/>
          <p:nvPr/>
        </p:nvSpPr>
        <p:spPr>
          <a:xfrm>
            <a:off x="273063" y="2224455"/>
            <a:ext cx="7071167" cy="6527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</a:pPr>
            <a:r>
              <a:rPr lang="hu-HU" sz="2200" b="1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Alábbi betegségek esetén kérhető: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hu-HU" sz="2000">
                <a:solidFill>
                  <a:srgbClr val="48535B"/>
                </a:solidFill>
                <a:latin typeface="Arial"/>
                <a:ea typeface="Arial"/>
                <a:cs typeface="Arial"/>
                <a:sym typeface="Arial"/>
              </a:rPr>
              <a:t>Életet fenyegető rák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hu-HU" sz="2000">
                <a:solidFill>
                  <a:srgbClr val="48535B"/>
                </a:solidFill>
                <a:latin typeface="Arial"/>
                <a:ea typeface="Arial"/>
                <a:cs typeface="Arial"/>
                <a:sym typeface="Arial"/>
              </a:rPr>
              <a:t>Szív- és érrendszeri beavatkozás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hu-HU" sz="2000">
                <a:solidFill>
                  <a:srgbClr val="48535B"/>
                </a:solidFill>
                <a:latin typeface="Arial"/>
                <a:ea typeface="Arial"/>
                <a:cs typeface="Arial"/>
                <a:sym typeface="Arial"/>
              </a:rPr>
              <a:t>Szervátültetés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hu-HU" sz="2000">
                <a:solidFill>
                  <a:srgbClr val="48535B"/>
                </a:solidFill>
                <a:latin typeface="Arial"/>
                <a:ea typeface="Arial"/>
                <a:cs typeface="Arial"/>
                <a:sym typeface="Arial"/>
              </a:rPr>
              <a:t>Neurológiai, idegsebészeti betegség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hu-HU" sz="2000">
                <a:solidFill>
                  <a:srgbClr val="48535B"/>
                </a:solidFill>
                <a:latin typeface="Arial"/>
                <a:ea typeface="Arial"/>
                <a:cs typeface="Arial"/>
                <a:sym typeface="Arial"/>
              </a:rPr>
              <a:t>Idegrendszer degeneratív betegségei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hu-HU" sz="2000">
                <a:solidFill>
                  <a:srgbClr val="48535B"/>
                </a:solidFill>
                <a:latin typeface="Arial"/>
                <a:ea typeface="Arial"/>
                <a:cs typeface="Arial"/>
                <a:sym typeface="Arial"/>
              </a:rPr>
              <a:t>Veseelégtelenség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hu-HU" sz="2000">
                <a:solidFill>
                  <a:srgbClr val="48535B"/>
                </a:solidFill>
                <a:latin typeface="Arial"/>
                <a:ea typeface="Arial"/>
                <a:cs typeface="Arial"/>
                <a:sym typeface="Arial"/>
              </a:rPr>
              <a:t>Életet fenyegető betegség, állapot vagy </a:t>
            </a:r>
            <a:br>
              <a:rPr lang="hu-HU" sz="2000">
                <a:solidFill>
                  <a:srgbClr val="48535B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2000">
                <a:solidFill>
                  <a:srgbClr val="48535B"/>
                </a:solidFill>
                <a:latin typeface="Arial"/>
                <a:ea typeface="Arial"/>
                <a:cs typeface="Arial"/>
                <a:sym typeface="Arial"/>
              </a:rPr>
              <a:t>nagy bonyolultságú műtét</a:t>
            </a:r>
            <a:endParaRPr/>
          </a:p>
        </p:txBody>
      </p:sp>
      <p:sp>
        <p:nvSpPr>
          <p:cNvPr id="1548" name="Google Shape;1548;p57"/>
          <p:cNvSpPr txBox="1"/>
          <p:nvPr/>
        </p:nvSpPr>
        <p:spPr>
          <a:xfrm>
            <a:off x="345633" y="528320"/>
            <a:ext cx="8329402" cy="1878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lang="hu-HU" sz="40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	</a:t>
            </a:r>
            <a:r>
              <a:rPr lang="hu-HU" sz="4000" b="1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	</a:t>
            </a:r>
            <a:r>
              <a:rPr lang="hu-HU" sz="3600" b="1" dirty="0" err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Care</a:t>
            </a:r>
            <a:r>
              <a:rPr lang="hu-HU" sz="36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hu-HU" sz="40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hu-HU" sz="40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    </a:t>
            </a:r>
            <a:r>
              <a:rPr lang="hu-HU" sz="36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Másodvélemény</a:t>
            </a:r>
            <a:endParaRPr dirty="0"/>
          </a:p>
        </p:txBody>
      </p:sp>
      <p:sp>
        <p:nvSpPr>
          <p:cNvPr id="1549" name="Google Shape;1549;p57"/>
          <p:cNvSpPr/>
          <p:nvPr/>
        </p:nvSpPr>
        <p:spPr>
          <a:xfrm flipH="1">
            <a:off x="5627239" y="0"/>
            <a:ext cx="1962524" cy="6922620"/>
          </a:xfrm>
          <a:custGeom>
            <a:avLst/>
            <a:gdLst/>
            <a:ahLst/>
            <a:cxnLst/>
            <a:rect l="l" t="t" r="r" b="b"/>
            <a:pathLst>
              <a:path w="301949" h="1190625" extrusionOk="0">
                <a:moveTo>
                  <a:pt x="301949" y="0"/>
                </a:moveTo>
                <a:lnTo>
                  <a:pt x="275279" y="0"/>
                </a:lnTo>
                <a:cubicBezTo>
                  <a:pt x="101924" y="147638"/>
                  <a:pt x="-946" y="366713"/>
                  <a:pt x="7" y="597218"/>
                </a:cubicBezTo>
                <a:cubicBezTo>
                  <a:pt x="959" y="826770"/>
                  <a:pt x="103829" y="1043940"/>
                  <a:pt x="275279" y="1190625"/>
                </a:cubicBezTo>
                <a:lnTo>
                  <a:pt x="301949" y="1190625"/>
                </a:lnTo>
                <a:cubicBezTo>
                  <a:pt x="124784" y="1046798"/>
                  <a:pt x="18104" y="828675"/>
                  <a:pt x="17152" y="597218"/>
                </a:cubicBezTo>
                <a:cubicBezTo>
                  <a:pt x="16199" y="364808"/>
                  <a:pt x="123832" y="144780"/>
                  <a:pt x="301949" y="0"/>
                </a:cubicBezTo>
                <a:close/>
              </a:path>
            </a:pathLst>
          </a:custGeom>
          <a:solidFill>
            <a:srgbClr val="F0F0F0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0" name="Google Shape;1550;p57"/>
          <p:cNvSpPr/>
          <p:nvPr/>
        </p:nvSpPr>
        <p:spPr>
          <a:xfrm>
            <a:off x="10447145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51" name="Google Shape;1551;p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01980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1552" name="Google Shape;1552;p57"/>
          <p:cNvSpPr txBox="1"/>
          <p:nvPr/>
        </p:nvSpPr>
        <p:spPr>
          <a:xfrm>
            <a:off x="8028079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1553" name="Google Shape;1553;p57"/>
          <p:cNvSpPr/>
          <p:nvPr/>
        </p:nvSpPr>
        <p:spPr>
          <a:xfrm>
            <a:off x="9212221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1554" name="Google Shape;1554;p57"/>
          <p:cNvSpPr txBox="1"/>
          <p:nvPr/>
        </p:nvSpPr>
        <p:spPr>
          <a:xfrm>
            <a:off x="11739351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55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55" name="Google Shape;1555;p57" descr="Az Aegon Alfa lett - Alfa biztosítás onlin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5966" y="439462"/>
            <a:ext cx="2767584" cy="860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8">
          <a:extLst>
            <a:ext uri="{FF2B5EF4-FFF2-40B4-BE49-F238E27FC236}">
              <a16:creationId xmlns:a16="http://schemas.microsoft.com/office/drawing/2014/main" id="{1A19E8B0-F339-7250-5F32-31CE28894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" name="Google Shape;1669;p63">
            <a:extLst>
              <a:ext uri="{FF2B5EF4-FFF2-40B4-BE49-F238E27FC236}">
                <a16:creationId xmlns:a16="http://schemas.microsoft.com/office/drawing/2014/main" id="{3D028F87-62C0-CC1B-1D74-F4AAA4DBDC16}"/>
              </a:ext>
            </a:extLst>
          </p:cNvPr>
          <p:cNvSpPr/>
          <p:nvPr/>
        </p:nvSpPr>
        <p:spPr>
          <a:xfrm flipH="1">
            <a:off x="-4" y="0"/>
            <a:ext cx="12192003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0" name="Google Shape;1670;p63">
            <a:extLst>
              <a:ext uri="{FF2B5EF4-FFF2-40B4-BE49-F238E27FC236}">
                <a16:creationId xmlns:a16="http://schemas.microsoft.com/office/drawing/2014/main" id="{C16AEADC-8AD7-BFBF-7541-BA2203EED6E0}"/>
              </a:ext>
            </a:extLst>
          </p:cNvPr>
          <p:cNvSpPr/>
          <p:nvPr/>
        </p:nvSpPr>
        <p:spPr>
          <a:xfrm>
            <a:off x="10437261" y="-32310"/>
            <a:ext cx="8013691" cy="6922620"/>
          </a:xfrm>
          <a:custGeom>
            <a:avLst/>
            <a:gdLst/>
            <a:ahLst/>
            <a:cxnLst/>
            <a:rect l="l" t="t" r="r" b="b"/>
            <a:pathLst>
              <a:path w="1378277" h="1190625" extrusionOk="0">
                <a:moveTo>
                  <a:pt x="1035372" y="0"/>
                </a:moveTo>
                <a:lnTo>
                  <a:pt x="342905" y="0"/>
                </a:lnTo>
                <a:cubicBezTo>
                  <a:pt x="137165" y="120015"/>
                  <a:pt x="-948" y="341948"/>
                  <a:pt x="5" y="597218"/>
                </a:cubicBezTo>
                <a:cubicBezTo>
                  <a:pt x="957" y="850583"/>
                  <a:pt x="138117" y="1071563"/>
                  <a:pt x="342905" y="1190625"/>
                </a:cubicBezTo>
                <a:lnTo>
                  <a:pt x="1035372" y="1190625"/>
                </a:lnTo>
                <a:cubicBezTo>
                  <a:pt x="1241112" y="1070610"/>
                  <a:pt x="1379225" y="848678"/>
                  <a:pt x="1378273" y="593408"/>
                </a:cubicBezTo>
                <a:cubicBezTo>
                  <a:pt x="1377320" y="340043"/>
                  <a:pt x="1239207" y="119063"/>
                  <a:pt x="1035372" y="0"/>
                </a:cubicBezTo>
                <a:close/>
              </a:path>
            </a:pathLst>
          </a:custGeom>
          <a:solidFill>
            <a:srgbClr val="88C79A">
              <a:alpha val="2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1" name="Google Shape;1671;p63">
            <a:extLst>
              <a:ext uri="{FF2B5EF4-FFF2-40B4-BE49-F238E27FC236}">
                <a16:creationId xmlns:a16="http://schemas.microsoft.com/office/drawing/2014/main" id="{BAAA4CCD-527F-5F5A-26B6-C42B44517DBB}"/>
              </a:ext>
            </a:extLst>
          </p:cNvPr>
          <p:cNvSpPr/>
          <p:nvPr/>
        </p:nvSpPr>
        <p:spPr>
          <a:xfrm>
            <a:off x="9888980" y="-32310"/>
            <a:ext cx="1755617" cy="6922620"/>
          </a:xfrm>
          <a:custGeom>
            <a:avLst/>
            <a:gdLst/>
            <a:ahLst/>
            <a:cxnLst/>
            <a:rect l="l" t="t" r="r" b="b"/>
            <a:pathLst>
              <a:path w="301949" h="1190625" extrusionOk="0">
                <a:moveTo>
                  <a:pt x="301949" y="0"/>
                </a:moveTo>
                <a:lnTo>
                  <a:pt x="275279" y="0"/>
                </a:lnTo>
                <a:cubicBezTo>
                  <a:pt x="101924" y="147638"/>
                  <a:pt x="-946" y="366713"/>
                  <a:pt x="7" y="597218"/>
                </a:cubicBezTo>
                <a:cubicBezTo>
                  <a:pt x="959" y="826770"/>
                  <a:pt x="103829" y="1043940"/>
                  <a:pt x="275279" y="1190625"/>
                </a:cubicBezTo>
                <a:lnTo>
                  <a:pt x="301949" y="1190625"/>
                </a:lnTo>
                <a:cubicBezTo>
                  <a:pt x="124784" y="1046798"/>
                  <a:pt x="18104" y="828675"/>
                  <a:pt x="17152" y="597218"/>
                </a:cubicBezTo>
                <a:cubicBezTo>
                  <a:pt x="16199" y="364808"/>
                  <a:pt x="123832" y="144780"/>
                  <a:pt x="301949" y="0"/>
                </a:cubicBezTo>
                <a:close/>
              </a:path>
            </a:pathLst>
          </a:custGeom>
          <a:solidFill>
            <a:srgbClr val="88C79A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72" name="Google Shape;1672;p63">
            <a:extLst>
              <a:ext uri="{FF2B5EF4-FFF2-40B4-BE49-F238E27FC236}">
                <a16:creationId xmlns:a16="http://schemas.microsoft.com/office/drawing/2014/main" id="{9B266EFC-C91C-2861-4F0B-180D4FFD426D}"/>
              </a:ext>
            </a:extLst>
          </p:cNvPr>
          <p:cNvGrpSpPr/>
          <p:nvPr/>
        </p:nvGrpSpPr>
        <p:grpSpPr>
          <a:xfrm>
            <a:off x="6749116" y="785901"/>
            <a:ext cx="4037460" cy="4037448"/>
            <a:chOff x="4706593" y="2040841"/>
            <a:chExt cx="2776326" cy="2776318"/>
          </a:xfrm>
        </p:grpSpPr>
        <p:grpSp>
          <p:nvGrpSpPr>
            <p:cNvPr id="1673" name="Google Shape;1673;p63">
              <a:extLst>
                <a:ext uri="{FF2B5EF4-FFF2-40B4-BE49-F238E27FC236}">
                  <a16:creationId xmlns:a16="http://schemas.microsoft.com/office/drawing/2014/main" id="{9E7D830B-740E-9647-E14F-D68691A1AB47}"/>
                </a:ext>
              </a:extLst>
            </p:cNvPr>
            <p:cNvGrpSpPr/>
            <p:nvPr/>
          </p:nvGrpSpPr>
          <p:grpSpPr>
            <a:xfrm>
              <a:off x="4706593" y="2040841"/>
              <a:ext cx="2776326" cy="2776318"/>
              <a:chOff x="4439112" y="727087"/>
              <a:chExt cx="4068522" cy="4068512"/>
            </a:xfrm>
          </p:grpSpPr>
          <p:sp>
            <p:nvSpPr>
              <p:cNvPr id="1674" name="Google Shape;1674;p63">
                <a:extLst>
                  <a:ext uri="{FF2B5EF4-FFF2-40B4-BE49-F238E27FC236}">
                    <a16:creationId xmlns:a16="http://schemas.microsoft.com/office/drawing/2014/main" id="{ADD52B72-ED7A-AD48-ACFE-6A732A01556F}"/>
                  </a:ext>
                </a:extLst>
              </p:cNvPr>
              <p:cNvSpPr/>
              <p:nvPr/>
            </p:nvSpPr>
            <p:spPr>
              <a:xfrm>
                <a:off x="4439112" y="727087"/>
                <a:ext cx="4068522" cy="4068512"/>
              </a:xfrm>
              <a:custGeom>
                <a:avLst/>
                <a:gdLst/>
                <a:ahLst/>
                <a:cxnLst/>
                <a:rect l="l" t="t" r="r" b="b"/>
                <a:pathLst>
                  <a:path w="4068522" h="4068512" extrusionOk="0">
                    <a:moveTo>
                      <a:pt x="4068522" y="2034256"/>
                    </a:moveTo>
                    <a:cubicBezTo>
                      <a:pt x="4068522" y="3157745"/>
                      <a:pt x="3157752" y="4068512"/>
                      <a:pt x="2034261" y="4068512"/>
                    </a:cubicBezTo>
                    <a:cubicBezTo>
                      <a:pt x="910770" y="4068512"/>
                      <a:pt x="0" y="3157745"/>
                      <a:pt x="0" y="2034256"/>
                    </a:cubicBezTo>
                    <a:cubicBezTo>
                      <a:pt x="0" y="910767"/>
                      <a:pt x="910770" y="0"/>
                      <a:pt x="2034261" y="0"/>
                    </a:cubicBezTo>
                    <a:cubicBezTo>
                      <a:pt x="3157752" y="0"/>
                      <a:pt x="4068522" y="910767"/>
                      <a:pt x="4068522" y="2034256"/>
                    </a:cubicBezTo>
                    <a:close/>
                  </a:path>
                </a:pathLst>
              </a:custGeom>
              <a:solidFill>
                <a:srgbClr val="88C79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5" name="Google Shape;1675;p63">
                <a:extLst>
                  <a:ext uri="{FF2B5EF4-FFF2-40B4-BE49-F238E27FC236}">
                    <a16:creationId xmlns:a16="http://schemas.microsoft.com/office/drawing/2014/main" id="{DB27DAC5-695E-67BF-200F-CD8FEB640347}"/>
                  </a:ext>
                </a:extLst>
              </p:cNvPr>
              <p:cNvSpPr/>
              <p:nvPr/>
            </p:nvSpPr>
            <p:spPr>
              <a:xfrm>
                <a:off x="4816553" y="1104527"/>
                <a:ext cx="3313639" cy="3313631"/>
              </a:xfrm>
              <a:custGeom>
                <a:avLst/>
                <a:gdLst/>
                <a:ahLst/>
                <a:cxnLst/>
                <a:rect l="l" t="t" r="r" b="b"/>
                <a:pathLst>
                  <a:path w="3313639" h="3313631" extrusionOk="0">
                    <a:moveTo>
                      <a:pt x="3313640" y="1656816"/>
                    </a:moveTo>
                    <a:cubicBezTo>
                      <a:pt x="3313640" y="2571850"/>
                      <a:pt x="2571856" y="3313632"/>
                      <a:pt x="1656820" y="3313632"/>
                    </a:cubicBezTo>
                    <a:cubicBezTo>
                      <a:pt x="741784" y="3313632"/>
                      <a:pt x="0" y="2571850"/>
                      <a:pt x="0" y="1656816"/>
                    </a:cubicBezTo>
                    <a:cubicBezTo>
                      <a:pt x="0" y="741782"/>
                      <a:pt x="741784" y="0"/>
                      <a:pt x="1656820" y="0"/>
                    </a:cubicBezTo>
                    <a:cubicBezTo>
                      <a:pt x="2571856" y="0"/>
                      <a:pt x="3313640" y="741782"/>
                      <a:pt x="3313640" y="16568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76" name="Google Shape;1676;p63">
              <a:extLst>
                <a:ext uri="{FF2B5EF4-FFF2-40B4-BE49-F238E27FC236}">
                  <a16:creationId xmlns:a16="http://schemas.microsoft.com/office/drawing/2014/main" id="{4D61A008-E969-B660-B8ED-D46AE474E94C}"/>
                </a:ext>
              </a:extLst>
            </p:cNvPr>
            <p:cNvSpPr txBox="1"/>
            <p:nvPr/>
          </p:nvSpPr>
          <p:spPr>
            <a:xfrm>
              <a:off x="4964155" y="2583314"/>
              <a:ext cx="2276884" cy="856569"/>
            </a:xfrm>
            <a:prstGeom prst="rect">
              <a:avLst/>
            </a:prstGeom>
            <a:noFill/>
            <a:ln>
              <a:noFill/>
            </a:ln>
            <a:effectLst>
              <a:outerShdw blurRad="28575" dist="9525" dir="5400000" algn="bl" rotWithShape="0">
                <a:srgbClr val="00001A">
                  <a:alpha val="14901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</a:pPr>
              <a:r>
                <a:rPr lang="hu-HU" sz="2400" b="1" i="0" u="none" strike="noStrike" cap="none" dirty="0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31 orvos- </a:t>
              </a:r>
              <a:br>
                <a:rPr lang="hu-HU" sz="2400" b="1" i="0" u="none" strike="noStrike" cap="none" dirty="0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hu-HU" sz="2400" b="1" i="0" u="none" strike="noStrike" cap="none" dirty="0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szakmában</a:t>
              </a:r>
              <a:endParaRPr sz="2400" b="0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77" name="Google Shape;1677;p63">
            <a:extLst>
              <a:ext uri="{FF2B5EF4-FFF2-40B4-BE49-F238E27FC236}">
                <a16:creationId xmlns:a16="http://schemas.microsoft.com/office/drawing/2014/main" id="{2349C64D-1FF9-F919-FEF4-AE897AC865B9}"/>
              </a:ext>
            </a:extLst>
          </p:cNvPr>
          <p:cNvSpPr/>
          <p:nvPr/>
        </p:nvSpPr>
        <p:spPr>
          <a:xfrm flipH="1">
            <a:off x="-4" y="2801259"/>
            <a:ext cx="12192002" cy="4056741"/>
          </a:xfrm>
          <a:prstGeom prst="rect">
            <a:avLst/>
          </a:prstGeom>
          <a:solidFill>
            <a:srgbClr val="AAC1B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8" name="Google Shape;1678;p63">
            <a:extLst>
              <a:ext uri="{FF2B5EF4-FFF2-40B4-BE49-F238E27FC236}">
                <a16:creationId xmlns:a16="http://schemas.microsoft.com/office/drawing/2014/main" id="{94994AF6-8E70-89A5-EEAE-BFD7926C6F3E}"/>
              </a:ext>
            </a:extLst>
          </p:cNvPr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9" name="Google Shape;1679;p63">
            <a:extLst>
              <a:ext uri="{FF2B5EF4-FFF2-40B4-BE49-F238E27FC236}">
                <a16:creationId xmlns:a16="http://schemas.microsoft.com/office/drawing/2014/main" id="{A89F4BFB-FE3E-02E4-F9F0-E00BB06EF54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1680" name="Google Shape;1680;p63">
            <a:extLst>
              <a:ext uri="{FF2B5EF4-FFF2-40B4-BE49-F238E27FC236}">
                <a16:creationId xmlns:a16="http://schemas.microsoft.com/office/drawing/2014/main" id="{E8A31162-8EF4-4C92-1830-B1A8C6898D6F}"/>
              </a:ext>
            </a:extLst>
          </p:cNvPr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1681" name="Google Shape;1681;p63">
            <a:extLst>
              <a:ext uri="{FF2B5EF4-FFF2-40B4-BE49-F238E27FC236}">
                <a16:creationId xmlns:a16="http://schemas.microsoft.com/office/drawing/2014/main" id="{22618B64-3EB8-B318-5C58-F3B47786BFF8}"/>
              </a:ext>
            </a:extLst>
          </p:cNvPr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1682" name="Google Shape;1682;p63">
            <a:extLst>
              <a:ext uri="{FF2B5EF4-FFF2-40B4-BE49-F238E27FC236}">
                <a16:creationId xmlns:a16="http://schemas.microsoft.com/office/drawing/2014/main" id="{5E709F00-7B54-3B98-33D6-B35C29C595D7}"/>
              </a:ext>
            </a:extLst>
          </p:cNvPr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56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3" name="Google Shape;1683;p63">
            <a:extLst>
              <a:ext uri="{FF2B5EF4-FFF2-40B4-BE49-F238E27FC236}">
                <a16:creationId xmlns:a16="http://schemas.microsoft.com/office/drawing/2014/main" id="{5C4C6DFA-9135-F6D6-62C7-1BDB7101B461}"/>
              </a:ext>
            </a:extLst>
          </p:cNvPr>
          <p:cNvSpPr txBox="1"/>
          <p:nvPr/>
        </p:nvSpPr>
        <p:spPr>
          <a:xfrm>
            <a:off x="542304" y="2947239"/>
            <a:ext cx="2957434" cy="2838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allergológia</a:t>
            </a:r>
            <a:endParaRPr sz="16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angiológia</a:t>
            </a:r>
            <a:endParaRPr sz="16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>
                <a:solidFill>
                  <a:schemeClr val="bg1"/>
                </a:solidFill>
                <a:sym typeface="Arial"/>
              </a:rPr>
              <a:t>baleseti sebészet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>
                <a:solidFill>
                  <a:schemeClr val="bg1"/>
                </a:solidFill>
                <a:sym typeface="Arial"/>
              </a:rPr>
              <a:t>belgyógyászat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>
                <a:solidFill>
                  <a:schemeClr val="bg1"/>
                </a:solidFill>
                <a:sym typeface="Arial"/>
              </a:rPr>
              <a:t>bőrgyógyászat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diabetológia</a:t>
            </a:r>
            <a:endParaRPr sz="16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>
                <a:solidFill>
                  <a:schemeClr val="bg1"/>
                </a:solidFill>
                <a:sym typeface="Arial"/>
              </a:rPr>
              <a:t>endokrinológia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>
                <a:solidFill>
                  <a:schemeClr val="bg1"/>
                </a:solidFill>
                <a:sym typeface="Arial"/>
              </a:rPr>
              <a:t>érsebészet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684" name="Google Shape;1684;p63">
            <a:extLst>
              <a:ext uri="{FF2B5EF4-FFF2-40B4-BE49-F238E27FC236}">
                <a16:creationId xmlns:a16="http://schemas.microsoft.com/office/drawing/2014/main" id="{8EBACC37-00E4-E1C9-5014-5354014DFE28}"/>
              </a:ext>
            </a:extLst>
          </p:cNvPr>
          <p:cNvSpPr txBox="1"/>
          <p:nvPr/>
        </p:nvSpPr>
        <p:spPr>
          <a:xfrm>
            <a:off x="3333706" y="2947239"/>
            <a:ext cx="2491592" cy="344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>
                <a:solidFill>
                  <a:schemeClr val="bg1"/>
                </a:solidFill>
                <a:sym typeface="Arial"/>
              </a:rPr>
              <a:t>fül-orr-gégészet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gasztroenterológia</a:t>
            </a:r>
            <a:endParaRPr sz="16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>
                <a:solidFill>
                  <a:schemeClr val="bg1"/>
                </a:solidFill>
                <a:sym typeface="Arial"/>
              </a:rPr>
              <a:t>gyermekgyógyászat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>
                <a:solidFill>
                  <a:schemeClr val="bg1"/>
                </a:solidFill>
                <a:sym typeface="Arial"/>
              </a:rPr>
              <a:t>hematológia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>
                <a:solidFill>
                  <a:schemeClr val="bg1"/>
                </a:solidFill>
                <a:sym typeface="Arial"/>
              </a:rPr>
              <a:t>idegsebészet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infektológia</a:t>
            </a:r>
            <a:endParaRPr sz="16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>
                <a:solidFill>
                  <a:schemeClr val="bg1"/>
                </a:solidFill>
                <a:sym typeface="Arial"/>
              </a:rPr>
              <a:t>kardiológia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>
                <a:solidFill>
                  <a:schemeClr val="bg1"/>
                </a:solidFill>
                <a:sym typeface="Arial"/>
              </a:rPr>
              <a:t>kézsebészet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685" name="Google Shape;1685;p63">
            <a:extLst>
              <a:ext uri="{FF2B5EF4-FFF2-40B4-BE49-F238E27FC236}">
                <a16:creationId xmlns:a16="http://schemas.microsoft.com/office/drawing/2014/main" id="{99220427-0884-465A-C8B4-6C0B20623FFD}"/>
              </a:ext>
            </a:extLst>
          </p:cNvPr>
          <p:cNvSpPr txBox="1"/>
          <p:nvPr/>
        </p:nvSpPr>
        <p:spPr>
          <a:xfrm>
            <a:off x="6324406" y="2947239"/>
            <a:ext cx="2287862" cy="344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>
                <a:solidFill>
                  <a:schemeClr val="bg1"/>
                </a:solidFill>
                <a:sym typeface="Arial"/>
              </a:rPr>
              <a:t>mellkas sebészet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 err="1">
                <a:solidFill>
                  <a:schemeClr val="bg1"/>
                </a:solidFill>
                <a:sym typeface="Arial"/>
              </a:rPr>
              <a:t>nefrológia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>
                <a:solidFill>
                  <a:schemeClr val="bg1"/>
                </a:solidFill>
                <a:sym typeface="Arial"/>
              </a:rPr>
              <a:t>neurológia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>
                <a:solidFill>
                  <a:schemeClr val="bg1"/>
                </a:solidFill>
                <a:sym typeface="Arial"/>
              </a:rPr>
              <a:t>onkológia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>
                <a:solidFill>
                  <a:schemeClr val="bg1"/>
                </a:solidFill>
                <a:sym typeface="Arial"/>
              </a:rPr>
              <a:t>ortopédia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>
                <a:solidFill>
                  <a:schemeClr val="bg1"/>
                </a:solidFill>
                <a:sym typeface="Arial"/>
              </a:rPr>
              <a:t>patológia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>
                <a:solidFill>
                  <a:schemeClr val="bg1"/>
                </a:solidFill>
                <a:sym typeface="Arial"/>
              </a:rPr>
              <a:t>rehabilitáció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reumatológia</a:t>
            </a:r>
            <a:endParaRPr sz="16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6" name="Google Shape;1686;p63">
            <a:extLst>
              <a:ext uri="{FF2B5EF4-FFF2-40B4-BE49-F238E27FC236}">
                <a16:creationId xmlns:a16="http://schemas.microsoft.com/office/drawing/2014/main" id="{83B81DB6-C38D-EA08-0ABF-DC9D45933624}"/>
              </a:ext>
            </a:extLst>
          </p:cNvPr>
          <p:cNvSpPr txBox="1"/>
          <p:nvPr/>
        </p:nvSpPr>
        <p:spPr>
          <a:xfrm>
            <a:off x="9041986" y="2947239"/>
            <a:ext cx="2602609" cy="344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>
                <a:solidFill>
                  <a:schemeClr val="bg1"/>
                </a:solidFill>
                <a:sym typeface="Arial"/>
              </a:rPr>
              <a:t>általános sebészet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>
                <a:solidFill>
                  <a:schemeClr val="bg1"/>
                </a:solidFill>
                <a:sym typeface="Arial"/>
              </a:rPr>
              <a:t>sportorvoslás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>
                <a:solidFill>
                  <a:schemeClr val="bg1"/>
                </a:solidFill>
                <a:sym typeface="Arial"/>
              </a:rPr>
              <a:t>szemészet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>
                <a:solidFill>
                  <a:schemeClr val="bg1"/>
                </a:solidFill>
                <a:sym typeface="Arial"/>
              </a:rPr>
              <a:t>szívsebészet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>
                <a:solidFill>
                  <a:schemeClr val="bg1"/>
                </a:solidFill>
                <a:sym typeface="Arial"/>
              </a:rPr>
              <a:t>szülészet/nőgyógyászat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>
                <a:solidFill>
                  <a:schemeClr val="bg1"/>
                </a:solidFill>
                <a:sym typeface="Arial"/>
              </a:rPr>
              <a:t>tüdőgyógyászat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urológia </a:t>
            </a:r>
            <a:endParaRPr sz="16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7" name="Google Shape;1687;p63">
            <a:extLst>
              <a:ext uri="{FF2B5EF4-FFF2-40B4-BE49-F238E27FC236}">
                <a16:creationId xmlns:a16="http://schemas.microsoft.com/office/drawing/2014/main" id="{41C7B0C0-D9BD-F56C-0248-46D19088F3C3}"/>
              </a:ext>
            </a:extLst>
          </p:cNvPr>
          <p:cNvSpPr txBox="1"/>
          <p:nvPr/>
        </p:nvSpPr>
        <p:spPr>
          <a:xfrm>
            <a:off x="541892" y="539823"/>
            <a:ext cx="8329402" cy="1763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35000"/>
              </a:lnSpc>
              <a:buSzPts val="5800"/>
            </a:pPr>
            <a:r>
              <a:rPr lang="hu-HU" sz="4000" b="1" i="0" u="none" strike="noStrike" cap="none" dirty="0">
                <a:solidFill>
                  <a:srgbClr val="88C79A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	</a:t>
            </a:r>
            <a:r>
              <a:rPr lang="hu-HU" sz="40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	</a:t>
            </a:r>
            <a:r>
              <a:rPr lang="hu-HU" sz="4000" b="1" dirty="0" err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Care</a:t>
            </a:r>
            <a:r>
              <a:rPr lang="hu-HU" sz="40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hu-HU" sz="40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hu-HU" sz="40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    </a:t>
            </a:r>
            <a:r>
              <a:rPr lang="hu-HU" sz="36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Járóbeteg ellátás</a:t>
            </a:r>
            <a:endParaRPr dirty="0"/>
          </a:p>
        </p:txBody>
      </p:sp>
      <p:pic>
        <p:nvPicPr>
          <p:cNvPr id="1688" name="Google Shape;1688;p63" descr="Az Aegon Alfa lett - Alfa biztosítás online">
            <a:extLst>
              <a:ext uri="{FF2B5EF4-FFF2-40B4-BE49-F238E27FC236}">
                <a16:creationId xmlns:a16="http://schemas.microsoft.com/office/drawing/2014/main" id="{D2BAE72F-DF14-6773-6EAE-20D9C957BBE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3840" y="323715"/>
            <a:ext cx="2767584" cy="86018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A578F906-4C02-E046-6172-C73280100D54}"/>
              </a:ext>
            </a:extLst>
          </p:cNvPr>
          <p:cNvSpPr/>
          <p:nvPr/>
        </p:nvSpPr>
        <p:spPr>
          <a:xfrm>
            <a:off x="4348715" y="5911697"/>
            <a:ext cx="7028121" cy="8293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800" dirty="0"/>
              <a:t>Szakorvosi vizsgálatok esetén az önrész minden évben az első négy alkalommal 8.000 Ft, majd 15.000 Ft.</a:t>
            </a:r>
          </a:p>
        </p:txBody>
      </p:sp>
    </p:spTree>
    <p:extLst>
      <p:ext uri="{BB962C8B-B14F-4D97-AF65-F5344CB8AC3E}">
        <p14:creationId xmlns:p14="http://schemas.microsoft.com/office/powerpoint/2010/main" val="21606755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6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p64"/>
          <p:cNvSpPr/>
          <p:nvPr/>
        </p:nvSpPr>
        <p:spPr>
          <a:xfrm flipH="1">
            <a:off x="-4" y="0"/>
            <a:ext cx="12192003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4" name="Google Shape;1694;p64"/>
          <p:cNvSpPr/>
          <p:nvPr/>
        </p:nvSpPr>
        <p:spPr>
          <a:xfrm>
            <a:off x="10437261" y="-32310"/>
            <a:ext cx="8013691" cy="6922620"/>
          </a:xfrm>
          <a:custGeom>
            <a:avLst/>
            <a:gdLst/>
            <a:ahLst/>
            <a:cxnLst/>
            <a:rect l="l" t="t" r="r" b="b"/>
            <a:pathLst>
              <a:path w="1378277" h="1190625" extrusionOk="0">
                <a:moveTo>
                  <a:pt x="1035372" y="0"/>
                </a:moveTo>
                <a:lnTo>
                  <a:pt x="342905" y="0"/>
                </a:lnTo>
                <a:cubicBezTo>
                  <a:pt x="137165" y="120015"/>
                  <a:pt x="-948" y="341948"/>
                  <a:pt x="5" y="597218"/>
                </a:cubicBezTo>
                <a:cubicBezTo>
                  <a:pt x="957" y="850583"/>
                  <a:pt x="138117" y="1071563"/>
                  <a:pt x="342905" y="1190625"/>
                </a:cubicBezTo>
                <a:lnTo>
                  <a:pt x="1035372" y="1190625"/>
                </a:lnTo>
                <a:cubicBezTo>
                  <a:pt x="1241112" y="1070610"/>
                  <a:pt x="1379225" y="848678"/>
                  <a:pt x="1378273" y="593408"/>
                </a:cubicBezTo>
                <a:cubicBezTo>
                  <a:pt x="1377320" y="340043"/>
                  <a:pt x="1239207" y="119063"/>
                  <a:pt x="1035372" y="0"/>
                </a:cubicBezTo>
                <a:close/>
              </a:path>
            </a:pathLst>
          </a:custGeom>
          <a:solidFill>
            <a:srgbClr val="88C79A">
              <a:alpha val="2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5" name="Google Shape;1695;p64"/>
          <p:cNvSpPr/>
          <p:nvPr/>
        </p:nvSpPr>
        <p:spPr>
          <a:xfrm>
            <a:off x="9888980" y="-32310"/>
            <a:ext cx="1755617" cy="6922620"/>
          </a:xfrm>
          <a:custGeom>
            <a:avLst/>
            <a:gdLst/>
            <a:ahLst/>
            <a:cxnLst/>
            <a:rect l="l" t="t" r="r" b="b"/>
            <a:pathLst>
              <a:path w="301949" h="1190625" extrusionOk="0">
                <a:moveTo>
                  <a:pt x="301949" y="0"/>
                </a:moveTo>
                <a:lnTo>
                  <a:pt x="275279" y="0"/>
                </a:lnTo>
                <a:cubicBezTo>
                  <a:pt x="101924" y="147638"/>
                  <a:pt x="-946" y="366713"/>
                  <a:pt x="7" y="597218"/>
                </a:cubicBezTo>
                <a:cubicBezTo>
                  <a:pt x="959" y="826770"/>
                  <a:pt x="103829" y="1043940"/>
                  <a:pt x="275279" y="1190625"/>
                </a:cubicBezTo>
                <a:lnTo>
                  <a:pt x="301949" y="1190625"/>
                </a:lnTo>
                <a:cubicBezTo>
                  <a:pt x="124784" y="1046798"/>
                  <a:pt x="18104" y="828675"/>
                  <a:pt x="17152" y="597218"/>
                </a:cubicBezTo>
                <a:cubicBezTo>
                  <a:pt x="16199" y="364808"/>
                  <a:pt x="123832" y="144780"/>
                  <a:pt x="301949" y="0"/>
                </a:cubicBezTo>
                <a:close/>
              </a:path>
            </a:pathLst>
          </a:custGeom>
          <a:solidFill>
            <a:srgbClr val="88C79A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96" name="Google Shape;1696;p64"/>
          <p:cNvGrpSpPr/>
          <p:nvPr/>
        </p:nvGrpSpPr>
        <p:grpSpPr>
          <a:xfrm>
            <a:off x="6749116" y="1279385"/>
            <a:ext cx="4037460" cy="4037448"/>
            <a:chOff x="4706593" y="2040841"/>
            <a:chExt cx="2776326" cy="2776318"/>
          </a:xfrm>
        </p:grpSpPr>
        <p:grpSp>
          <p:nvGrpSpPr>
            <p:cNvPr id="1697" name="Google Shape;1697;p64"/>
            <p:cNvGrpSpPr/>
            <p:nvPr/>
          </p:nvGrpSpPr>
          <p:grpSpPr>
            <a:xfrm>
              <a:off x="4706593" y="2040841"/>
              <a:ext cx="2776326" cy="2776318"/>
              <a:chOff x="4439112" y="727087"/>
              <a:chExt cx="4068522" cy="4068512"/>
            </a:xfrm>
          </p:grpSpPr>
          <p:sp>
            <p:nvSpPr>
              <p:cNvPr id="1698" name="Google Shape;1698;p64"/>
              <p:cNvSpPr/>
              <p:nvPr/>
            </p:nvSpPr>
            <p:spPr>
              <a:xfrm>
                <a:off x="4439112" y="727087"/>
                <a:ext cx="4068522" cy="4068512"/>
              </a:xfrm>
              <a:custGeom>
                <a:avLst/>
                <a:gdLst/>
                <a:ahLst/>
                <a:cxnLst/>
                <a:rect l="l" t="t" r="r" b="b"/>
                <a:pathLst>
                  <a:path w="4068522" h="4068512" extrusionOk="0">
                    <a:moveTo>
                      <a:pt x="4068522" y="2034256"/>
                    </a:moveTo>
                    <a:cubicBezTo>
                      <a:pt x="4068522" y="3157745"/>
                      <a:pt x="3157752" y="4068512"/>
                      <a:pt x="2034261" y="4068512"/>
                    </a:cubicBezTo>
                    <a:cubicBezTo>
                      <a:pt x="910770" y="4068512"/>
                      <a:pt x="0" y="3157745"/>
                      <a:pt x="0" y="2034256"/>
                    </a:cubicBezTo>
                    <a:cubicBezTo>
                      <a:pt x="0" y="910767"/>
                      <a:pt x="910770" y="0"/>
                      <a:pt x="2034261" y="0"/>
                    </a:cubicBezTo>
                    <a:cubicBezTo>
                      <a:pt x="3157752" y="0"/>
                      <a:pt x="4068522" y="910767"/>
                      <a:pt x="4068522" y="2034256"/>
                    </a:cubicBezTo>
                    <a:close/>
                  </a:path>
                </a:pathLst>
              </a:custGeom>
              <a:solidFill>
                <a:srgbClr val="88C79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9" name="Google Shape;1699;p64"/>
              <p:cNvSpPr/>
              <p:nvPr/>
            </p:nvSpPr>
            <p:spPr>
              <a:xfrm>
                <a:off x="4816553" y="1104527"/>
                <a:ext cx="3313639" cy="3313631"/>
              </a:xfrm>
              <a:custGeom>
                <a:avLst/>
                <a:gdLst/>
                <a:ahLst/>
                <a:cxnLst/>
                <a:rect l="l" t="t" r="r" b="b"/>
                <a:pathLst>
                  <a:path w="3313639" h="3313631" extrusionOk="0">
                    <a:moveTo>
                      <a:pt x="3313640" y="1656816"/>
                    </a:moveTo>
                    <a:cubicBezTo>
                      <a:pt x="3313640" y="2571850"/>
                      <a:pt x="2571856" y="3313632"/>
                      <a:pt x="1656820" y="3313632"/>
                    </a:cubicBezTo>
                    <a:cubicBezTo>
                      <a:pt x="741784" y="3313632"/>
                      <a:pt x="0" y="2571850"/>
                      <a:pt x="0" y="1656816"/>
                    </a:cubicBezTo>
                    <a:cubicBezTo>
                      <a:pt x="0" y="741782"/>
                      <a:pt x="741784" y="0"/>
                      <a:pt x="1656820" y="0"/>
                    </a:cubicBezTo>
                    <a:cubicBezTo>
                      <a:pt x="2571856" y="0"/>
                      <a:pt x="3313640" y="741782"/>
                      <a:pt x="3313640" y="16568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00" name="Google Shape;1700;p64"/>
            <p:cNvSpPr txBox="1"/>
            <p:nvPr/>
          </p:nvSpPr>
          <p:spPr>
            <a:xfrm>
              <a:off x="4964155" y="2583314"/>
              <a:ext cx="2276884" cy="856569"/>
            </a:xfrm>
            <a:prstGeom prst="rect">
              <a:avLst/>
            </a:prstGeom>
            <a:noFill/>
            <a:ln>
              <a:noFill/>
            </a:ln>
            <a:effectLst>
              <a:outerShdw blurRad="28575" dist="9525" dir="5400000" algn="bl" rotWithShape="0">
                <a:srgbClr val="00001A">
                  <a:alpha val="14901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</a:pPr>
              <a:r>
                <a:rPr lang="hu-HU" sz="2000" b="1" i="0" u="none" strike="noStrike" cap="none" dirty="0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Laborvizsgálat </a:t>
              </a:r>
              <a:br>
                <a:rPr lang="hu-HU" sz="2000" b="1" i="0" u="none" strike="noStrike" cap="none" dirty="0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hu-HU" sz="2000" b="1" i="0" u="none" strike="noStrike" cap="none" dirty="0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173 paraméter alapján</a:t>
              </a:r>
              <a:endParaRPr sz="2000" b="0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01" name="Google Shape;1701;p64"/>
          <p:cNvSpPr/>
          <p:nvPr/>
        </p:nvSpPr>
        <p:spPr>
          <a:xfrm flipH="1">
            <a:off x="-4" y="3294743"/>
            <a:ext cx="12192002" cy="3611721"/>
          </a:xfrm>
          <a:prstGeom prst="rect">
            <a:avLst/>
          </a:prstGeom>
          <a:solidFill>
            <a:srgbClr val="AAC1B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2" name="Google Shape;1702;p64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3" name="Google Shape;1703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1704" name="Google Shape;1704;p64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1705" name="Google Shape;1705;p64"/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1706" name="Google Shape;1706;p64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57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7" name="Google Shape;1707;p64"/>
          <p:cNvSpPr txBox="1"/>
          <p:nvPr/>
        </p:nvSpPr>
        <p:spPr>
          <a:xfrm>
            <a:off x="542304" y="3440723"/>
            <a:ext cx="2957434" cy="2838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biopszia</a:t>
            </a:r>
            <a:r>
              <a:rPr lang="hu-HU" sz="1600" b="0" i="0" u="none" strike="noStrike" cap="none" dirty="0">
                <a:solidFill>
                  <a:schemeClr val="bg1"/>
                </a:solidFill>
                <a:sym typeface="Arial"/>
              </a:rPr>
              <a:t>,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endoszkópia</a:t>
            </a:r>
            <a:r>
              <a:rPr lang="hu-HU" sz="1600" b="0" i="0" u="none" strike="noStrike" cap="none" dirty="0">
                <a:solidFill>
                  <a:schemeClr val="bg1"/>
                </a:solidFill>
                <a:sym typeface="Arial"/>
              </a:rPr>
              <a:t> altatás nélkül,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endoszkópia</a:t>
            </a:r>
            <a:r>
              <a:rPr lang="hu-HU" sz="1600" b="0" i="0" u="none" strike="noStrike" cap="none" dirty="0">
                <a:solidFill>
                  <a:schemeClr val="bg1"/>
                </a:solidFill>
                <a:sym typeface="Arial"/>
              </a:rPr>
              <a:t> altatásban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>
                <a:solidFill>
                  <a:schemeClr val="bg1"/>
                </a:solidFill>
                <a:sym typeface="Arial"/>
              </a:rPr>
              <a:t>mammográfia,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izotópia</a:t>
            </a:r>
            <a:endParaRPr sz="16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8" name="Google Shape;1708;p64"/>
          <p:cNvSpPr txBox="1"/>
          <p:nvPr/>
        </p:nvSpPr>
        <p:spPr>
          <a:xfrm>
            <a:off x="3594962" y="3440723"/>
            <a:ext cx="2491592" cy="344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>
                <a:solidFill>
                  <a:schemeClr val="bg1"/>
                </a:solidFill>
                <a:sym typeface="Arial"/>
              </a:rPr>
              <a:t>röntgen,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>
                <a:solidFill>
                  <a:schemeClr val="bg1"/>
                </a:solidFill>
                <a:sym typeface="Arial"/>
              </a:rPr>
              <a:t>ABPM,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>
                <a:solidFill>
                  <a:schemeClr val="bg1"/>
                </a:solidFill>
                <a:sym typeface="Arial"/>
              </a:rPr>
              <a:t>csontsűrűség,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>
                <a:solidFill>
                  <a:schemeClr val="bg1"/>
                </a:solidFill>
                <a:sym typeface="Arial"/>
              </a:rPr>
              <a:t>12 elvezetéses EKG,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Holter</a:t>
            </a:r>
            <a:r>
              <a:rPr lang="hu-HU" sz="1600" b="0" i="0" u="none" strike="noStrike" cap="none" dirty="0">
                <a:solidFill>
                  <a:schemeClr val="bg1"/>
                </a:solidFill>
                <a:sym typeface="Arial"/>
              </a:rPr>
              <a:t> monitor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szcintigráfia</a:t>
            </a:r>
            <a:endParaRPr sz="16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9" name="Google Shape;1709;p64"/>
          <p:cNvSpPr txBox="1"/>
          <p:nvPr/>
        </p:nvSpPr>
        <p:spPr>
          <a:xfrm>
            <a:off x="6324406" y="3440723"/>
            <a:ext cx="2287862" cy="344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>
                <a:solidFill>
                  <a:schemeClr val="bg1"/>
                </a:solidFill>
                <a:sym typeface="Arial"/>
              </a:rPr>
              <a:t>terheléses EKG,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>
                <a:solidFill>
                  <a:schemeClr val="bg1"/>
                </a:solidFill>
                <a:sym typeface="Arial"/>
              </a:rPr>
              <a:t>patológia,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dermatoszkópia</a:t>
            </a:r>
            <a:r>
              <a:rPr lang="hu-HU" sz="16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1600" b="0" i="0" u="none" strike="noStrike" cap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epicutan</a:t>
            </a:r>
            <a:r>
              <a:rPr lang="hu-HU" sz="1600" b="0" i="0" u="none" strike="noStrike" cap="none" dirty="0">
                <a:solidFill>
                  <a:schemeClr val="bg1"/>
                </a:solidFill>
                <a:sym typeface="Arial"/>
              </a:rPr>
              <a:t> allergia teszt,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neurológiai </a:t>
            </a:r>
            <a:r>
              <a:rPr lang="hu-HU" sz="1600" b="0" i="0" u="none" strike="noStrike" cap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elektrofizikai</a:t>
            </a:r>
            <a:r>
              <a:rPr lang="hu-HU" sz="16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vizsgálatok</a:t>
            </a:r>
            <a:endParaRPr sz="16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0" name="Google Shape;1710;p64"/>
          <p:cNvSpPr txBox="1"/>
          <p:nvPr/>
        </p:nvSpPr>
        <p:spPr>
          <a:xfrm>
            <a:off x="9041986" y="3440723"/>
            <a:ext cx="2602609" cy="344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dermatoszkóp</a:t>
            </a:r>
            <a:r>
              <a:rPr lang="hu-HU" sz="1600" b="0" i="0" u="none" strike="noStrike" cap="none" dirty="0">
                <a:solidFill>
                  <a:schemeClr val="bg1"/>
                </a:solidFill>
                <a:sym typeface="Arial"/>
              </a:rPr>
              <a:t>,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audiológia</a:t>
            </a:r>
            <a:r>
              <a:rPr lang="hu-HU" sz="1600" b="0" i="0" u="none" strike="noStrike" cap="none" dirty="0">
                <a:solidFill>
                  <a:schemeClr val="bg1"/>
                </a:solidFill>
                <a:sym typeface="Arial"/>
              </a:rPr>
              <a:t>,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>
                <a:solidFill>
                  <a:schemeClr val="bg1"/>
                </a:solidFill>
                <a:sym typeface="Arial"/>
              </a:rPr>
              <a:t>hüvelycitológia,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spirometria</a:t>
            </a:r>
            <a:r>
              <a:rPr lang="hu-HU" sz="1600" b="0" i="0" u="none" strike="noStrike" cap="none" dirty="0">
                <a:solidFill>
                  <a:schemeClr val="bg1"/>
                </a:solidFill>
                <a:sym typeface="Arial"/>
              </a:rPr>
              <a:t>,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>
                <a:solidFill>
                  <a:schemeClr val="bg1"/>
                </a:solidFill>
                <a:sym typeface="Arial"/>
              </a:rPr>
              <a:t>kontrasztanyagos röntgen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ultrahang</a:t>
            </a:r>
            <a:endParaRPr sz="16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1" name="Google Shape;1711;p64"/>
          <p:cNvSpPr txBox="1"/>
          <p:nvPr/>
        </p:nvSpPr>
        <p:spPr>
          <a:xfrm>
            <a:off x="541892" y="539823"/>
            <a:ext cx="8329402" cy="1763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35000"/>
              </a:lnSpc>
              <a:buSzPts val="5800"/>
            </a:pPr>
            <a:r>
              <a:rPr lang="hu-HU" sz="4000" b="1" i="0" u="none" strike="noStrike" cap="none" dirty="0">
                <a:solidFill>
                  <a:srgbClr val="88C79A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	</a:t>
            </a:r>
            <a:r>
              <a:rPr lang="hu-HU" sz="4000" b="1" i="0" u="none" strike="noStrike" cap="none" dirty="0">
                <a:solidFill>
                  <a:srgbClr val="AAC1B7"/>
                </a:solidFill>
                <a:latin typeface="Montserrat"/>
                <a:ea typeface="Montserrat"/>
                <a:cs typeface="Montserrat"/>
                <a:sym typeface="Montserrat"/>
              </a:rPr>
              <a:t>	</a:t>
            </a:r>
            <a:r>
              <a:rPr lang="hu-HU" sz="40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hu-HU" sz="4000" b="1" dirty="0" err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Care</a:t>
            </a:r>
            <a:br>
              <a:rPr lang="hu-HU" sz="40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hu-HU" sz="40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    </a:t>
            </a:r>
            <a:r>
              <a:rPr lang="hu-HU" sz="36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Labor és vizsgálat</a:t>
            </a:r>
            <a:endParaRPr dirty="0"/>
          </a:p>
        </p:txBody>
      </p:sp>
      <p:pic>
        <p:nvPicPr>
          <p:cNvPr id="1712" name="Google Shape;1712;p64" descr="Az Aegon Alfa lett - Alfa biztosítás onl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3840" y="323715"/>
            <a:ext cx="2767584" cy="860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Google Shape;1717;p65"/>
          <p:cNvSpPr/>
          <p:nvPr/>
        </p:nvSpPr>
        <p:spPr>
          <a:xfrm flipH="1">
            <a:off x="-4" y="0"/>
            <a:ext cx="12192003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8" name="Google Shape;1718;p65"/>
          <p:cNvSpPr/>
          <p:nvPr/>
        </p:nvSpPr>
        <p:spPr>
          <a:xfrm>
            <a:off x="10437261" y="-32310"/>
            <a:ext cx="8013691" cy="6922620"/>
          </a:xfrm>
          <a:custGeom>
            <a:avLst/>
            <a:gdLst/>
            <a:ahLst/>
            <a:cxnLst/>
            <a:rect l="l" t="t" r="r" b="b"/>
            <a:pathLst>
              <a:path w="1378277" h="1190625" extrusionOk="0">
                <a:moveTo>
                  <a:pt x="1035372" y="0"/>
                </a:moveTo>
                <a:lnTo>
                  <a:pt x="342905" y="0"/>
                </a:lnTo>
                <a:cubicBezTo>
                  <a:pt x="137165" y="120015"/>
                  <a:pt x="-948" y="341948"/>
                  <a:pt x="5" y="597218"/>
                </a:cubicBezTo>
                <a:cubicBezTo>
                  <a:pt x="957" y="850583"/>
                  <a:pt x="138117" y="1071563"/>
                  <a:pt x="342905" y="1190625"/>
                </a:cubicBezTo>
                <a:lnTo>
                  <a:pt x="1035372" y="1190625"/>
                </a:lnTo>
                <a:cubicBezTo>
                  <a:pt x="1241112" y="1070610"/>
                  <a:pt x="1379225" y="848678"/>
                  <a:pt x="1378273" y="593408"/>
                </a:cubicBezTo>
                <a:cubicBezTo>
                  <a:pt x="1377320" y="340043"/>
                  <a:pt x="1239207" y="119063"/>
                  <a:pt x="1035372" y="0"/>
                </a:cubicBezTo>
                <a:close/>
              </a:path>
            </a:pathLst>
          </a:custGeom>
          <a:solidFill>
            <a:srgbClr val="88C79A">
              <a:alpha val="2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9" name="Google Shape;1719;p65"/>
          <p:cNvSpPr/>
          <p:nvPr/>
        </p:nvSpPr>
        <p:spPr>
          <a:xfrm>
            <a:off x="9888980" y="-32310"/>
            <a:ext cx="1755617" cy="6922620"/>
          </a:xfrm>
          <a:custGeom>
            <a:avLst/>
            <a:gdLst/>
            <a:ahLst/>
            <a:cxnLst/>
            <a:rect l="l" t="t" r="r" b="b"/>
            <a:pathLst>
              <a:path w="301949" h="1190625" extrusionOk="0">
                <a:moveTo>
                  <a:pt x="301949" y="0"/>
                </a:moveTo>
                <a:lnTo>
                  <a:pt x="275279" y="0"/>
                </a:lnTo>
                <a:cubicBezTo>
                  <a:pt x="101924" y="147638"/>
                  <a:pt x="-946" y="366713"/>
                  <a:pt x="7" y="597218"/>
                </a:cubicBezTo>
                <a:cubicBezTo>
                  <a:pt x="959" y="826770"/>
                  <a:pt x="103829" y="1043940"/>
                  <a:pt x="275279" y="1190625"/>
                </a:cubicBezTo>
                <a:lnTo>
                  <a:pt x="301949" y="1190625"/>
                </a:lnTo>
                <a:cubicBezTo>
                  <a:pt x="124784" y="1046798"/>
                  <a:pt x="18104" y="828675"/>
                  <a:pt x="17152" y="597218"/>
                </a:cubicBezTo>
                <a:cubicBezTo>
                  <a:pt x="16199" y="364808"/>
                  <a:pt x="123832" y="144780"/>
                  <a:pt x="301949" y="0"/>
                </a:cubicBezTo>
                <a:close/>
              </a:path>
            </a:pathLst>
          </a:custGeom>
          <a:solidFill>
            <a:srgbClr val="88C79A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0" name="Google Shape;1720;p65"/>
          <p:cNvSpPr/>
          <p:nvPr/>
        </p:nvSpPr>
        <p:spPr>
          <a:xfrm flipH="1">
            <a:off x="-4" y="4019204"/>
            <a:ext cx="12192002" cy="2887260"/>
          </a:xfrm>
          <a:prstGeom prst="rect">
            <a:avLst/>
          </a:prstGeom>
          <a:solidFill>
            <a:srgbClr val="AAC1B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1" name="Google Shape;1721;p65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2" name="Google Shape;1722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1723" name="Google Shape;1723;p65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1724" name="Google Shape;1724;p65"/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1725" name="Google Shape;1725;p65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58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6" name="Google Shape;1726;p65"/>
          <p:cNvSpPr txBox="1"/>
          <p:nvPr/>
        </p:nvSpPr>
        <p:spPr>
          <a:xfrm>
            <a:off x="541892" y="539823"/>
            <a:ext cx="8329402" cy="1763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35000"/>
              </a:lnSpc>
              <a:buSzPts val="5800"/>
            </a:pPr>
            <a:r>
              <a:rPr lang="hu-HU" sz="4000" b="1" i="0" u="none" strike="noStrike" cap="none" dirty="0">
                <a:solidFill>
                  <a:srgbClr val="88C79A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	</a:t>
            </a:r>
            <a:r>
              <a:rPr lang="hu-HU" sz="3600" b="1" i="0" u="none" strike="noStrike" cap="none" dirty="0">
                <a:solidFill>
                  <a:srgbClr val="AAC1B7"/>
                </a:solidFill>
                <a:latin typeface="Montserrat"/>
                <a:ea typeface="Montserrat"/>
                <a:cs typeface="Montserrat"/>
                <a:sym typeface="Montserrat"/>
              </a:rPr>
              <a:t>	</a:t>
            </a:r>
            <a:r>
              <a:rPr lang="hu-HU" sz="40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hu-HU" sz="4000" b="1" dirty="0" err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Care</a:t>
            </a:r>
            <a:br>
              <a:rPr lang="hu-HU" sz="40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hu-HU" sz="40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    </a:t>
            </a:r>
            <a:r>
              <a:rPr lang="hu-HU" sz="36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Gyógytorna</a:t>
            </a:r>
            <a:endParaRPr dirty="0"/>
          </a:p>
        </p:txBody>
      </p:sp>
      <p:grpSp>
        <p:nvGrpSpPr>
          <p:cNvPr id="1727" name="Google Shape;1727;p65"/>
          <p:cNvGrpSpPr/>
          <p:nvPr/>
        </p:nvGrpSpPr>
        <p:grpSpPr>
          <a:xfrm>
            <a:off x="8287941" y="2411348"/>
            <a:ext cx="3190708" cy="3190698"/>
            <a:chOff x="4706593" y="2040841"/>
            <a:chExt cx="2776326" cy="2776318"/>
          </a:xfrm>
        </p:grpSpPr>
        <p:grpSp>
          <p:nvGrpSpPr>
            <p:cNvPr id="1728" name="Google Shape;1728;p65"/>
            <p:cNvGrpSpPr/>
            <p:nvPr/>
          </p:nvGrpSpPr>
          <p:grpSpPr>
            <a:xfrm>
              <a:off x="4706593" y="2040841"/>
              <a:ext cx="2776326" cy="2776318"/>
              <a:chOff x="4439112" y="727087"/>
              <a:chExt cx="4068522" cy="4068512"/>
            </a:xfrm>
          </p:grpSpPr>
          <p:sp>
            <p:nvSpPr>
              <p:cNvPr id="1729" name="Google Shape;1729;p65"/>
              <p:cNvSpPr/>
              <p:nvPr/>
            </p:nvSpPr>
            <p:spPr>
              <a:xfrm>
                <a:off x="4439112" y="727087"/>
                <a:ext cx="4068522" cy="4068512"/>
              </a:xfrm>
              <a:custGeom>
                <a:avLst/>
                <a:gdLst/>
                <a:ahLst/>
                <a:cxnLst/>
                <a:rect l="l" t="t" r="r" b="b"/>
                <a:pathLst>
                  <a:path w="4068522" h="4068512" extrusionOk="0">
                    <a:moveTo>
                      <a:pt x="4068522" y="2034256"/>
                    </a:moveTo>
                    <a:cubicBezTo>
                      <a:pt x="4068522" y="3157745"/>
                      <a:pt x="3157752" y="4068512"/>
                      <a:pt x="2034261" y="4068512"/>
                    </a:cubicBezTo>
                    <a:cubicBezTo>
                      <a:pt x="910770" y="4068512"/>
                      <a:pt x="0" y="3157745"/>
                      <a:pt x="0" y="2034256"/>
                    </a:cubicBezTo>
                    <a:cubicBezTo>
                      <a:pt x="0" y="910767"/>
                      <a:pt x="910770" y="0"/>
                      <a:pt x="2034261" y="0"/>
                    </a:cubicBezTo>
                    <a:cubicBezTo>
                      <a:pt x="3157752" y="0"/>
                      <a:pt x="4068522" y="910767"/>
                      <a:pt x="4068522" y="2034256"/>
                    </a:cubicBezTo>
                    <a:close/>
                  </a:path>
                </a:pathLst>
              </a:custGeom>
              <a:solidFill>
                <a:srgbClr val="88C79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0" name="Google Shape;1730;p65"/>
              <p:cNvSpPr/>
              <p:nvPr/>
            </p:nvSpPr>
            <p:spPr>
              <a:xfrm>
                <a:off x="4816553" y="1104527"/>
                <a:ext cx="3313639" cy="3313631"/>
              </a:xfrm>
              <a:custGeom>
                <a:avLst/>
                <a:gdLst/>
                <a:ahLst/>
                <a:cxnLst/>
                <a:rect l="l" t="t" r="r" b="b"/>
                <a:pathLst>
                  <a:path w="3313639" h="3313631" extrusionOk="0">
                    <a:moveTo>
                      <a:pt x="3313640" y="1656816"/>
                    </a:moveTo>
                    <a:cubicBezTo>
                      <a:pt x="3313640" y="2571850"/>
                      <a:pt x="2571856" y="3313632"/>
                      <a:pt x="1656820" y="3313632"/>
                    </a:cubicBezTo>
                    <a:cubicBezTo>
                      <a:pt x="741784" y="3313632"/>
                      <a:pt x="0" y="2571850"/>
                      <a:pt x="0" y="1656816"/>
                    </a:cubicBezTo>
                    <a:cubicBezTo>
                      <a:pt x="0" y="741782"/>
                      <a:pt x="741784" y="0"/>
                      <a:pt x="1656820" y="0"/>
                    </a:cubicBezTo>
                    <a:cubicBezTo>
                      <a:pt x="2571856" y="0"/>
                      <a:pt x="3313640" y="741782"/>
                      <a:pt x="3313640" y="16568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31" name="Google Shape;1731;p65"/>
            <p:cNvSpPr txBox="1"/>
            <p:nvPr/>
          </p:nvSpPr>
          <p:spPr>
            <a:xfrm>
              <a:off x="4965006" y="2277737"/>
              <a:ext cx="2276884" cy="2142940"/>
            </a:xfrm>
            <a:prstGeom prst="rect">
              <a:avLst/>
            </a:prstGeom>
            <a:noFill/>
            <a:ln>
              <a:noFill/>
            </a:ln>
            <a:effectLst>
              <a:outerShdw blurRad="28575" dist="9525" dir="5400000" algn="bl" rotWithShape="0">
                <a:srgbClr val="00001A">
                  <a:alpha val="14901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</a:pPr>
              <a:r>
                <a:rPr lang="hu-HU" sz="2000" b="1" i="0" u="none" strike="noStrike" cap="none" dirty="0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Csak </a:t>
              </a:r>
              <a:br>
                <a:rPr lang="hu-HU" sz="2000" b="1" i="0" u="none" strike="noStrike" cap="none" dirty="0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hu-HU" sz="2000" b="1" i="0" u="none" strike="noStrike" cap="none" dirty="0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szakorvosi beutalóval, </a:t>
              </a:r>
              <a:br>
                <a:rPr lang="hu-HU" sz="2000" b="1" i="0" u="none" strike="noStrike" cap="none" dirty="0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hu-HU" sz="2000" b="1" i="0" u="none" strike="noStrike" cap="none" dirty="0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vagy </a:t>
              </a:r>
              <a:br>
                <a:rPr lang="hu-HU" sz="2000" b="1" i="0" u="none" strike="noStrike" cap="none" dirty="0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hu-HU" sz="2000" b="1" i="0" u="none" strike="noStrike" cap="none" dirty="0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javaslattal!</a:t>
              </a:r>
              <a:endParaRPr sz="2000" b="0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2" name="Google Shape;1732;p65"/>
          <p:cNvGrpSpPr/>
          <p:nvPr/>
        </p:nvGrpSpPr>
        <p:grpSpPr>
          <a:xfrm>
            <a:off x="4501485" y="2415687"/>
            <a:ext cx="3190708" cy="3190698"/>
            <a:chOff x="4706593" y="2040841"/>
            <a:chExt cx="2776326" cy="2776318"/>
          </a:xfrm>
        </p:grpSpPr>
        <p:grpSp>
          <p:nvGrpSpPr>
            <p:cNvPr id="1733" name="Google Shape;1733;p65"/>
            <p:cNvGrpSpPr/>
            <p:nvPr/>
          </p:nvGrpSpPr>
          <p:grpSpPr>
            <a:xfrm>
              <a:off x="4706593" y="2040841"/>
              <a:ext cx="2776326" cy="2776318"/>
              <a:chOff x="4439112" y="727087"/>
              <a:chExt cx="4068522" cy="4068512"/>
            </a:xfrm>
          </p:grpSpPr>
          <p:sp>
            <p:nvSpPr>
              <p:cNvPr id="1734" name="Google Shape;1734;p65"/>
              <p:cNvSpPr/>
              <p:nvPr/>
            </p:nvSpPr>
            <p:spPr>
              <a:xfrm>
                <a:off x="4439112" y="727087"/>
                <a:ext cx="4068522" cy="4068512"/>
              </a:xfrm>
              <a:custGeom>
                <a:avLst/>
                <a:gdLst/>
                <a:ahLst/>
                <a:cxnLst/>
                <a:rect l="l" t="t" r="r" b="b"/>
                <a:pathLst>
                  <a:path w="4068522" h="4068512" extrusionOk="0">
                    <a:moveTo>
                      <a:pt x="4068522" y="2034256"/>
                    </a:moveTo>
                    <a:cubicBezTo>
                      <a:pt x="4068522" y="3157745"/>
                      <a:pt x="3157752" y="4068512"/>
                      <a:pt x="2034261" y="4068512"/>
                    </a:cubicBezTo>
                    <a:cubicBezTo>
                      <a:pt x="910770" y="4068512"/>
                      <a:pt x="0" y="3157745"/>
                      <a:pt x="0" y="2034256"/>
                    </a:cubicBezTo>
                    <a:cubicBezTo>
                      <a:pt x="0" y="910767"/>
                      <a:pt x="910770" y="0"/>
                      <a:pt x="2034261" y="0"/>
                    </a:cubicBezTo>
                    <a:cubicBezTo>
                      <a:pt x="3157752" y="0"/>
                      <a:pt x="4068522" y="910767"/>
                      <a:pt x="4068522" y="2034256"/>
                    </a:cubicBezTo>
                    <a:close/>
                  </a:path>
                </a:pathLst>
              </a:custGeom>
              <a:solidFill>
                <a:srgbClr val="88C79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5" name="Google Shape;1735;p65"/>
              <p:cNvSpPr/>
              <p:nvPr/>
            </p:nvSpPr>
            <p:spPr>
              <a:xfrm>
                <a:off x="4816553" y="1104527"/>
                <a:ext cx="3313639" cy="3313631"/>
              </a:xfrm>
              <a:custGeom>
                <a:avLst/>
                <a:gdLst/>
                <a:ahLst/>
                <a:cxnLst/>
                <a:rect l="l" t="t" r="r" b="b"/>
                <a:pathLst>
                  <a:path w="3313639" h="3313631" extrusionOk="0">
                    <a:moveTo>
                      <a:pt x="3313640" y="1656816"/>
                    </a:moveTo>
                    <a:cubicBezTo>
                      <a:pt x="3313640" y="2571850"/>
                      <a:pt x="2571856" y="3313632"/>
                      <a:pt x="1656820" y="3313632"/>
                    </a:cubicBezTo>
                    <a:cubicBezTo>
                      <a:pt x="741784" y="3313632"/>
                      <a:pt x="0" y="2571850"/>
                      <a:pt x="0" y="1656816"/>
                    </a:cubicBezTo>
                    <a:cubicBezTo>
                      <a:pt x="0" y="741782"/>
                      <a:pt x="741784" y="0"/>
                      <a:pt x="1656820" y="0"/>
                    </a:cubicBezTo>
                    <a:cubicBezTo>
                      <a:pt x="2571856" y="0"/>
                      <a:pt x="3313640" y="741782"/>
                      <a:pt x="3313640" y="16568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36" name="Google Shape;1736;p65"/>
            <p:cNvSpPr txBox="1"/>
            <p:nvPr/>
          </p:nvSpPr>
          <p:spPr>
            <a:xfrm>
              <a:off x="4964155" y="2957243"/>
              <a:ext cx="2276884" cy="856569"/>
            </a:xfrm>
            <a:prstGeom prst="rect">
              <a:avLst/>
            </a:prstGeom>
            <a:noFill/>
            <a:ln>
              <a:noFill/>
            </a:ln>
            <a:effectLst>
              <a:outerShdw blurRad="28575" dist="9525" dir="5400000" algn="bl" rotWithShape="0">
                <a:srgbClr val="00001A">
                  <a:alpha val="14901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</a:pPr>
              <a:r>
                <a:rPr lang="hu-HU" sz="2000" b="1" i="0" u="none" strike="noStrike" cap="none" dirty="0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Illetve </a:t>
              </a:r>
              <a:br>
                <a:rPr lang="hu-HU" sz="2000" b="1" i="0" u="none" strike="noStrike" cap="none" dirty="0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hu-HU" sz="2000" b="1" i="0" u="none" strike="noStrike" cap="none" dirty="0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maximum </a:t>
              </a:r>
              <a:br>
                <a:rPr lang="hu-HU" sz="2000" b="1" i="0" u="none" strike="noStrike" cap="none" dirty="0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hu-HU" sz="2000" b="1" i="0" u="none" strike="noStrike" cap="none" dirty="0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100.000 Ft/év</a:t>
              </a:r>
              <a:endParaRPr sz="2000" b="0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7" name="Google Shape;1737;p65"/>
          <p:cNvGrpSpPr/>
          <p:nvPr/>
        </p:nvGrpSpPr>
        <p:grpSpPr>
          <a:xfrm>
            <a:off x="715029" y="2415688"/>
            <a:ext cx="3190708" cy="3190698"/>
            <a:chOff x="4706593" y="2040841"/>
            <a:chExt cx="2776326" cy="2776318"/>
          </a:xfrm>
        </p:grpSpPr>
        <p:grpSp>
          <p:nvGrpSpPr>
            <p:cNvPr id="1738" name="Google Shape;1738;p65"/>
            <p:cNvGrpSpPr/>
            <p:nvPr/>
          </p:nvGrpSpPr>
          <p:grpSpPr>
            <a:xfrm>
              <a:off x="4706593" y="2040841"/>
              <a:ext cx="2776326" cy="2776318"/>
              <a:chOff x="4439112" y="727087"/>
              <a:chExt cx="4068522" cy="4068512"/>
            </a:xfrm>
          </p:grpSpPr>
          <p:sp>
            <p:nvSpPr>
              <p:cNvPr id="1739" name="Google Shape;1739;p65"/>
              <p:cNvSpPr/>
              <p:nvPr/>
            </p:nvSpPr>
            <p:spPr>
              <a:xfrm>
                <a:off x="4439112" y="727087"/>
                <a:ext cx="4068522" cy="4068512"/>
              </a:xfrm>
              <a:custGeom>
                <a:avLst/>
                <a:gdLst/>
                <a:ahLst/>
                <a:cxnLst/>
                <a:rect l="l" t="t" r="r" b="b"/>
                <a:pathLst>
                  <a:path w="4068522" h="4068512" extrusionOk="0">
                    <a:moveTo>
                      <a:pt x="4068522" y="2034256"/>
                    </a:moveTo>
                    <a:cubicBezTo>
                      <a:pt x="4068522" y="3157745"/>
                      <a:pt x="3157752" y="4068512"/>
                      <a:pt x="2034261" y="4068512"/>
                    </a:cubicBezTo>
                    <a:cubicBezTo>
                      <a:pt x="910770" y="4068512"/>
                      <a:pt x="0" y="3157745"/>
                      <a:pt x="0" y="2034256"/>
                    </a:cubicBezTo>
                    <a:cubicBezTo>
                      <a:pt x="0" y="910767"/>
                      <a:pt x="910770" y="0"/>
                      <a:pt x="2034261" y="0"/>
                    </a:cubicBezTo>
                    <a:cubicBezTo>
                      <a:pt x="3157752" y="0"/>
                      <a:pt x="4068522" y="910767"/>
                      <a:pt x="4068522" y="2034256"/>
                    </a:cubicBezTo>
                    <a:close/>
                  </a:path>
                </a:pathLst>
              </a:custGeom>
              <a:solidFill>
                <a:srgbClr val="88C79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0" name="Google Shape;1740;p65"/>
              <p:cNvSpPr/>
              <p:nvPr/>
            </p:nvSpPr>
            <p:spPr>
              <a:xfrm>
                <a:off x="4816553" y="1104527"/>
                <a:ext cx="3313639" cy="3313631"/>
              </a:xfrm>
              <a:custGeom>
                <a:avLst/>
                <a:gdLst/>
                <a:ahLst/>
                <a:cxnLst/>
                <a:rect l="l" t="t" r="r" b="b"/>
                <a:pathLst>
                  <a:path w="3313639" h="3313631" extrusionOk="0">
                    <a:moveTo>
                      <a:pt x="3313640" y="1656816"/>
                    </a:moveTo>
                    <a:cubicBezTo>
                      <a:pt x="3313640" y="2571850"/>
                      <a:pt x="2571856" y="3313632"/>
                      <a:pt x="1656820" y="3313632"/>
                    </a:cubicBezTo>
                    <a:cubicBezTo>
                      <a:pt x="741784" y="3313632"/>
                      <a:pt x="0" y="2571850"/>
                      <a:pt x="0" y="1656816"/>
                    </a:cubicBezTo>
                    <a:cubicBezTo>
                      <a:pt x="0" y="741782"/>
                      <a:pt x="741784" y="0"/>
                      <a:pt x="1656820" y="0"/>
                    </a:cubicBezTo>
                    <a:cubicBezTo>
                      <a:pt x="2571856" y="0"/>
                      <a:pt x="3313640" y="741782"/>
                      <a:pt x="3313640" y="16568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41" name="Google Shape;1741;p65"/>
            <p:cNvSpPr txBox="1"/>
            <p:nvPr/>
          </p:nvSpPr>
          <p:spPr>
            <a:xfrm>
              <a:off x="4969025" y="2957242"/>
              <a:ext cx="2276884" cy="856569"/>
            </a:xfrm>
            <a:prstGeom prst="rect">
              <a:avLst/>
            </a:prstGeom>
            <a:noFill/>
            <a:ln>
              <a:noFill/>
            </a:ln>
            <a:effectLst>
              <a:outerShdw blurRad="28575" dist="9525" dir="5400000" algn="bl" rotWithShape="0">
                <a:srgbClr val="00001A">
                  <a:alpha val="14901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</a:pPr>
              <a:r>
                <a:rPr lang="hu-HU" sz="2000" b="1" i="0" u="none" strike="noStrike" cap="none" dirty="0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Évente maximum </a:t>
              </a:r>
              <a:br>
                <a:rPr lang="hu-HU" sz="2000" b="1" i="0" u="none" strike="noStrike" cap="none" dirty="0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hu-HU" sz="2000" b="1" i="0" u="none" strike="noStrike" cap="none" dirty="0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10 alkalom</a:t>
              </a:r>
              <a:endParaRPr sz="2000" b="0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742" name="Google Shape;1742;p65" descr="Az Aegon Alfa lett - Alfa biztosítás onl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3840" y="323715"/>
            <a:ext cx="2767584" cy="860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Google Shape;1632;p61"/>
          <p:cNvSpPr/>
          <p:nvPr/>
        </p:nvSpPr>
        <p:spPr>
          <a:xfrm flipH="1">
            <a:off x="-4" y="0"/>
            <a:ext cx="12192003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3" name="Google Shape;1633;p61"/>
          <p:cNvSpPr/>
          <p:nvPr/>
        </p:nvSpPr>
        <p:spPr>
          <a:xfrm>
            <a:off x="10437261" y="-32310"/>
            <a:ext cx="8013691" cy="6922620"/>
          </a:xfrm>
          <a:custGeom>
            <a:avLst/>
            <a:gdLst/>
            <a:ahLst/>
            <a:cxnLst/>
            <a:rect l="l" t="t" r="r" b="b"/>
            <a:pathLst>
              <a:path w="1378277" h="1190625" extrusionOk="0">
                <a:moveTo>
                  <a:pt x="1035372" y="0"/>
                </a:moveTo>
                <a:lnTo>
                  <a:pt x="342905" y="0"/>
                </a:lnTo>
                <a:cubicBezTo>
                  <a:pt x="137165" y="120015"/>
                  <a:pt x="-948" y="341948"/>
                  <a:pt x="5" y="597218"/>
                </a:cubicBezTo>
                <a:cubicBezTo>
                  <a:pt x="957" y="850583"/>
                  <a:pt x="138117" y="1071563"/>
                  <a:pt x="342905" y="1190625"/>
                </a:cubicBezTo>
                <a:lnTo>
                  <a:pt x="1035372" y="1190625"/>
                </a:lnTo>
                <a:cubicBezTo>
                  <a:pt x="1241112" y="1070610"/>
                  <a:pt x="1379225" y="848678"/>
                  <a:pt x="1378273" y="593408"/>
                </a:cubicBezTo>
                <a:cubicBezTo>
                  <a:pt x="1377320" y="340043"/>
                  <a:pt x="1239207" y="119063"/>
                  <a:pt x="1035372" y="0"/>
                </a:cubicBezTo>
                <a:close/>
              </a:path>
            </a:pathLst>
          </a:custGeom>
          <a:solidFill>
            <a:schemeClr val="accent1">
              <a:alpha val="28627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4" name="Google Shape;1634;p61"/>
          <p:cNvSpPr/>
          <p:nvPr/>
        </p:nvSpPr>
        <p:spPr>
          <a:xfrm>
            <a:off x="9888980" y="-32310"/>
            <a:ext cx="1755617" cy="6922620"/>
          </a:xfrm>
          <a:custGeom>
            <a:avLst/>
            <a:gdLst/>
            <a:ahLst/>
            <a:cxnLst/>
            <a:rect l="l" t="t" r="r" b="b"/>
            <a:pathLst>
              <a:path w="301949" h="1190625" extrusionOk="0">
                <a:moveTo>
                  <a:pt x="301949" y="0"/>
                </a:moveTo>
                <a:lnTo>
                  <a:pt x="275279" y="0"/>
                </a:lnTo>
                <a:cubicBezTo>
                  <a:pt x="101924" y="147638"/>
                  <a:pt x="-946" y="366713"/>
                  <a:pt x="7" y="597218"/>
                </a:cubicBezTo>
                <a:cubicBezTo>
                  <a:pt x="959" y="826770"/>
                  <a:pt x="103829" y="1043940"/>
                  <a:pt x="275279" y="1190625"/>
                </a:cubicBezTo>
                <a:lnTo>
                  <a:pt x="301949" y="1190625"/>
                </a:lnTo>
                <a:cubicBezTo>
                  <a:pt x="124784" y="1046798"/>
                  <a:pt x="18104" y="828675"/>
                  <a:pt x="17152" y="597218"/>
                </a:cubicBezTo>
                <a:cubicBezTo>
                  <a:pt x="16199" y="364808"/>
                  <a:pt x="123832" y="144780"/>
                  <a:pt x="301949" y="0"/>
                </a:cubicBezTo>
                <a:close/>
              </a:path>
            </a:pathLst>
          </a:cu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5" name="Google Shape;1635;p61"/>
          <p:cNvSpPr/>
          <p:nvPr/>
        </p:nvSpPr>
        <p:spPr>
          <a:xfrm flipH="1">
            <a:off x="-4" y="2220689"/>
            <a:ext cx="12192002" cy="463731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6" name="Google Shape;1636;p61"/>
          <p:cNvSpPr txBox="1"/>
          <p:nvPr/>
        </p:nvSpPr>
        <p:spPr>
          <a:xfrm>
            <a:off x="542303" y="2366669"/>
            <a:ext cx="2889817" cy="2838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Minden szolgáltatás esetén 1 hónap, kivéve:</a:t>
            </a:r>
            <a:endParaRPr dirty="0"/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endParaRPr sz="1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lang="hu-HU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0-24 órás - nincs </a:t>
            </a:r>
            <a:endParaRPr dirty="0"/>
          </a:p>
          <a:p>
            <a:pPr marL="285750" marR="0" lvl="0" indent="-2857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lang="hu-HU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Egynapos - 3 hónap</a:t>
            </a:r>
            <a:endParaRPr dirty="0"/>
          </a:p>
        </p:txBody>
      </p:sp>
      <p:sp>
        <p:nvSpPr>
          <p:cNvPr id="1637" name="Google Shape;1637;p61"/>
          <p:cNvSpPr txBox="1"/>
          <p:nvPr/>
        </p:nvSpPr>
        <p:spPr>
          <a:xfrm>
            <a:off x="3943304" y="2366669"/>
            <a:ext cx="3350375" cy="414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Kizárás/mentesülés: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br>
              <a:rPr lang="hu-H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Autó-motor sport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Repülőtevékenység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Veszélyes sportok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Háború, zavargások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Bűncselekmény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Öngyilkosság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Súlyosan, ittas, vagy gondatlan magatartás,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Sugárzás, nukleáris energia,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Egyéb</a:t>
            </a:r>
            <a:endParaRPr/>
          </a:p>
        </p:txBody>
      </p:sp>
      <p:sp>
        <p:nvSpPr>
          <p:cNvPr id="1638" name="Google Shape;1638;p61"/>
          <p:cNvSpPr txBox="1"/>
          <p:nvPr/>
        </p:nvSpPr>
        <p:spPr>
          <a:xfrm>
            <a:off x="7180746" y="2366669"/>
            <a:ext cx="2287862" cy="344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Egészségi állapot: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lang="hu-H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18-65 év között,</a:t>
            </a:r>
            <a:endParaRPr/>
          </a:p>
          <a:p>
            <a:pPr marL="285750" marR="0" lvl="0" indent="-2857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lang="hu-H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Nincs orvosi vizsgálat,</a:t>
            </a:r>
            <a:endParaRPr/>
          </a:p>
          <a:p>
            <a:pPr marL="285750" marR="0" lvl="0" indent="-2857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lang="hu-H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Kórelőzmény kizárása,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9" name="Google Shape;1639;p61"/>
          <p:cNvSpPr txBox="1"/>
          <p:nvPr/>
        </p:nvSpPr>
        <p:spPr>
          <a:xfrm>
            <a:off x="9767697" y="2366669"/>
            <a:ext cx="2602609" cy="344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Díjazás:</a:t>
            </a:r>
            <a:endParaRPr dirty="0"/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endParaRPr sz="1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24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14.990 Ft</a:t>
            </a:r>
            <a:r>
              <a:rPr lang="hu-HU" sz="2400" b="0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/hó</a:t>
            </a:r>
            <a:endParaRPr dirty="0"/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endParaRPr sz="1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Induláskor: </a:t>
            </a:r>
            <a:endParaRPr dirty="0"/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 havi levonás</a:t>
            </a:r>
            <a:endParaRPr sz="1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0" name="Google Shape;1640;p61"/>
          <p:cNvSpPr txBox="1"/>
          <p:nvPr/>
        </p:nvSpPr>
        <p:spPr>
          <a:xfrm>
            <a:off x="541892" y="539823"/>
            <a:ext cx="8329402" cy="1763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lang="hu-HU" sz="4000" b="1" i="0" u="none" strike="noStrike" cap="none" dirty="0">
                <a:solidFill>
                  <a:srgbClr val="88C79A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	</a:t>
            </a:r>
            <a:r>
              <a:rPr lang="hu-HU" sz="36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	</a:t>
            </a:r>
            <a:r>
              <a:rPr lang="hu-HU" sz="3600" b="1" i="0" u="none" strike="noStrike" cap="none" dirty="0" err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Care</a:t>
            </a:r>
            <a:br>
              <a:rPr lang="hu-HU" sz="40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hu-HU" sz="40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    E</a:t>
            </a:r>
            <a:r>
              <a:rPr lang="hu-HU" sz="36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gyéb feltételei</a:t>
            </a:r>
            <a:endParaRPr dirty="0"/>
          </a:p>
        </p:txBody>
      </p:sp>
      <p:sp>
        <p:nvSpPr>
          <p:cNvPr id="1641" name="Google Shape;1641;p61"/>
          <p:cNvSpPr/>
          <p:nvPr/>
        </p:nvSpPr>
        <p:spPr>
          <a:xfrm>
            <a:off x="10447145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2" name="Google Shape;1642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01980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1643" name="Google Shape;1643;p61"/>
          <p:cNvSpPr txBox="1"/>
          <p:nvPr/>
        </p:nvSpPr>
        <p:spPr>
          <a:xfrm>
            <a:off x="8028079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1644" name="Google Shape;1644;p61"/>
          <p:cNvSpPr/>
          <p:nvPr/>
        </p:nvSpPr>
        <p:spPr>
          <a:xfrm>
            <a:off x="9212221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1645" name="Google Shape;1645;p61"/>
          <p:cNvSpPr txBox="1"/>
          <p:nvPr/>
        </p:nvSpPr>
        <p:spPr>
          <a:xfrm>
            <a:off x="11739351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59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6" name="Google Shape;1646;p61" descr="Az Aegon Alfa lett - Alfa biztosítás onl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3840" y="323715"/>
            <a:ext cx="2767584" cy="860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8C7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6"/>
          <p:cNvSpPr/>
          <p:nvPr/>
        </p:nvSpPr>
        <p:spPr>
          <a:xfrm>
            <a:off x="6123600" y="0"/>
            <a:ext cx="6045572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6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0" name="Google Shape;20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6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202" name="Google Shape;202;p6"/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203" name="Google Shape;203;p6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6"/>
          <p:cNvSpPr txBox="1"/>
          <p:nvPr/>
        </p:nvSpPr>
        <p:spPr>
          <a:xfrm>
            <a:off x="252000" y="720000"/>
            <a:ext cx="4808063" cy="5954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hu-HU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Előzmény nélküli betegség esetén</a:t>
            </a:r>
            <a:endParaRPr/>
          </a:p>
          <a:p>
            <a:pPr marL="342900" marR="0" lvl="0" indent="-342900" algn="l" rtl="0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hu-HU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 éven keresztül álljuk a rehabilitáció </a:t>
            </a:r>
            <a:br>
              <a:rPr lang="hu-HU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során felmerülő orvosi, kórházi költségeket</a:t>
            </a:r>
            <a:endParaRPr/>
          </a:p>
          <a:p>
            <a:pPr marL="342900" marR="0" lvl="0" indent="-342900" algn="l" rtl="0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hu-HU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Betegségenként részletes leírás, hogy mik az igénylés feltételei</a:t>
            </a:r>
            <a:endParaRPr/>
          </a:p>
          <a:p>
            <a:pPr marL="342900" marR="0" lvl="0" indent="-342900" algn="l" rtl="0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hu-HU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Nem csökken a keret idősek esetén!</a:t>
            </a:r>
            <a:endParaRPr/>
          </a:p>
          <a:p>
            <a:pPr marL="342900" marR="0" lvl="0" indent="-342900" algn="l" rtl="0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hu-HU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Újabb bekövetkezés esetén nem újul meg a keret</a:t>
            </a:r>
            <a:endParaRPr/>
          </a:p>
          <a:p>
            <a:pPr marL="0" marR="0" lvl="0" indent="0" algn="l" rtl="0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6"/>
          <p:cNvSpPr txBox="1"/>
          <p:nvPr/>
        </p:nvSpPr>
        <p:spPr>
          <a:xfrm>
            <a:off x="7792058" y="2546430"/>
            <a:ext cx="3965121" cy="5379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r>
              <a:rPr lang="hu-HU" sz="18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Keretösszeg: 2.000.000 Ft</a:t>
            </a:r>
            <a:endParaRPr dirty="0"/>
          </a:p>
          <a:p>
            <a:pPr marL="0" marR="0" lvl="0" indent="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r>
              <a:rPr lang="hu-HU" sz="18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Várakozási idő: </a:t>
            </a:r>
            <a:r>
              <a:rPr lang="hu-HU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 hónap, </a:t>
            </a:r>
            <a:br>
              <a:rPr lang="hu-HU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COVID tüdőgyulladás esetén 5 nap</a:t>
            </a:r>
            <a:endParaRPr dirty="0"/>
          </a:p>
          <a:p>
            <a:pPr marL="0" marR="0" lvl="0" indent="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r>
              <a:rPr lang="hu-HU" sz="18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Kizárás: </a:t>
            </a:r>
            <a:r>
              <a:rPr lang="hu-HU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ÁLTALÁBAN alkohol, drog befolyásoltság, bűncselekmény elkövetése során, szándékos és súlyosan gondatlan magatartás </a:t>
            </a:r>
            <a:endParaRPr dirty="0"/>
          </a:p>
          <a:p>
            <a:pPr marL="0" marR="0" lvl="0" indent="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15900" algn="l" rtl="0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15900" algn="l" rtl="0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6" name="Google Shape;206;p6"/>
          <p:cNvGrpSpPr/>
          <p:nvPr/>
        </p:nvGrpSpPr>
        <p:grpSpPr>
          <a:xfrm>
            <a:off x="5292000" y="226983"/>
            <a:ext cx="8120097" cy="1660217"/>
            <a:chOff x="269743" y="226983"/>
            <a:chExt cx="8120097" cy="1660217"/>
          </a:xfrm>
        </p:grpSpPr>
        <p:grpSp>
          <p:nvGrpSpPr>
            <p:cNvPr id="207" name="Google Shape;207;p6"/>
            <p:cNvGrpSpPr/>
            <p:nvPr/>
          </p:nvGrpSpPr>
          <p:grpSpPr>
            <a:xfrm>
              <a:off x="269743" y="226983"/>
              <a:ext cx="8120097" cy="1660217"/>
              <a:chOff x="6386284" y="773382"/>
              <a:chExt cx="8120097" cy="1660217"/>
            </a:xfrm>
          </p:grpSpPr>
          <p:grpSp>
            <p:nvGrpSpPr>
              <p:cNvPr id="208" name="Google Shape;208;p6"/>
              <p:cNvGrpSpPr/>
              <p:nvPr/>
            </p:nvGrpSpPr>
            <p:grpSpPr>
              <a:xfrm>
                <a:off x="6386284" y="773382"/>
                <a:ext cx="7074483" cy="1660217"/>
                <a:chOff x="6386284" y="773382"/>
                <a:chExt cx="7074483" cy="1660217"/>
              </a:xfrm>
            </p:grpSpPr>
            <p:sp>
              <p:nvSpPr>
                <p:cNvPr id="209" name="Google Shape;209;p6"/>
                <p:cNvSpPr/>
                <p:nvPr/>
              </p:nvSpPr>
              <p:spPr>
                <a:xfrm rot="-5400000">
                  <a:off x="9509249" y="-1518103"/>
                  <a:ext cx="1660033" cy="6243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0033" h="4657286" extrusionOk="0">
                      <a:moveTo>
                        <a:pt x="0" y="0"/>
                      </a:moveTo>
                      <a:lnTo>
                        <a:pt x="1660034" y="0"/>
                      </a:lnTo>
                      <a:lnTo>
                        <a:pt x="1660034" y="4657286"/>
                      </a:lnTo>
                      <a:lnTo>
                        <a:pt x="0" y="465728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10" name="Google Shape;210;p6"/>
                <p:cNvGrpSpPr/>
                <p:nvPr/>
              </p:nvGrpSpPr>
              <p:grpSpPr>
                <a:xfrm>
                  <a:off x="6386284" y="773567"/>
                  <a:ext cx="831484" cy="1660032"/>
                  <a:chOff x="6386284" y="773567"/>
                  <a:chExt cx="831484" cy="1660032"/>
                </a:xfrm>
              </p:grpSpPr>
              <p:sp>
                <p:nvSpPr>
                  <p:cNvPr id="211" name="Google Shape;211;p6"/>
                  <p:cNvSpPr/>
                  <p:nvPr/>
                </p:nvSpPr>
                <p:spPr>
                  <a:xfrm>
                    <a:off x="6386284" y="773567"/>
                    <a:ext cx="831484" cy="16600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1484" h="1660032" extrusionOk="0">
                        <a:moveTo>
                          <a:pt x="830017" y="1486888"/>
                        </a:moveTo>
                        <a:cubicBezTo>
                          <a:pt x="467098" y="1486888"/>
                          <a:pt x="173144" y="1192934"/>
                          <a:pt x="173144" y="830016"/>
                        </a:cubicBezTo>
                        <a:cubicBezTo>
                          <a:pt x="173144" y="467098"/>
                          <a:pt x="467098" y="173144"/>
                          <a:pt x="830017" y="173144"/>
                        </a:cubicBezTo>
                        <a:cubicBezTo>
                          <a:pt x="830506" y="173144"/>
                          <a:pt x="830995" y="173144"/>
                          <a:pt x="831484" y="173144"/>
                        </a:cubicBezTo>
                        <a:lnTo>
                          <a:pt x="831484" y="0"/>
                        </a:lnTo>
                        <a:cubicBezTo>
                          <a:pt x="830995" y="0"/>
                          <a:pt x="830506" y="0"/>
                          <a:pt x="830017" y="0"/>
                        </a:cubicBezTo>
                        <a:cubicBezTo>
                          <a:pt x="371722" y="0"/>
                          <a:pt x="0" y="371722"/>
                          <a:pt x="0" y="830016"/>
                        </a:cubicBezTo>
                        <a:cubicBezTo>
                          <a:pt x="0" y="1288310"/>
                          <a:pt x="371722" y="1660032"/>
                          <a:pt x="830017" y="1660032"/>
                        </a:cubicBezTo>
                        <a:cubicBezTo>
                          <a:pt x="830506" y="1660032"/>
                          <a:pt x="830995" y="1660032"/>
                          <a:pt x="831484" y="1660032"/>
                        </a:cubicBezTo>
                        <a:lnTo>
                          <a:pt x="831484" y="1486888"/>
                        </a:lnTo>
                        <a:cubicBezTo>
                          <a:pt x="830995" y="1486888"/>
                          <a:pt x="830506" y="1486888"/>
                          <a:pt x="830017" y="1486888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alpha val="69803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2" name="Google Shape;212;p6"/>
                  <p:cNvSpPr/>
                  <p:nvPr/>
                </p:nvSpPr>
                <p:spPr>
                  <a:xfrm>
                    <a:off x="6386284" y="773567"/>
                    <a:ext cx="831484" cy="8300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1484" h="830016" extrusionOk="0">
                        <a:moveTo>
                          <a:pt x="830017" y="173144"/>
                        </a:moveTo>
                        <a:cubicBezTo>
                          <a:pt x="830506" y="173144"/>
                          <a:pt x="830995" y="173144"/>
                          <a:pt x="831484" y="173144"/>
                        </a:cubicBezTo>
                        <a:lnTo>
                          <a:pt x="831484" y="0"/>
                        </a:lnTo>
                        <a:cubicBezTo>
                          <a:pt x="830995" y="0"/>
                          <a:pt x="830506" y="0"/>
                          <a:pt x="830017" y="0"/>
                        </a:cubicBezTo>
                        <a:cubicBezTo>
                          <a:pt x="371722" y="0"/>
                          <a:pt x="0" y="371722"/>
                          <a:pt x="0" y="830016"/>
                        </a:cubicBezTo>
                        <a:lnTo>
                          <a:pt x="173144" y="830016"/>
                        </a:lnTo>
                        <a:cubicBezTo>
                          <a:pt x="173144" y="467098"/>
                          <a:pt x="467098" y="173144"/>
                          <a:pt x="830017" y="173144"/>
                        </a:cubicBezTo>
                        <a:close/>
                      </a:path>
                    </a:pathLst>
                  </a:custGeom>
                  <a:solidFill>
                    <a:schemeClr val="accent3">
                      <a:alpha val="69803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13" name="Google Shape;213;p6"/>
                <p:cNvSpPr/>
                <p:nvPr/>
              </p:nvSpPr>
              <p:spPr>
                <a:xfrm rot="-271851">
                  <a:off x="6643568" y="1030836"/>
                  <a:ext cx="1145520" cy="1145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5520" h="1145519" extrusionOk="0">
                      <a:moveTo>
                        <a:pt x="1145521" y="572760"/>
                      </a:moveTo>
                      <a:cubicBezTo>
                        <a:pt x="1145521" y="889086"/>
                        <a:pt x="889087" y="1145520"/>
                        <a:pt x="572760" y="1145520"/>
                      </a:cubicBezTo>
                      <a:cubicBezTo>
                        <a:pt x="256433" y="1145520"/>
                        <a:pt x="0" y="889086"/>
                        <a:pt x="0" y="572760"/>
                      </a:cubicBezTo>
                      <a:cubicBezTo>
                        <a:pt x="0" y="256433"/>
                        <a:pt x="256433" y="0"/>
                        <a:pt x="572760" y="0"/>
                      </a:cubicBezTo>
                      <a:cubicBezTo>
                        <a:pt x="889087" y="0"/>
                        <a:pt x="1145521" y="256433"/>
                        <a:pt x="1145521" y="57276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4" name="Google Shape;214;p6"/>
              <p:cNvSpPr txBox="1"/>
              <p:nvPr/>
            </p:nvSpPr>
            <p:spPr>
              <a:xfrm>
                <a:off x="7979144" y="1035289"/>
                <a:ext cx="6527237" cy="10136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800"/>
                  <a:buFont typeface="Arial"/>
                  <a:buNone/>
                </a:pPr>
                <a:r>
                  <a:rPr lang="hu-HU" sz="3200" b="1" i="0" u="none" strike="noStrike" cap="none" dirty="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41-féle </a:t>
                </a:r>
                <a:endParaRPr sz="1200" dirty="0"/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800"/>
                  <a:buFont typeface="Arial"/>
                  <a:buNone/>
                </a:pPr>
                <a:r>
                  <a:rPr lang="hu-HU" sz="3200" b="1" i="0" u="none" strike="noStrike" cap="none" dirty="0">
                    <a:solidFill>
                      <a:schemeClr val="accent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kritikus betegség</a:t>
                </a:r>
                <a:endParaRPr sz="1200" dirty="0"/>
              </a:p>
            </p:txBody>
          </p:sp>
        </p:grpSp>
        <p:grpSp>
          <p:nvGrpSpPr>
            <p:cNvPr id="215" name="Google Shape;215;p6"/>
            <p:cNvGrpSpPr/>
            <p:nvPr/>
          </p:nvGrpSpPr>
          <p:grpSpPr>
            <a:xfrm>
              <a:off x="713728" y="735632"/>
              <a:ext cx="766728" cy="700794"/>
              <a:chOff x="10670205" y="279976"/>
              <a:chExt cx="1213678" cy="1109307"/>
            </a:xfrm>
          </p:grpSpPr>
          <p:sp>
            <p:nvSpPr>
              <p:cNvPr id="216" name="Google Shape;216;p6"/>
              <p:cNvSpPr/>
              <p:nvPr/>
            </p:nvSpPr>
            <p:spPr>
              <a:xfrm>
                <a:off x="10670205" y="279976"/>
                <a:ext cx="608868" cy="1109307"/>
              </a:xfrm>
              <a:custGeom>
                <a:avLst/>
                <a:gdLst/>
                <a:ahLst/>
                <a:cxnLst/>
                <a:rect l="l" t="t" r="r" b="b"/>
                <a:pathLst>
                  <a:path w="608868" h="1109307" extrusionOk="0">
                    <a:moveTo>
                      <a:pt x="225964" y="387312"/>
                    </a:moveTo>
                    <a:cubicBezTo>
                      <a:pt x="195484" y="189192"/>
                      <a:pt x="432657" y="32030"/>
                      <a:pt x="608869" y="201575"/>
                    </a:cubicBezTo>
                    <a:cubicBezTo>
                      <a:pt x="608869" y="201575"/>
                      <a:pt x="515524" y="-12738"/>
                      <a:pt x="303116" y="597"/>
                    </a:cubicBezTo>
                    <a:cubicBezTo>
                      <a:pt x="189769" y="8217"/>
                      <a:pt x="88804" y="74892"/>
                      <a:pt x="36416" y="174905"/>
                    </a:cubicBezTo>
                    <a:cubicBezTo>
                      <a:pt x="3079" y="240627"/>
                      <a:pt x="-16924" y="329210"/>
                      <a:pt x="19271" y="440652"/>
                    </a:cubicBezTo>
                    <a:cubicBezTo>
                      <a:pt x="32606" y="480657"/>
                      <a:pt x="51656" y="518757"/>
                      <a:pt x="75469" y="553047"/>
                    </a:cubicBezTo>
                    <a:cubicBezTo>
                      <a:pt x="84994" y="566382"/>
                      <a:pt x="94519" y="579717"/>
                      <a:pt x="104996" y="592100"/>
                    </a:cubicBezTo>
                    <a:cubicBezTo>
                      <a:pt x="151669" y="646393"/>
                      <a:pt x="240252" y="734022"/>
                      <a:pt x="329786" y="808318"/>
                    </a:cubicBezTo>
                    <a:cubicBezTo>
                      <a:pt x="329786" y="808318"/>
                      <a:pt x="550767" y="989293"/>
                      <a:pt x="604107" y="1109308"/>
                    </a:cubicBezTo>
                    <a:cubicBezTo>
                      <a:pt x="604107" y="955955"/>
                      <a:pt x="538384" y="800697"/>
                      <a:pt x="439324" y="685445"/>
                    </a:cubicBezTo>
                    <a:cubicBezTo>
                      <a:pt x="364077" y="598768"/>
                      <a:pt x="245966" y="513995"/>
                      <a:pt x="225964" y="3873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17;p6"/>
              <p:cNvSpPr/>
              <p:nvPr/>
            </p:nvSpPr>
            <p:spPr>
              <a:xfrm>
                <a:off x="10670205" y="280842"/>
                <a:ext cx="1213678" cy="1108441"/>
              </a:xfrm>
              <a:custGeom>
                <a:avLst/>
                <a:gdLst/>
                <a:ahLst/>
                <a:cxnLst/>
                <a:rect l="l" t="t" r="r" b="b"/>
                <a:pathLst>
                  <a:path w="1213678" h="1108441" extrusionOk="0">
                    <a:moveTo>
                      <a:pt x="471709" y="475981"/>
                    </a:moveTo>
                    <a:lnTo>
                      <a:pt x="591724" y="475981"/>
                    </a:lnTo>
                    <a:lnTo>
                      <a:pt x="643159" y="609331"/>
                    </a:lnTo>
                    <a:lnTo>
                      <a:pt x="680307" y="476934"/>
                    </a:lnTo>
                    <a:lnTo>
                      <a:pt x="717454" y="344536"/>
                    </a:lnTo>
                    <a:lnTo>
                      <a:pt x="769842" y="476934"/>
                    </a:lnTo>
                    <a:lnTo>
                      <a:pt x="808894" y="476934"/>
                    </a:lnTo>
                    <a:lnTo>
                      <a:pt x="847947" y="476934"/>
                    </a:lnTo>
                    <a:lnTo>
                      <a:pt x="900334" y="609331"/>
                    </a:lnTo>
                    <a:lnTo>
                      <a:pt x="937482" y="476934"/>
                    </a:lnTo>
                    <a:lnTo>
                      <a:pt x="974629" y="344536"/>
                    </a:lnTo>
                    <a:lnTo>
                      <a:pt x="1027017" y="476934"/>
                    </a:lnTo>
                    <a:cubicBezTo>
                      <a:pt x="1027969" y="476934"/>
                      <a:pt x="1027969" y="476934"/>
                      <a:pt x="1028922" y="476934"/>
                    </a:cubicBezTo>
                    <a:cubicBezTo>
                      <a:pt x="1146079" y="476934"/>
                      <a:pt x="1235614" y="369301"/>
                      <a:pt x="1208944" y="255001"/>
                    </a:cubicBezTo>
                    <a:cubicBezTo>
                      <a:pt x="1203229" y="230236"/>
                      <a:pt x="1194657" y="205471"/>
                      <a:pt x="1182274" y="181659"/>
                    </a:cubicBezTo>
                    <a:cubicBezTo>
                      <a:pt x="1130839" y="80694"/>
                      <a:pt x="1029874" y="13066"/>
                      <a:pt x="917479" y="4494"/>
                    </a:cubicBezTo>
                    <a:cubicBezTo>
                      <a:pt x="704119" y="-12651"/>
                      <a:pt x="608869" y="200709"/>
                      <a:pt x="608869" y="200709"/>
                    </a:cubicBezTo>
                    <a:cubicBezTo>
                      <a:pt x="608869" y="200709"/>
                      <a:pt x="515524" y="-13604"/>
                      <a:pt x="303116" y="684"/>
                    </a:cubicBezTo>
                    <a:cubicBezTo>
                      <a:pt x="189769" y="8304"/>
                      <a:pt x="88804" y="74979"/>
                      <a:pt x="36416" y="174991"/>
                    </a:cubicBezTo>
                    <a:cubicBezTo>
                      <a:pt x="3079" y="239761"/>
                      <a:pt x="-16924" y="328344"/>
                      <a:pt x="19271" y="439786"/>
                    </a:cubicBezTo>
                    <a:cubicBezTo>
                      <a:pt x="32606" y="479791"/>
                      <a:pt x="51656" y="517891"/>
                      <a:pt x="75469" y="552181"/>
                    </a:cubicBezTo>
                    <a:cubicBezTo>
                      <a:pt x="84994" y="565516"/>
                      <a:pt x="94519" y="578851"/>
                      <a:pt x="104996" y="591234"/>
                    </a:cubicBezTo>
                    <a:cubicBezTo>
                      <a:pt x="151669" y="645526"/>
                      <a:pt x="240252" y="733156"/>
                      <a:pt x="329786" y="807451"/>
                    </a:cubicBezTo>
                    <a:cubicBezTo>
                      <a:pt x="329786" y="807451"/>
                      <a:pt x="550767" y="988426"/>
                      <a:pt x="604107" y="1108441"/>
                    </a:cubicBezTo>
                    <a:cubicBezTo>
                      <a:pt x="658399" y="989379"/>
                      <a:pt x="881284" y="810309"/>
                      <a:pt x="881284" y="810309"/>
                    </a:cubicBezTo>
                    <a:cubicBezTo>
                      <a:pt x="948912" y="755064"/>
                      <a:pt x="1011776" y="696961"/>
                      <a:pt x="1061307" y="646479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18" name="Google Shape;218;p6"/>
          <p:cNvGrpSpPr/>
          <p:nvPr/>
        </p:nvGrpSpPr>
        <p:grpSpPr>
          <a:xfrm>
            <a:off x="4788000" y="3600000"/>
            <a:ext cx="2700009" cy="3372390"/>
            <a:chOff x="5559283" y="2276442"/>
            <a:chExt cx="2700009" cy="3372390"/>
          </a:xfrm>
        </p:grpSpPr>
        <p:grpSp>
          <p:nvGrpSpPr>
            <p:cNvPr id="219" name="Google Shape;219;p6"/>
            <p:cNvGrpSpPr/>
            <p:nvPr/>
          </p:nvGrpSpPr>
          <p:grpSpPr>
            <a:xfrm>
              <a:off x="5559283" y="2276442"/>
              <a:ext cx="2700009" cy="3372390"/>
              <a:chOff x="4265642" y="1727085"/>
              <a:chExt cx="3766956" cy="4705040"/>
            </a:xfrm>
          </p:grpSpPr>
          <p:sp>
            <p:nvSpPr>
              <p:cNvPr id="220" name="Google Shape;220;p6"/>
              <p:cNvSpPr/>
              <p:nvPr/>
            </p:nvSpPr>
            <p:spPr>
              <a:xfrm>
                <a:off x="4265642" y="1727085"/>
                <a:ext cx="3766956" cy="3766945"/>
              </a:xfrm>
              <a:custGeom>
                <a:avLst/>
                <a:gdLst/>
                <a:ahLst/>
                <a:cxnLst/>
                <a:rect l="l" t="t" r="r" b="b"/>
                <a:pathLst>
                  <a:path w="3313639" h="3313631" extrusionOk="0">
                    <a:moveTo>
                      <a:pt x="3313640" y="1656816"/>
                    </a:moveTo>
                    <a:cubicBezTo>
                      <a:pt x="3313640" y="2571850"/>
                      <a:pt x="2571856" y="3313632"/>
                      <a:pt x="1656820" y="3313632"/>
                    </a:cubicBezTo>
                    <a:cubicBezTo>
                      <a:pt x="741784" y="3313632"/>
                      <a:pt x="0" y="2571850"/>
                      <a:pt x="0" y="1656816"/>
                    </a:cubicBezTo>
                    <a:cubicBezTo>
                      <a:pt x="0" y="741782"/>
                      <a:pt x="741784" y="0"/>
                      <a:pt x="1656820" y="0"/>
                    </a:cubicBezTo>
                    <a:cubicBezTo>
                      <a:pt x="2571856" y="0"/>
                      <a:pt x="3313640" y="741782"/>
                      <a:pt x="3313640" y="165681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221;p6"/>
              <p:cNvSpPr txBox="1"/>
              <p:nvPr/>
            </p:nvSpPr>
            <p:spPr>
              <a:xfrm>
                <a:off x="4339297" y="3448880"/>
                <a:ext cx="3580854" cy="29832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800"/>
                  <a:buFont typeface="Arial"/>
                  <a:buNone/>
                </a:pPr>
                <a:r>
                  <a:rPr lang="hu-HU" sz="2000" b="1" i="0" u="none" strike="noStrike" cap="none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Teladoc:</a:t>
                </a:r>
                <a:endParaRPr/>
              </a:p>
              <a:p>
                <a:pPr marL="0" marR="0" lvl="0" indent="0" algn="ctr" rtl="0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800"/>
                  <a:buFont typeface="Arial"/>
                  <a:buNone/>
                </a:pPr>
                <a:r>
                  <a:rPr lang="hu-HU" sz="2400" b="1" i="0" u="none" strike="noStrike" cap="none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+36 1 461 1531</a:t>
                </a:r>
                <a:endParaRPr sz="2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2" name="Google Shape;222;p6"/>
            <p:cNvGrpSpPr/>
            <p:nvPr/>
          </p:nvGrpSpPr>
          <p:grpSpPr>
            <a:xfrm>
              <a:off x="6498319" y="2593618"/>
              <a:ext cx="809731" cy="814837"/>
              <a:chOff x="8091055" y="2532357"/>
              <a:chExt cx="809731" cy="814837"/>
            </a:xfrm>
          </p:grpSpPr>
          <p:sp>
            <p:nvSpPr>
              <p:cNvPr id="223" name="Google Shape;223;p6"/>
              <p:cNvSpPr/>
              <p:nvPr/>
            </p:nvSpPr>
            <p:spPr>
              <a:xfrm>
                <a:off x="8091055" y="2886270"/>
                <a:ext cx="418450" cy="460924"/>
              </a:xfrm>
              <a:custGeom>
                <a:avLst/>
                <a:gdLst/>
                <a:ahLst/>
                <a:cxnLst/>
                <a:rect l="l" t="t" r="r" b="b"/>
                <a:pathLst>
                  <a:path w="418450" h="460924" extrusionOk="0">
                    <a:moveTo>
                      <a:pt x="411905" y="376670"/>
                    </a:moveTo>
                    <a:lnTo>
                      <a:pt x="345353" y="299754"/>
                    </a:lnTo>
                    <a:cubicBezTo>
                      <a:pt x="336080" y="288844"/>
                      <a:pt x="319715" y="287753"/>
                      <a:pt x="309350" y="297026"/>
                    </a:cubicBezTo>
                    <a:lnTo>
                      <a:pt x="270619" y="330302"/>
                    </a:lnTo>
                    <a:cubicBezTo>
                      <a:pt x="260800" y="338485"/>
                      <a:pt x="246617" y="339576"/>
                      <a:pt x="236252" y="331939"/>
                    </a:cubicBezTo>
                    <a:cubicBezTo>
                      <a:pt x="184975" y="293753"/>
                      <a:pt x="142425" y="245204"/>
                      <a:pt x="112968" y="189562"/>
                    </a:cubicBezTo>
                    <a:cubicBezTo>
                      <a:pt x="106968" y="178107"/>
                      <a:pt x="109695" y="164469"/>
                      <a:pt x="119514" y="155741"/>
                    </a:cubicBezTo>
                    <a:lnTo>
                      <a:pt x="158245" y="121920"/>
                    </a:lnTo>
                    <a:cubicBezTo>
                      <a:pt x="169155" y="112646"/>
                      <a:pt x="170246" y="96281"/>
                      <a:pt x="160973" y="85916"/>
                    </a:cubicBezTo>
                    <a:lnTo>
                      <a:pt x="93876" y="9000"/>
                    </a:lnTo>
                    <a:cubicBezTo>
                      <a:pt x="84602" y="-1910"/>
                      <a:pt x="68237" y="-3001"/>
                      <a:pt x="57872" y="6273"/>
                    </a:cubicBezTo>
                    <a:lnTo>
                      <a:pt x="12050" y="46095"/>
                    </a:lnTo>
                    <a:cubicBezTo>
                      <a:pt x="1685" y="54823"/>
                      <a:pt x="-2133" y="69006"/>
                      <a:pt x="1140" y="81552"/>
                    </a:cubicBezTo>
                    <a:cubicBezTo>
                      <a:pt x="49144" y="248477"/>
                      <a:pt x="168064" y="386489"/>
                      <a:pt x="326806" y="457950"/>
                    </a:cubicBezTo>
                    <a:cubicBezTo>
                      <a:pt x="339353" y="463405"/>
                      <a:pt x="353536" y="461223"/>
                      <a:pt x="363900" y="452495"/>
                    </a:cubicBezTo>
                    <a:lnTo>
                      <a:pt x="409723" y="413219"/>
                    </a:lnTo>
                    <a:cubicBezTo>
                      <a:pt x="420087" y="403400"/>
                      <a:pt x="421724" y="387035"/>
                      <a:pt x="411905" y="3766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224;p6"/>
              <p:cNvSpPr/>
              <p:nvPr/>
            </p:nvSpPr>
            <p:spPr>
              <a:xfrm>
                <a:off x="8353100" y="2741285"/>
                <a:ext cx="349668" cy="350213"/>
              </a:xfrm>
              <a:custGeom>
                <a:avLst/>
                <a:gdLst/>
                <a:ahLst/>
                <a:cxnLst/>
                <a:rect l="l" t="t" r="r" b="b"/>
                <a:pathLst>
                  <a:path w="349668" h="350213" extrusionOk="0">
                    <a:moveTo>
                      <a:pt x="349669" y="139649"/>
                    </a:moveTo>
                    <a:lnTo>
                      <a:pt x="210565" y="139649"/>
                    </a:lnTo>
                    <a:lnTo>
                      <a:pt x="210565" y="0"/>
                    </a:lnTo>
                    <a:lnTo>
                      <a:pt x="139649" y="0"/>
                    </a:lnTo>
                    <a:lnTo>
                      <a:pt x="139649" y="139649"/>
                    </a:lnTo>
                    <a:lnTo>
                      <a:pt x="0" y="139649"/>
                    </a:lnTo>
                    <a:lnTo>
                      <a:pt x="0" y="210565"/>
                    </a:lnTo>
                    <a:lnTo>
                      <a:pt x="139649" y="210565"/>
                    </a:lnTo>
                    <a:lnTo>
                      <a:pt x="139649" y="350214"/>
                    </a:lnTo>
                    <a:lnTo>
                      <a:pt x="210565" y="350214"/>
                    </a:lnTo>
                    <a:lnTo>
                      <a:pt x="210565" y="210565"/>
                    </a:lnTo>
                    <a:lnTo>
                      <a:pt x="349669" y="21056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6"/>
              <p:cNvSpPr/>
              <p:nvPr/>
            </p:nvSpPr>
            <p:spPr>
              <a:xfrm>
                <a:off x="8155082" y="2532357"/>
                <a:ext cx="745704" cy="758250"/>
              </a:xfrm>
              <a:custGeom>
                <a:avLst/>
                <a:gdLst/>
                <a:ahLst/>
                <a:cxnLst/>
                <a:rect l="l" t="t" r="r" b="b"/>
                <a:pathLst>
                  <a:path w="745704" h="758250" extrusionOk="0">
                    <a:moveTo>
                      <a:pt x="0" y="254205"/>
                    </a:moveTo>
                    <a:cubicBezTo>
                      <a:pt x="53459" y="105828"/>
                      <a:pt x="195291" y="0"/>
                      <a:pt x="361670" y="0"/>
                    </a:cubicBezTo>
                    <a:cubicBezTo>
                      <a:pt x="573871" y="0"/>
                      <a:pt x="745705" y="171834"/>
                      <a:pt x="745705" y="384035"/>
                    </a:cubicBezTo>
                    <a:cubicBezTo>
                      <a:pt x="745705" y="566779"/>
                      <a:pt x="618602" y="719520"/>
                      <a:pt x="447859" y="758251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3">
          <a:extLst>
            <a:ext uri="{FF2B5EF4-FFF2-40B4-BE49-F238E27FC236}">
              <a16:creationId xmlns:a16="http://schemas.microsoft.com/office/drawing/2014/main" id="{A10A9286-D9C3-56E2-0EF3-82C3407EF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p53">
            <a:extLst>
              <a:ext uri="{FF2B5EF4-FFF2-40B4-BE49-F238E27FC236}">
                <a16:creationId xmlns:a16="http://schemas.microsoft.com/office/drawing/2014/main" id="{7DF44047-404C-0E2F-793D-CF4D76058F7A}"/>
              </a:ext>
            </a:extLst>
          </p:cNvPr>
          <p:cNvSpPr/>
          <p:nvPr/>
        </p:nvSpPr>
        <p:spPr>
          <a:xfrm flipH="1">
            <a:off x="-4" y="0"/>
            <a:ext cx="12192003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7" name="Google Shape;1377;p53">
            <a:extLst>
              <a:ext uri="{FF2B5EF4-FFF2-40B4-BE49-F238E27FC236}">
                <a16:creationId xmlns:a16="http://schemas.microsoft.com/office/drawing/2014/main" id="{B7ECF9D2-634A-1D70-7B1D-0597E1DD8070}"/>
              </a:ext>
            </a:extLst>
          </p:cNvPr>
          <p:cNvSpPr/>
          <p:nvPr/>
        </p:nvSpPr>
        <p:spPr>
          <a:xfrm flipH="1">
            <a:off x="-4" y="2075543"/>
            <a:ext cx="12192002" cy="4830922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6" name="Google Shape;1376;p53">
            <a:extLst>
              <a:ext uri="{FF2B5EF4-FFF2-40B4-BE49-F238E27FC236}">
                <a16:creationId xmlns:a16="http://schemas.microsoft.com/office/drawing/2014/main" id="{41A0BBD2-8F91-EFEC-CEBF-0DE6237F1BA7}"/>
              </a:ext>
            </a:extLst>
          </p:cNvPr>
          <p:cNvSpPr/>
          <p:nvPr/>
        </p:nvSpPr>
        <p:spPr>
          <a:xfrm>
            <a:off x="9888980" y="-32310"/>
            <a:ext cx="1755617" cy="6922620"/>
          </a:xfrm>
          <a:custGeom>
            <a:avLst/>
            <a:gdLst/>
            <a:ahLst/>
            <a:cxnLst/>
            <a:rect l="l" t="t" r="r" b="b"/>
            <a:pathLst>
              <a:path w="301949" h="1190625" extrusionOk="0">
                <a:moveTo>
                  <a:pt x="301949" y="0"/>
                </a:moveTo>
                <a:lnTo>
                  <a:pt x="275279" y="0"/>
                </a:lnTo>
                <a:cubicBezTo>
                  <a:pt x="101924" y="147638"/>
                  <a:pt x="-946" y="366713"/>
                  <a:pt x="7" y="597218"/>
                </a:cubicBezTo>
                <a:cubicBezTo>
                  <a:pt x="959" y="826770"/>
                  <a:pt x="103829" y="1043940"/>
                  <a:pt x="275279" y="1190625"/>
                </a:cubicBezTo>
                <a:lnTo>
                  <a:pt x="301949" y="1190625"/>
                </a:lnTo>
                <a:cubicBezTo>
                  <a:pt x="124784" y="1046798"/>
                  <a:pt x="18104" y="828675"/>
                  <a:pt x="17152" y="597218"/>
                </a:cubicBezTo>
                <a:cubicBezTo>
                  <a:pt x="16199" y="364808"/>
                  <a:pt x="123832" y="144780"/>
                  <a:pt x="301949" y="0"/>
                </a:cubicBezTo>
                <a:close/>
              </a:path>
            </a:pathLst>
          </a:cu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8" name="Google Shape;1378;p53">
            <a:extLst>
              <a:ext uri="{FF2B5EF4-FFF2-40B4-BE49-F238E27FC236}">
                <a16:creationId xmlns:a16="http://schemas.microsoft.com/office/drawing/2014/main" id="{F9E88503-B855-C1FD-58DF-5D7FD95DDCF3}"/>
              </a:ext>
            </a:extLst>
          </p:cNvPr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9" name="Google Shape;1379;p53">
            <a:extLst>
              <a:ext uri="{FF2B5EF4-FFF2-40B4-BE49-F238E27FC236}">
                <a16:creationId xmlns:a16="http://schemas.microsoft.com/office/drawing/2014/main" id="{003324D1-7524-BBAC-3CFD-73A8453364B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1380" name="Google Shape;1380;p53">
            <a:extLst>
              <a:ext uri="{FF2B5EF4-FFF2-40B4-BE49-F238E27FC236}">
                <a16:creationId xmlns:a16="http://schemas.microsoft.com/office/drawing/2014/main" id="{D4C38F8B-1309-F844-7925-08BF66635BFC}"/>
              </a:ext>
            </a:extLst>
          </p:cNvPr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rgbClr val="AAC1B7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1381" name="Google Shape;1381;p53">
            <a:extLst>
              <a:ext uri="{FF2B5EF4-FFF2-40B4-BE49-F238E27FC236}">
                <a16:creationId xmlns:a16="http://schemas.microsoft.com/office/drawing/2014/main" id="{46C385B0-444D-427E-1146-E1BB021260ED}"/>
              </a:ext>
            </a:extLst>
          </p:cNvPr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rgbClr val="AAC1B7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1382" name="Google Shape;1382;p53">
            <a:extLst>
              <a:ext uri="{FF2B5EF4-FFF2-40B4-BE49-F238E27FC236}">
                <a16:creationId xmlns:a16="http://schemas.microsoft.com/office/drawing/2014/main" id="{F956F30A-A2E3-3F58-A655-02FBFC6198F0}"/>
              </a:ext>
            </a:extLst>
          </p:cNvPr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rgbClr val="AAC1B7"/>
                </a:solidFill>
                <a:latin typeface="Arial"/>
                <a:ea typeface="Arial"/>
                <a:cs typeface="Arial"/>
                <a:sym typeface="Arial"/>
              </a:rPr>
              <a:t>60</a:t>
            </a:fld>
            <a:endParaRPr sz="1400" b="0" i="0" u="none" strike="noStrike" cap="none">
              <a:solidFill>
                <a:srgbClr val="AAC1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3" name="Google Shape;1383;p53">
            <a:extLst>
              <a:ext uri="{FF2B5EF4-FFF2-40B4-BE49-F238E27FC236}">
                <a16:creationId xmlns:a16="http://schemas.microsoft.com/office/drawing/2014/main" id="{3CECF588-4420-7ED6-5BD3-FFC38F163E41}"/>
              </a:ext>
            </a:extLst>
          </p:cNvPr>
          <p:cNvSpPr txBox="1"/>
          <p:nvPr/>
        </p:nvSpPr>
        <p:spPr>
          <a:xfrm>
            <a:off x="541892" y="539823"/>
            <a:ext cx="8329402" cy="1763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35000"/>
              </a:lnSpc>
              <a:buSzPts val="5800"/>
            </a:pPr>
            <a:r>
              <a:rPr lang="hu-HU" sz="4000" b="1" i="0" u="none" strike="noStrike" cap="none" dirty="0">
                <a:solidFill>
                  <a:srgbClr val="88C79A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		</a:t>
            </a:r>
            <a:r>
              <a:rPr lang="hu-HU" sz="3600" b="1" dirty="0">
                <a:solidFill>
                  <a:srgbClr val="0079C1"/>
                </a:solidFill>
                <a:latin typeface="Montserrat"/>
                <a:ea typeface="Montserrat"/>
                <a:cs typeface="Montserrat"/>
                <a:sym typeface="Montserrat"/>
              </a:rPr>
              <a:t>Kid</a:t>
            </a:r>
            <a:endParaRPr dirty="0"/>
          </a:p>
        </p:txBody>
      </p:sp>
      <p:pic>
        <p:nvPicPr>
          <p:cNvPr id="1385" name="Google Shape;1385;p53" descr="Az Aegon Alfa lett - Alfa biztosítás online">
            <a:extLst>
              <a:ext uri="{FF2B5EF4-FFF2-40B4-BE49-F238E27FC236}">
                <a16:creationId xmlns:a16="http://schemas.microsoft.com/office/drawing/2014/main" id="{317ED816-730A-CAB2-1A94-1A368A5BCC7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3840" y="323715"/>
            <a:ext cx="2767584" cy="86018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áblázat 1">
            <a:extLst>
              <a:ext uri="{FF2B5EF4-FFF2-40B4-BE49-F238E27FC236}">
                <a16:creationId xmlns:a16="http://schemas.microsoft.com/office/drawing/2014/main" id="{5C4F3756-2972-0538-A785-75AA3B8AA6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2296863"/>
              </p:ext>
            </p:extLst>
          </p:nvPr>
        </p:nvGraphicFramePr>
        <p:xfrm>
          <a:off x="1679944" y="2324001"/>
          <a:ext cx="8745870" cy="353568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5135525">
                  <a:extLst>
                    <a:ext uri="{9D8B030D-6E8A-4147-A177-3AD203B41FA5}">
                      <a16:colId xmlns:a16="http://schemas.microsoft.com/office/drawing/2014/main" val="1436609239"/>
                    </a:ext>
                  </a:extLst>
                </a:gridCol>
                <a:gridCol w="3610345">
                  <a:extLst>
                    <a:ext uri="{9D8B030D-6E8A-4147-A177-3AD203B41FA5}">
                      <a16:colId xmlns:a16="http://schemas.microsoft.com/office/drawing/2014/main" val="16590923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hu-HU" sz="2300" dirty="0"/>
                        <a:t>Szolgáltatások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300" dirty="0"/>
                        <a:t>Keret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4780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2300" dirty="0">
                          <a:solidFill>
                            <a:schemeClr val="bg1"/>
                          </a:solidFill>
                        </a:rPr>
                        <a:t>24 órás orvosi egészségügyi vonal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300" dirty="0">
                          <a:solidFill>
                            <a:schemeClr val="bg1"/>
                          </a:solidFill>
                        </a:rPr>
                        <a:t>korlátlan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978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2300" dirty="0">
                          <a:solidFill>
                            <a:schemeClr val="tx1"/>
                          </a:solidFill>
                        </a:rPr>
                        <a:t>Második orvosi vélemény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300" dirty="0">
                          <a:solidFill>
                            <a:schemeClr val="tx1"/>
                          </a:solidFill>
                        </a:rPr>
                        <a:t>évente 1 alkalommal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3917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2300" dirty="0">
                          <a:solidFill>
                            <a:schemeClr val="bg1"/>
                          </a:solidFill>
                        </a:rPr>
                        <a:t>Ellátásszervezés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300" dirty="0">
                          <a:solidFill>
                            <a:schemeClr val="bg1"/>
                          </a:solidFill>
                        </a:rPr>
                        <a:t>korlátlan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60299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2300" dirty="0">
                          <a:solidFill>
                            <a:schemeClr val="tx1"/>
                          </a:solidFill>
                        </a:rPr>
                        <a:t>Járóbeteg ellátás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300" dirty="0">
                          <a:solidFill>
                            <a:schemeClr val="tx1"/>
                          </a:solidFill>
                        </a:rPr>
                        <a:t>200.000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7411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2300" dirty="0">
                          <a:solidFill>
                            <a:schemeClr val="bg1"/>
                          </a:solidFill>
                        </a:rPr>
                        <a:t>Labor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300" dirty="0">
                          <a:solidFill>
                            <a:schemeClr val="bg1"/>
                          </a:solidFill>
                        </a:rPr>
                        <a:t>20.000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2682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2300" dirty="0">
                          <a:solidFill>
                            <a:schemeClr val="tx1"/>
                          </a:solidFill>
                        </a:rPr>
                        <a:t>Egynapos műtét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300" dirty="0">
                          <a:solidFill>
                            <a:schemeClr val="tx1"/>
                          </a:solidFill>
                        </a:rPr>
                        <a:t>250.000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4067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2300" dirty="0">
                          <a:solidFill>
                            <a:schemeClr val="bg1"/>
                          </a:solidFill>
                        </a:rPr>
                        <a:t>Nagyértékű képalkotó diagnosztika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300" dirty="0">
                          <a:solidFill>
                            <a:schemeClr val="bg1"/>
                          </a:solidFill>
                        </a:rPr>
                        <a:t>500.000 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8142218"/>
                  </a:ext>
                </a:extLst>
              </a:tr>
            </a:tbl>
          </a:graphicData>
        </a:graphic>
      </p:graphicFrame>
      <p:sp>
        <p:nvSpPr>
          <p:cNvPr id="1375" name="Google Shape;1375;p53">
            <a:extLst>
              <a:ext uri="{FF2B5EF4-FFF2-40B4-BE49-F238E27FC236}">
                <a16:creationId xmlns:a16="http://schemas.microsoft.com/office/drawing/2014/main" id="{2726300F-C6C5-585E-AFD1-06D985CE089D}"/>
              </a:ext>
            </a:extLst>
          </p:cNvPr>
          <p:cNvSpPr/>
          <p:nvPr/>
        </p:nvSpPr>
        <p:spPr>
          <a:xfrm>
            <a:off x="10437261" y="-32310"/>
            <a:ext cx="8013691" cy="6922620"/>
          </a:xfrm>
          <a:custGeom>
            <a:avLst/>
            <a:gdLst/>
            <a:ahLst/>
            <a:cxnLst/>
            <a:rect l="l" t="t" r="r" b="b"/>
            <a:pathLst>
              <a:path w="1378277" h="1190625" extrusionOk="0">
                <a:moveTo>
                  <a:pt x="1035372" y="0"/>
                </a:moveTo>
                <a:lnTo>
                  <a:pt x="342905" y="0"/>
                </a:lnTo>
                <a:cubicBezTo>
                  <a:pt x="137165" y="120015"/>
                  <a:pt x="-948" y="341948"/>
                  <a:pt x="5" y="597218"/>
                </a:cubicBezTo>
                <a:cubicBezTo>
                  <a:pt x="957" y="850583"/>
                  <a:pt x="138117" y="1071563"/>
                  <a:pt x="342905" y="1190625"/>
                </a:cubicBezTo>
                <a:lnTo>
                  <a:pt x="1035372" y="1190625"/>
                </a:lnTo>
                <a:cubicBezTo>
                  <a:pt x="1241112" y="1070610"/>
                  <a:pt x="1379225" y="848678"/>
                  <a:pt x="1378273" y="593408"/>
                </a:cubicBezTo>
                <a:cubicBezTo>
                  <a:pt x="1377320" y="340043"/>
                  <a:pt x="1239207" y="119063"/>
                  <a:pt x="1035372" y="0"/>
                </a:cubicBezTo>
                <a:close/>
              </a:path>
            </a:pathLst>
          </a:custGeom>
          <a:solidFill>
            <a:srgbClr val="88C79A">
              <a:alpha val="2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01323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" name="Google Shape;1669;p63"/>
          <p:cNvSpPr/>
          <p:nvPr/>
        </p:nvSpPr>
        <p:spPr>
          <a:xfrm flipH="1">
            <a:off x="-4" y="0"/>
            <a:ext cx="12192003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0" name="Google Shape;1670;p63"/>
          <p:cNvSpPr/>
          <p:nvPr/>
        </p:nvSpPr>
        <p:spPr>
          <a:xfrm>
            <a:off x="10437261" y="-32310"/>
            <a:ext cx="8013691" cy="6922620"/>
          </a:xfrm>
          <a:custGeom>
            <a:avLst/>
            <a:gdLst/>
            <a:ahLst/>
            <a:cxnLst/>
            <a:rect l="l" t="t" r="r" b="b"/>
            <a:pathLst>
              <a:path w="1378277" h="1190625" extrusionOk="0">
                <a:moveTo>
                  <a:pt x="1035372" y="0"/>
                </a:moveTo>
                <a:lnTo>
                  <a:pt x="342905" y="0"/>
                </a:lnTo>
                <a:cubicBezTo>
                  <a:pt x="137165" y="120015"/>
                  <a:pt x="-948" y="341948"/>
                  <a:pt x="5" y="597218"/>
                </a:cubicBezTo>
                <a:cubicBezTo>
                  <a:pt x="957" y="850583"/>
                  <a:pt x="138117" y="1071563"/>
                  <a:pt x="342905" y="1190625"/>
                </a:cubicBezTo>
                <a:lnTo>
                  <a:pt x="1035372" y="1190625"/>
                </a:lnTo>
                <a:cubicBezTo>
                  <a:pt x="1241112" y="1070610"/>
                  <a:pt x="1379225" y="848678"/>
                  <a:pt x="1378273" y="593408"/>
                </a:cubicBezTo>
                <a:cubicBezTo>
                  <a:pt x="1377320" y="340043"/>
                  <a:pt x="1239207" y="119063"/>
                  <a:pt x="1035372" y="0"/>
                </a:cubicBezTo>
                <a:close/>
              </a:path>
            </a:pathLst>
          </a:custGeom>
          <a:solidFill>
            <a:srgbClr val="88C79A">
              <a:alpha val="2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1" name="Google Shape;1671;p63"/>
          <p:cNvSpPr/>
          <p:nvPr/>
        </p:nvSpPr>
        <p:spPr>
          <a:xfrm>
            <a:off x="9888980" y="-32310"/>
            <a:ext cx="1755617" cy="6922620"/>
          </a:xfrm>
          <a:custGeom>
            <a:avLst/>
            <a:gdLst/>
            <a:ahLst/>
            <a:cxnLst/>
            <a:rect l="l" t="t" r="r" b="b"/>
            <a:pathLst>
              <a:path w="301949" h="1190625" extrusionOk="0">
                <a:moveTo>
                  <a:pt x="301949" y="0"/>
                </a:moveTo>
                <a:lnTo>
                  <a:pt x="275279" y="0"/>
                </a:lnTo>
                <a:cubicBezTo>
                  <a:pt x="101924" y="147638"/>
                  <a:pt x="-946" y="366713"/>
                  <a:pt x="7" y="597218"/>
                </a:cubicBezTo>
                <a:cubicBezTo>
                  <a:pt x="959" y="826770"/>
                  <a:pt x="103829" y="1043940"/>
                  <a:pt x="275279" y="1190625"/>
                </a:cubicBezTo>
                <a:lnTo>
                  <a:pt x="301949" y="1190625"/>
                </a:lnTo>
                <a:cubicBezTo>
                  <a:pt x="124784" y="1046798"/>
                  <a:pt x="18104" y="828675"/>
                  <a:pt x="17152" y="597218"/>
                </a:cubicBezTo>
                <a:cubicBezTo>
                  <a:pt x="16199" y="364808"/>
                  <a:pt x="123832" y="144780"/>
                  <a:pt x="301949" y="0"/>
                </a:cubicBezTo>
                <a:close/>
              </a:path>
            </a:pathLst>
          </a:custGeom>
          <a:solidFill>
            <a:srgbClr val="88C79A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72" name="Google Shape;1672;p63"/>
          <p:cNvGrpSpPr/>
          <p:nvPr/>
        </p:nvGrpSpPr>
        <p:grpSpPr>
          <a:xfrm>
            <a:off x="6749116" y="785901"/>
            <a:ext cx="4037460" cy="4037448"/>
            <a:chOff x="4706593" y="2040841"/>
            <a:chExt cx="2776326" cy="2776318"/>
          </a:xfrm>
        </p:grpSpPr>
        <p:grpSp>
          <p:nvGrpSpPr>
            <p:cNvPr id="1673" name="Google Shape;1673;p63"/>
            <p:cNvGrpSpPr/>
            <p:nvPr/>
          </p:nvGrpSpPr>
          <p:grpSpPr>
            <a:xfrm>
              <a:off x="4706593" y="2040841"/>
              <a:ext cx="2776326" cy="2776318"/>
              <a:chOff x="4439112" y="727087"/>
              <a:chExt cx="4068522" cy="4068512"/>
            </a:xfrm>
          </p:grpSpPr>
          <p:sp>
            <p:nvSpPr>
              <p:cNvPr id="1674" name="Google Shape;1674;p63"/>
              <p:cNvSpPr/>
              <p:nvPr/>
            </p:nvSpPr>
            <p:spPr>
              <a:xfrm>
                <a:off x="4439112" y="727087"/>
                <a:ext cx="4068522" cy="4068512"/>
              </a:xfrm>
              <a:custGeom>
                <a:avLst/>
                <a:gdLst/>
                <a:ahLst/>
                <a:cxnLst/>
                <a:rect l="l" t="t" r="r" b="b"/>
                <a:pathLst>
                  <a:path w="4068522" h="4068512" extrusionOk="0">
                    <a:moveTo>
                      <a:pt x="4068522" y="2034256"/>
                    </a:moveTo>
                    <a:cubicBezTo>
                      <a:pt x="4068522" y="3157745"/>
                      <a:pt x="3157752" y="4068512"/>
                      <a:pt x="2034261" y="4068512"/>
                    </a:cubicBezTo>
                    <a:cubicBezTo>
                      <a:pt x="910770" y="4068512"/>
                      <a:pt x="0" y="3157745"/>
                      <a:pt x="0" y="2034256"/>
                    </a:cubicBezTo>
                    <a:cubicBezTo>
                      <a:pt x="0" y="910767"/>
                      <a:pt x="910770" y="0"/>
                      <a:pt x="2034261" y="0"/>
                    </a:cubicBezTo>
                    <a:cubicBezTo>
                      <a:pt x="3157752" y="0"/>
                      <a:pt x="4068522" y="910767"/>
                      <a:pt x="4068522" y="2034256"/>
                    </a:cubicBezTo>
                    <a:close/>
                  </a:path>
                </a:pathLst>
              </a:custGeom>
              <a:solidFill>
                <a:srgbClr val="88C79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5" name="Google Shape;1675;p63"/>
              <p:cNvSpPr/>
              <p:nvPr/>
            </p:nvSpPr>
            <p:spPr>
              <a:xfrm>
                <a:off x="4816553" y="1104527"/>
                <a:ext cx="3313639" cy="3313631"/>
              </a:xfrm>
              <a:custGeom>
                <a:avLst/>
                <a:gdLst/>
                <a:ahLst/>
                <a:cxnLst/>
                <a:rect l="l" t="t" r="r" b="b"/>
                <a:pathLst>
                  <a:path w="3313639" h="3313631" extrusionOk="0">
                    <a:moveTo>
                      <a:pt x="3313640" y="1656816"/>
                    </a:moveTo>
                    <a:cubicBezTo>
                      <a:pt x="3313640" y="2571850"/>
                      <a:pt x="2571856" y="3313632"/>
                      <a:pt x="1656820" y="3313632"/>
                    </a:cubicBezTo>
                    <a:cubicBezTo>
                      <a:pt x="741784" y="3313632"/>
                      <a:pt x="0" y="2571850"/>
                      <a:pt x="0" y="1656816"/>
                    </a:cubicBezTo>
                    <a:cubicBezTo>
                      <a:pt x="0" y="741782"/>
                      <a:pt x="741784" y="0"/>
                      <a:pt x="1656820" y="0"/>
                    </a:cubicBezTo>
                    <a:cubicBezTo>
                      <a:pt x="2571856" y="0"/>
                      <a:pt x="3313640" y="741782"/>
                      <a:pt x="3313640" y="16568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76" name="Google Shape;1676;p63"/>
            <p:cNvSpPr txBox="1"/>
            <p:nvPr/>
          </p:nvSpPr>
          <p:spPr>
            <a:xfrm>
              <a:off x="4964155" y="2583314"/>
              <a:ext cx="2276884" cy="856569"/>
            </a:xfrm>
            <a:prstGeom prst="rect">
              <a:avLst/>
            </a:prstGeom>
            <a:noFill/>
            <a:ln>
              <a:noFill/>
            </a:ln>
            <a:effectLst>
              <a:outerShdw blurRad="28575" dist="9525" dir="5400000" algn="bl" rotWithShape="0">
                <a:srgbClr val="00001A">
                  <a:alpha val="14901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</a:pPr>
              <a:r>
                <a:rPr lang="hu-HU" sz="2400" b="1" i="0" u="none" strike="noStrike" cap="none" dirty="0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17 orvos- </a:t>
              </a:r>
              <a:br>
                <a:rPr lang="hu-HU" sz="2400" b="1" i="0" u="none" strike="noStrike" cap="none" dirty="0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hu-HU" sz="2400" b="1" i="0" u="none" strike="noStrike" cap="none" dirty="0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szakmában</a:t>
              </a:r>
              <a:endParaRPr sz="2400" b="0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77" name="Google Shape;1677;p63"/>
          <p:cNvSpPr/>
          <p:nvPr/>
        </p:nvSpPr>
        <p:spPr>
          <a:xfrm flipH="1">
            <a:off x="-4" y="2801259"/>
            <a:ext cx="12192002" cy="4056741"/>
          </a:xfrm>
          <a:prstGeom prst="rect">
            <a:avLst/>
          </a:prstGeom>
          <a:solidFill>
            <a:srgbClr val="AAC1B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8" name="Google Shape;1678;p63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9" name="Google Shape;1679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1680" name="Google Shape;1680;p63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1681" name="Google Shape;1681;p63"/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1682" name="Google Shape;1682;p63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61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3" name="Google Shape;1683;p63"/>
          <p:cNvSpPr txBox="1"/>
          <p:nvPr/>
        </p:nvSpPr>
        <p:spPr>
          <a:xfrm>
            <a:off x="542304" y="2947239"/>
            <a:ext cx="2957434" cy="2838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baleseti sebészet</a:t>
            </a:r>
            <a:endParaRPr dirty="0"/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belgyógyászat</a:t>
            </a:r>
            <a:endParaRPr dirty="0"/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bőrgyógyászat</a:t>
            </a:r>
            <a:endParaRPr dirty="0"/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endokrinológia</a:t>
            </a:r>
            <a:endParaRPr dirty="0"/>
          </a:p>
        </p:txBody>
      </p:sp>
      <p:sp>
        <p:nvSpPr>
          <p:cNvPr id="1684" name="Google Shape;1684;p63"/>
          <p:cNvSpPr txBox="1"/>
          <p:nvPr/>
        </p:nvSpPr>
        <p:spPr>
          <a:xfrm>
            <a:off x="3333706" y="2947239"/>
            <a:ext cx="2491592" cy="344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>
                <a:solidFill>
                  <a:schemeClr val="bg1"/>
                </a:solidFill>
                <a:sym typeface="Arial"/>
              </a:rPr>
              <a:t>fül-orr-gégészet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gasztroenterológia</a:t>
            </a:r>
            <a:endParaRPr sz="16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>
                <a:solidFill>
                  <a:schemeClr val="bg1"/>
                </a:solidFill>
                <a:sym typeface="Arial"/>
              </a:rPr>
              <a:t>gyermekgyógyászat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>
                <a:solidFill>
                  <a:schemeClr val="bg1"/>
                </a:solidFill>
                <a:sym typeface="Arial"/>
              </a:rPr>
              <a:t>kardiológia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685" name="Google Shape;1685;p63"/>
          <p:cNvSpPr txBox="1"/>
          <p:nvPr/>
        </p:nvSpPr>
        <p:spPr>
          <a:xfrm>
            <a:off x="6324406" y="2947239"/>
            <a:ext cx="2287862" cy="344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neurológia</a:t>
            </a:r>
            <a:endParaRPr dirty="0"/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ortopédia</a:t>
            </a:r>
            <a:endParaRPr dirty="0"/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patológia</a:t>
            </a:r>
            <a:endParaRPr dirty="0"/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reumatológia</a:t>
            </a:r>
            <a:endParaRPr sz="1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6" name="Google Shape;1686;p63"/>
          <p:cNvSpPr txBox="1"/>
          <p:nvPr/>
        </p:nvSpPr>
        <p:spPr>
          <a:xfrm>
            <a:off x="9041986" y="2947239"/>
            <a:ext cx="2602609" cy="344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általános sebészet</a:t>
            </a:r>
            <a:endParaRPr dirty="0"/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szemészet</a:t>
            </a:r>
            <a:endParaRPr dirty="0"/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szülészet/nőgyógyászat</a:t>
            </a:r>
            <a:endParaRPr dirty="0"/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tüdőgyógyászat</a:t>
            </a:r>
            <a:endParaRPr dirty="0"/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urológia </a:t>
            </a:r>
            <a:endParaRPr sz="1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7" name="Google Shape;1687;p63"/>
          <p:cNvSpPr txBox="1"/>
          <p:nvPr/>
        </p:nvSpPr>
        <p:spPr>
          <a:xfrm>
            <a:off x="541892" y="539823"/>
            <a:ext cx="8329402" cy="1763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35000"/>
              </a:lnSpc>
              <a:buSzPts val="5800"/>
            </a:pPr>
            <a:r>
              <a:rPr lang="hu-HU" sz="4000" b="1" i="0" u="none" strike="noStrike" cap="none" dirty="0">
                <a:solidFill>
                  <a:srgbClr val="88C79A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	</a:t>
            </a:r>
            <a:r>
              <a:rPr lang="hu-HU" sz="4000" b="1" i="0" u="none" strike="noStrike" cap="none" dirty="0">
                <a:solidFill>
                  <a:srgbClr val="AAC1B7"/>
                </a:solidFill>
                <a:latin typeface="Montserrat"/>
                <a:ea typeface="Montserrat"/>
                <a:cs typeface="Montserrat"/>
                <a:sym typeface="Montserrat"/>
              </a:rPr>
              <a:t>	</a:t>
            </a:r>
            <a:r>
              <a:rPr lang="hu-HU" sz="4000" b="1" dirty="0">
                <a:solidFill>
                  <a:srgbClr val="0079C1"/>
                </a:solidFill>
                <a:latin typeface="Montserrat"/>
                <a:ea typeface="Montserrat"/>
                <a:cs typeface="Montserrat"/>
                <a:sym typeface="Montserrat"/>
              </a:rPr>
              <a:t> Kid</a:t>
            </a:r>
            <a:br>
              <a:rPr lang="hu-HU" sz="40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hu-HU" sz="40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    </a:t>
            </a:r>
            <a:r>
              <a:rPr lang="hu-HU" sz="36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Járóbeteg ellátás</a:t>
            </a:r>
            <a:endParaRPr dirty="0"/>
          </a:p>
        </p:txBody>
      </p:sp>
      <p:pic>
        <p:nvPicPr>
          <p:cNvPr id="1688" name="Google Shape;1688;p63" descr="Az Aegon Alfa lett - Alfa biztosítás onl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3840" y="323715"/>
            <a:ext cx="2767584" cy="86018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BD416119-DF59-0EEC-A358-8531CB53A0AD}"/>
              </a:ext>
            </a:extLst>
          </p:cNvPr>
          <p:cNvSpPr/>
          <p:nvPr/>
        </p:nvSpPr>
        <p:spPr>
          <a:xfrm>
            <a:off x="1541721" y="4816549"/>
            <a:ext cx="8569842" cy="105262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/>
              <a:t>Szakorvosi vizsgálatok esetén az önrész minden évben az első négy alkalommal 8.000 Ft, majd 15.000 Ft.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6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2">
          <a:extLst>
            <a:ext uri="{FF2B5EF4-FFF2-40B4-BE49-F238E27FC236}">
              <a16:creationId xmlns:a16="http://schemas.microsoft.com/office/drawing/2014/main" id="{09A96726-DCB9-69B3-714C-FD28CEB62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p64">
            <a:extLst>
              <a:ext uri="{FF2B5EF4-FFF2-40B4-BE49-F238E27FC236}">
                <a16:creationId xmlns:a16="http://schemas.microsoft.com/office/drawing/2014/main" id="{86FEDEA1-A02D-602D-2F7B-E6AFAD6539C3}"/>
              </a:ext>
            </a:extLst>
          </p:cNvPr>
          <p:cNvSpPr/>
          <p:nvPr/>
        </p:nvSpPr>
        <p:spPr>
          <a:xfrm flipH="1">
            <a:off x="-4" y="0"/>
            <a:ext cx="12192003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4" name="Google Shape;1694;p64">
            <a:extLst>
              <a:ext uri="{FF2B5EF4-FFF2-40B4-BE49-F238E27FC236}">
                <a16:creationId xmlns:a16="http://schemas.microsoft.com/office/drawing/2014/main" id="{A313D593-BF0F-B958-7FC8-3188FE01CB72}"/>
              </a:ext>
            </a:extLst>
          </p:cNvPr>
          <p:cNvSpPr/>
          <p:nvPr/>
        </p:nvSpPr>
        <p:spPr>
          <a:xfrm>
            <a:off x="10437261" y="-32310"/>
            <a:ext cx="8013691" cy="6922620"/>
          </a:xfrm>
          <a:custGeom>
            <a:avLst/>
            <a:gdLst/>
            <a:ahLst/>
            <a:cxnLst/>
            <a:rect l="l" t="t" r="r" b="b"/>
            <a:pathLst>
              <a:path w="1378277" h="1190625" extrusionOk="0">
                <a:moveTo>
                  <a:pt x="1035372" y="0"/>
                </a:moveTo>
                <a:lnTo>
                  <a:pt x="342905" y="0"/>
                </a:lnTo>
                <a:cubicBezTo>
                  <a:pt x="137165" y="120015"/>
                  <a:pt x="-948" y="341948"/>
                  <a:pt x="5" y="597218"/>
                </a:cubicBezTo>
                <a:cubicBezTo>
                  <a:pt x="957" y="850583"/>
                  <a:pt x="138117" y="1071563"/>
                  <a:pt x="342905" y="1190625"/>
                </a:cubicBezTo>
                <a:lnTo>
                  <a:pt x="1035372" y="1190625"/>
                </a:lnTo>
                <a:cubicBezTo>
                  <a:pt x="1241112" y="1070610"/>
                  <a:pt x="1379225" y="848678"/>
                  <a:pt x="1378273" y="593408"/>
                </a:cubicBezTo>
                <a:cubicBezTo>
                  <a:pt x="1377320" y="340043"/>
                  <a:pt x="1239207" y="119063"/>
                  <a:pt x="1035372" y="0"/>
                </a:cubicBezTo>
                <a:close/>
              </a:path>
            </a:pathLst>
          </a:custGeom>
          <a:solidFill>
            <a:srgbClr val="88C79A">
              <a:alpha val="2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5" name="Google Shape;1695;p64">
            <a:extLst>
              <a:ext uri="{FF2B5EF4-FFF2-40B4-BE49-F238E27FC236}">
                <a16:creationId xmlns:a16="http://schemas.microsoft.com/office/drawing/2014/main" id="{5F009EB7-43D1-8C3F-51CD-8AA806FA71B2}"/>
              </a:ext>
            </a:extLst>
          </p:cNvPr>
          <p:cNvSpPr/>
          <p:nvPr/>
        </p:nvSpPr>
        <p:spPr>
          <a:xfrm>
            <a:off x="9888980" y="-32310"/>
            <a:ext cx="1755617" cy="6922620"/>
          </a:xfrm>
          <a:custGeom>
            <a:avLst/>
            <a:gdLst/>
            <a:ahLst/>
            <a:cxnLst/>
            <a:rect l="l" t="t" r="r" b="b"/>
            <a:pathLst>
              <a:path w="301949" h="1190625" extrusionOk="0">
                <a:moveTo>
                  <a:pt x="301949" y="0"/>
                </a:moveTo>
                <a:lnTo>
                  <a:pt x="275279" y="0"/>
                </a:lnTo>
                <a:cubicBezTo>
                  <a:pt x="101924" y="147638"/>
                  <a:pt x="-946" y="366713"/>
                  <a:pt x="7" y="597218"/>
                </a:cubicBezTo>
                <a:cubicBezTo>
                  <a:pt x="959" y="826770"/>
                  <a:pt x="103829" y="1043940"/>
                  <a:pt x="275279" y="1190625"/>
                </a:cubicBezTo>
                <a:lnTo>
                  <a:pt x="301949" y="1190625"/>
                </a:lnTo>
                <a:cubicBezTo>
                  <a:pt x="124784" y="1046798"/>
                  <a:pt x="18104" y="828675"/>
                  <a:pt x="17152" y="597218"/>
                </a:cubicBezTo>
                <a:cubicBezTo>
                  <a:pt x="16199" y="364808"/>
                  <a:pt x="123832" y="144780"/>
                  <a:pt x="301949" y="0"/>
                </a:cubicBezTo>
                <a:close/>
              </a:path>
            </a:pathLst>
          </a:custGeom>
          <a:solidFill>
            <a:srgbClr val="88C79A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96" name="Google Shape;1696;p64">
            <a:extLst>
              <a:ext uri="{FF2B5EF4-FFF2-40B4-BE49-F238E27FC236}">
                <a16:creationId xmlns:a16="http://schemas.microsoft.com/office/drawing/2014/main" id="{C8D56428-2AA9-4D1C-C480-F7F8E38D75A1}"/>
              </a:ext>
            </a:extLst>
          </p:cNvPr>
          <p:cNvGrpSpPr/>
          <p:nvPr/>
        </p:nvGrpSpPr>
        <p:grpSpPr>
          <a:xfrm>
            <a:off x="6749116" y="1279385"/>
            <a:ext cx="4037460" cy="4037448"/>
            <a:chOff x="4706593" y="2040841"/>
            <a:chExt cx="2776326" cy="2776318"/>
          </a:xfrm>
        </p:grpSpPr>
        <p:grpSp>
          <p:nvGrpSpPr>
            <p:cNvPr id="1697" name="Google Shape;1697;p64">
              <a:extLst>
                <a:ext uri="{FF2B5EF4-FFF2-40B4-BE49-F238E27FC236}">
                  <a16:creationId xmlns:a16="http://schemas.microsoft.com/office/drawing/2014/main" id="{8C7620EE-E70D-548E-EF87-AE033894C383}"/>
                </a:ext>
              </a:extLst>
            </p:cNvPr>
            <p:cNvGrpSpPr/>
            <p:nvPr/>
          </p:nvGrpSpPr>
          <p:grpSpPr>
            <a:xfrm>
              <a:off x="4706593" y="2040841"/>
              <a:ext cx="2776326" cy="2776318"/>
              <a:chOff x="4439112" y="727087"/>
              <a:chExt cx="4068522" cy="4068512"/>
            </a:xfrm>
          </p:grpSpPr>
          <p:sp>
            <p:nvSpPr>
              <p:cNvPr id="1698" name="Google Shape;1698;p64">
                <a:extLst>
                  <a:ext uri="{FF2B5EF4-FFF2-40B4-BE49-F238E27FC236}">
                    <a16:creationId xmlns:a16="http://schemas.microsoft.com/office/drawing/2014/main" id="{ACEB14D4-0040-3DDD-42E3-64976675F3DC}"/>
                  </a:ext>
                </a:extLst>
              </p:cNvPr>
              <p:cNvSpPr/>
              <p:nvPr/>
            </p:nvSpPr>
            <p:spPr>
              <a:xfrm>
                <a:off x="4439112" y="727087"/>
                <a:ext cx="4068522" cy="4068512"/>
              </a:xfrm>
              <a:custGeom>
                <a:avLst/>
                <a:gdLst/>
                <a:ahLst/>
                <a:cxnLst/>
                <a:rect l="l" t="t" r="r" b="b"/>
                <a:pathLst>
                  <a:path w="4068522" h="4068512" extrusionOk="0">
                    <a:moveTo>
                      <a:pt x="4068522" y="2034256"/>
                    </a:moveTo>
                    <a:cubicBezTo>
                      <a:pt x="4068522" y="3157745"/>
                      <a:pt x="3157752" y="4068512"/>
                      <a:pt x="2034261" y="4068512"/>
                    </a:cubicBezTo>
                    <a:cubicBezTo>
                      <a:pt x="910770" y="4068512"/>
                      <a:pt x="0" y="3157745"/>
                      <a:pt x="0" y="2034256"/>
                    </a:cubicBezTo>
                    <a:cubicBezTo>
                      <a:pt x="0" y="910767"/>
                      <a:pt x="910770" y="0"/>
                      <a:pt x="2034261" y="0"/>
                    </a:cubicBezTo>
                    <a:cubicBezTo>
                      <a:pt x="3157752" y="0"/>
                      <a:pt x="4068522" y="910767"/>
                      <a:pt x="4068522" y="2034256"/>
                    </a:cubicBezTo>
                    <a:close/>
                  </a:path>
                </a:pathLst>
              </a:custGeom>
              <a:solidFill>
                <a:srgbClr val="88C79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9" name="Google Shape;1699;p64">
                <a:extLst>
                  <a:ext uri="{FF2B5EF4-FFF2-40B4-BE49-F238E27FC236}">
                    <a16:creationId xmlns:a16="http://schemas.microsoft.com/office/drawing/2014/main" id="{04183FD8-E996-EA38-FBE1-49973E551DFC}"/>
                  </a:ext>
                </a:extLst>
              </p:cNvPr>
              <p:cNvSpPr/>
              <p:nvPr/>
            </p:nvSpPr>
            <p:spPr>
              <a:xfrm>
                <a:off x="4816553" y="1104527"/>
                <a:ext cx="3313639" cy="3313631"/>
              </a:xfrm>
              <a:custGeom>
                <a:avLst/>
                <a:gdLst/>
                <a:ahLst/>
                <a:cxnLst/>
                <a:rect l="l" t="t" r="r" b="b"/>
                <a:pathLst>
                  <a:path w="3313639" h="3313631" extrusionOk="0">
                    <a:moveTo>
                      <a:pt x="3313640" y="1656816"/>
                    </a:moveTo>
                    <a:cubicBezTo>
                      <a:pt x="3313640" y="2571850"/>
                      <a:pt x="2571856" y="3313632"/>
                      <a:pt x="1656820" y="3313632"/>
                    </a:cubicBezTo>
                    <a:cubicBezTo>
                      <a:pt x="741784" y="3313632"/>
                      <a:pt x="0" y="2571850"/>
                      <a:pt x="0" y="1656816"/>
                    </a:cubicBezTo>
                    <a:cubicBezTo>
                      <a:pt x="0" y="741782"/>
                      <a:pt x="741784" y="0"/>
                      <a:pt x="1656820" y="0"/>
                    </a:cubicBezTo>
                    <a:cubicBezTo>
                      <a:pt x="2571856" y="0"/>
                      <a:pt x="3313640" y="741782"/>
                      <a:pt x="3313640" y="16568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00" name="Google Shape;1700;p64">
              <a:extLst>
                <a:ext uri="{FF2B5EF4-FFF2-40B4-BE49-F238E27FC236}">
                  <a16:creationId xmlns:a16="http://schemas.microsoft.com/office/drawing/2014/main" id="{25A9F35C-78EC-C03C-2203-03818EB34A56}"/>
                </a:ext>
              </a:extLst>
            </p:cNvPr>
            <p:cNvSpPr txBox="1"/>
            <p:nvPr/>
          </p:nvSpPr>
          <p:spPr>
            <a:xfrm>
              <a:off x="4964155" y="2583314"/>
              <a:ext cx="2276884" cy="856569"/>
            </a:xfrm>
            <a:prstGeom prst="rect">
              <a:avLst/>
            </a:prstGeom>
            <a:noFill/>
            <a:ln>
              <a:noFill/>
            </a:ln>
            <a:effectLst>
              <a:outerShdw blurRad="28575" dist="9525" dir="5400000" algn="bl" rotWithShape="0">
                <a:srgbClr val="00001A">
                  <a:alpha val="14901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</a:pPr>
              <a:r>
                <a:rPr lang="hu-HU" sz="2000" b="1" i="0" u="none" strike="noStrike" cap="none" dirty="0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Laborvizsgálat </a:t>
              </a:r>
              <a:br>
                <a:rPr lang="hu-HU" sz="2000" b="1" i="0" u="none" strike="noStrike" cap="none" dirty="0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hu-HU" sz="2000" b="1" i="0" u="none" strike="noStrike" cap="none" dirty="0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120 paraméter alapján</a:t>
              </a:r>
              <a:endParaRPr sz="2000" b="0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01" name="Google Shape;1701;p64">
            <a:extLst>
              <a:ext uri="{FF2B5EF4-FFF2-40B4-BE49-F238E27FC236}">
                <a16:creationId xmlns:a16="http://schemas.microsoft.com/office/drawing/2014/main" id="{39C1091C-640F-366F-6D3E-5D4103C0444F}"/>
              </a:ext>
            </a:extLst>
          </p:cNvPr>
          <p:cNvSpPr/>
          <p:nvPr/>
        </p:nvSpPr>
        <p:spPr>
          <a:xfrm flipH="1">
            <a:off x="-4" y="3294743"/>
            <a:ext cx="12192002" cy="3611721"/>
          </a:xfrm>
          <a:prstGeom prst="rect">
            <a:avLst/>
          </a:prstGeom>
          <a:solidFill>
            <a:srgbClr val="AAC1B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2" name="Google Shape;1702;p64">
            <a:extLst>
              <a:ext uri="{FF2B5EF4-FFF2-40B4-BE49-F238E27FC236}">
                <a16:creationId xmlns:a16="http://schemas.microsoft.com/office/drawing/2014/main" id="{E0BE304B-54C3-17A9-F6EE-82770991052F}"/>
              </a:ext>
            </a:extLst>
          </p:cNvPr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3" name="Google Shape;1703;p64">
            <a:extLst>
              <a:ext uri="{FF2B5EF4-FFF2-40B4-BE49-F238E27FC236}">
                <a16:creationId xmlns:a16="http://schemas.microsoft.com/office/drawing/2014/main" id="{7CE68D1E-D3DA-215A-CB60-2B7BC19D1CF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1704" name="Google Shape;1704;p64">
            <a:extLst>
              <a:ext uri="{FF2B5EF4-FFF2-40B4-BE49-F238E27FC236}">
                <a16:creationId xmlns:a16="http://schemas.microsoft.com/office/drawing/2014/main" id="{6A5D2DB1-EFF9-8677-2511-58AE75EFE9D0}"/>
              </a:ext>
            </a:extLst>
          </p:cNvPr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1705" name="Google Shape;1705;p64">
            <a:extLst>
              <a:ext uri="{FF2B5EF4-FFF2-40B4-BE49-F238E27FC236}">
                <a16:creationId xmlns:a16="http://schemas.microsoft.com/office/drawing/2014/main" id="{0B965244-E022-2EB6-49DC-F1BD6E6842A0}"/>
              </a:ext>
            </a:extLst>
          </p:cNvPr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1706" name="Google Shape;1706;p64">
            <a:extLst>
              <a:ext uri="{FF2B5EF4-FFF2-40B4-BE49-F238E27FC236}">
                <a16:creationId xmlns:a16="http://schemas.microsoft.com/office/drawing/2014/main" id="{55183F85-2B4C-F5AC-BBB0-DCCE66119C41}"/>
              </a:ext>
            </a:extLst>
          </p:cNvPr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62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7" name="Google Shape;1707;p64">
            <a:extLst>
              <a:ext uri="{FF2B5EF4-FFF2-40B4-BE49-F238E27FC236}">
                <a16:creationId xmlns:a16="http://schemas.microsoft.com/office/drawing/2014/main" id="{89BCEED1-2DC3-DE3D-1169-D4E8E0F2B0BA}"/>
              </a:ext>
            </a:extLst>
          </p:cNvPr>
          <p:cNvSpPr txBox="1"/>
          <p:nvPr/>
        </p:nvSpPr>
        <p:spPr>
          <a:xfrm>
            <a:off x="542304" y="3440723"/>
            <a:ext cx="2957434" cy="2838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biopszia</a:t>
            </a:r>
            <a:r>
              <a:rPr lang="hu-HU" sz="1600" b="0" i="0" u="none" strike="noStrike" cap="none" dirty="0">
                <a:solidFill>
                  <a:schemeClr val="bg1"/>
                </a:solidFill>
                <a:sym typeface="Arial"/>
              </a:rPr>
              <a:t>,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endoszkópia</a:t>
            </a:r>
            <a:r>
              <a:rPr lang="hu-HU" sz="1600" b="0" i="0" u="none" strike="noStrike" cap="none" dirty="0">
                <a:solidFill>
                  <a:schemeClr val="bg1"/>
                </a:solidFill>
                <a:sym typeface="Arial"/>
              </a:rPr>
              <a:t> altatás nélkül,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endoszkópia</a:t>
            </a:r>
            <a:r>
              <a:rPr lang="hu-HU" sz="1600" b="0" i="0" u="none" strike="noStrike" cap="none" dirty="0">
                <a:solidFill>
                  <a:schemeClr val="bg1"/>
                </a:solidFill>
                <a:sym typeface="Arial"/>
              </a:rPr>
              <a:t> altatásban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>
                <a:solidFill>
                  <a:schemeClr val="bg1"/>
                </a:solidFill>
                <a:sym typeface="Arial"/>
              </a:rPr>
              <a:t>mammográfia,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endParaRPr sz="16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8" name="Google Shape;1708;p64">
            <a:extLst>
              <a:ext uri="{FF2B5EF4-FFF2-40B4-BE49-F238E27FC236}">
                <a16:creationId xmlns:a16="http://schemas.microsoft.com/office/drawing/2014/main" id="{C3D43284-61D1-5CD9-C09E-E98C5FE0203A}"/>
              </a:ext>
            </a:extLst>
          </p:cNvPr>
          <p:cNvSpPr txBox="1"/>
          <p:nvPr/>
        </p:nvSpPr>
        <p:spPr>
          <a:xfrm>
            <a:off x="3594962" y="3440723"/>
            <a:ext cx="2491592" cy="344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>
                <a:solidFill>
                  <a:schemeClr val="bg1"/>
                </a:solidFill>
                <a:sym typeface="Arial"/>
              </a:rPr>
              <a:t>röntgen,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>
                <a:solidFill>
                  <a:schemeClr val="bg1"/>
                </a:solidFill>
                <a:sym typeface="Arial"/>
              </a:rPr>
              <a:t>ABPM,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>
                <a:solidFill>
                  <a:schemeClr val="bg1"/>
                </a:solidFill>
                <a:sym typeface="Arial"/>
              </a:rPr>
              <a:t>csontsűrűség,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>
                <a:solidFill>
                  <a:schemeClr val="bg1"/>
                </a:solidFill>
                <a:sym typeface="Arial"/>
              </a:rPr>
              <a:t>12 elvezetéses EKG,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Holter</a:t>
            </a:r>
            <a:r>
              <a:rPr lang="hu-HU" sz="1600" b="0" i="0" u="none" strike="noStrike" cap="none" dirty="0">
                <a:solidFill>
                  <a:schemeClr val="bg1"/>
                </a:solidFill>
                <a:sym typeface="Arial"/>
              </a:rPr>
              <a:t> monitor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709" name="Google Shape;1709;p64">
            <a:extLst>
              <a:ext uri="{FF2B5EF4-FFF2-40B4-BE49-F238E27FC236}">
                <a16:creationId xmlns:a16="http://schemas.microsoft.com/office/drawing/2014/main" id="{8DB50D02-1EEB-C215-27FD-AC574EA6A095}"/>
              </a:ext>
            </a:extLst>
          </p:cNvPr>
          <p:cNvSpPr txBox="1"/>
          <p:nvPr/>
        </p:nvSpPr>
        <p:spPr>
          <a:xfrm>
            <a:off x="6537057" y="3440723"/>
            <a:ext cx="2585677" cy="344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>
                <a:solidFill>
                  <a:schemeClr val="bg1"/>
                </a:solidFill>
                <a:sym typeface="Arial"/>
              </a:rPr>
              <a:t>terheléses EKG,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>
                <a:solidFill>
                  <a:schemeClr val="bg1"/>
                </a:solidFill>
                <a:sym typeface="Arial"/>
              </a:rPr>
              <a:t>patológia,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dermatoszkópia</a:t>
            </a:r>
            <a:r>
              <a:rPr lang="hu-HU" sz="16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1600" b="0" i="0" u="none" strike="noStrike" cap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epicutan</a:t>
            </a:r>
            <a:endParaRPr lang="hu-HU" sz="16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>
                <a:solidFill>
                  <a:schemeClr val="bg1"/>
                </a:solidFill>
                <a:sym typeface="Arial"/>
              </a:rPr>
              <a:t>allergia teszt,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710" name="Google Shape;1710;p64">
            <a:extLst>
              <a:ext uri="{FF2B5EF4-FFF2-40B4-BE49-F238E27FC236}">
                <a16:creationId xmlns:a16="http://schemas.microsoft.com/office/drawing/2014/main" id="{6075DDCF-6079-5A94-881C-FB28B4503C4E}"/>
              </a:ext>
            </a:extLst>
          </p:cNvPr>
          <p:cNvSpPr txBox="1"/>
          <p:nvPr/>
        </p:nvSpPr>
        <p:spPr>
          <a:xfrm>
            <a:off x="9041986" y="3440723"/>
            <a:ext cx="2602609" cy="344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dermatoszkóp</a:t>
            </a:r>
            <a:r>
              <a:rPr lang="hu-HU" sz="1600" b="0" i="0" u="none" strike="noStrike" cap="none" dirty="0">
                <a:solidFill>
                  <a:schemeClr val="bg1"/>
                </a:solidFill>
                <a:sym typeface="Arial"/>
              </a:rPr>
              <a:t>,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audiológia</a:t>
            </a:r>
            <a:r>
              <a:rPr lang="hu-HU" sz="1600" b="0" i="0" u="none" strike="noStrike" cap="none" dirty="0">
                <a:solidFill>
                  <a:schemeClr val="bg1"/>
                </a:solidFill>
                <a:sym typeface="Arial"/>
              </a:rPr>
              <a:t>,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>
                <a:solidFill>
                  <a:schemeClr val="bg1"/>
                </a:solidFill>
                <a:sym typeface="Arial"/>
              </a:rPr>
              <a:t>hüvelycitológia,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spirometria</a:t>
            </a:r>
            <a:r>
              <a:rPr lang="hu-HU" sz="1600" b="0" i="0" u="none" strike="noStrike" cap="none" dirty="0">
                <a:solidFill>
                  <a:schemeClr val="bg1"/>
                </a:solidFill>
                <a:sym typeface="Arial"/>
              </a:rPr>
              <a:t>,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ultrahang</a:t>
            </a:r>
            <a:endParaRPr sz="16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1" name="Google Shape;1711;p64">
            <a:extLst>
              <a:ext uri="{FF2B5EF4-FFF2-40B4-BE49-F238E27FC236}">
                <a16:creationId xmlns:a16="http://schemas.microsoft.com/office/drawing/2014/main" id="{F0F840D5-E7AA-C501-081E-8C2FB28C7E46}"/>
              </a:ext>
            </a:extLst>
          </p:cNvPr>
          <p:cNvSpPr txBox="1"/>
          <p:nvPr/>
        </p:nvSpPr>
        <p:spPr>
          <a:xfrm>
            <a:off x="541892" y="539823"/>
            <a:ext cx="8329402" cy="1763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35000"/>
              </a:lnSpc>
              <a:buSzPts val="5800"/>
            </a:pPr>
            <a:r>
              <a:rPr lang="hu-HU" sz="4000" b="1" i="0" u="none" strike="noStrike" cap="none" dirty="0">
                <a:solidFill>
                  <a:srgbClr val="88C79A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	</a:t>
            </a:r>
            <a:r>
              <a:rPr lang="hu-HU" sz="4000" b="1" i="0" u="none" strike="noStrike" cap="none" dirty="0">
                <a:solidFill>
                  <a:srgbClr val="AAC1B7"/>
                </a:solidFill>
                <a:latin typeface="Montserrat"/>
                <a:ea typeface="Montserrat"/>
                <a:cs typeface="Montserrat"/>
                <a:sym typeface="Montserrat"/>
              </a:rPr>
              <a:t>	</a:t>
            </a:r>
            <a:r>
              <a:rPr lang="hu-HU" sz="4000" b="1" dirty="0">
                <a:solidFill>
                  <a:srgbClr val="0079C1"/>
                </a:solidFill>
                <a:latin typeface="Montserrat"/>
                <a:ea typeface="Montserrat"/>
                <a:cs typeface="Montserrat"/>
                <a:sym typeface="Montserrat"/>
              </a:rPr>
              <a:t> Kid</a:t>
            </a:r>
            <a:br>
              <a:rPr lang="hu-HU" sz="40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hu-HU" sz="40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    </a:t>
            </a:r>
            <a:r>
              <a:rPr lang="hu-HU" sz="36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Labor és vizsgálat</a:t>
            </a:r>
            <a:endParaRPr dirty="0"/>
          </a:p>
        </p:txBody>
      </p:sp>
      <p:pic>
        <p:nvPicPr>
          <p:cNvPr id="1712" name="Google Shape;1712;p64" descr="Az Aegon Alfa lett - Alfa biztosítás online">
            <a:extLst>
              <a:ext uri="{FF2B5EF4-FFF2-40B4-BE49-F238E27FC236}">
                <a16:creationId xmlns:a16="http://schemas.microsoft.com/office/drawing/2014/main" id="{DD918559-8A3C-D881-56C9-3986D926C55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3840" y="323715"/>
            <a:ext cx="2767584" cy="8601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99085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" name="Google Shape;1771;p67"/>
          <p:cNvSpPr/>
          <p:nvPr/>
        </p:nvSpPr>
        <p:spPr>
          <a:xfrm flipH="1">
            <a:off x="-4" y="0"/>
            <a:ext cx="12192003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2" name="Google Shape;1772;p67"/>
          <p:cNvSpPr/>
          <p:nvPr/>
        </p:nvSpPr>
        <p:spPr>
          <a:xfrm>
            <a:off x="10437261" y="-32310"/>
            <a:ext cx="8013691" cy="6922620"/>
          </a:xfrm>
          <a:custGeom>
            <a:avLst/>
            <a:gdLst/>
            <a:ahLst/>
            <a:cxnLst/>
            <a:rect l="l" t="t" r="r" b="b"/>
            <a:pathLst>
              <a:path w="1378277" h="1190625" extrusionOk="0">
                <a:moveTo>
                  <a:pt x="1035372" y="0"/>
                </a:moveTo>
                <a:lnTo>
                  <a:pt x="342905" y="0"/>
                </a:lnTo>
                <a:cubicBezTo>
                  <a:pt x="137165" y="120015"/>
                  <a:pt x="-948" y="341948"/>
                  <a:pt x="5" y="597218"/>
                </a:cubicBezTo>
                <a:cubicBezTo>
                  <a:pt x="957" y="850583"/>
                  <a:pt x="138117" y="1071563"/>
                  <a:pt x="342905" y="1190625"/>
                </a:cubicBezTo>
                <a:lnTo>
                  <a:pt x="1035372" y="1190625"/>
                </a:lnTo>
                <a:cubicBezTo>
                  <a:pt x="1241112" y="1070610"/>
                  <a:pt x="1379225" y="848678"/>
                  <a:pt x="1378273" y="593408"/>
                </a:cubicBezTo>
                <a:cubicBezTo>
                  <a:pt x="1377320" y="340043"/>
                  <a:pt x="1239207" y="119063"/>
                  <a:pt x="1035372" y="0"/>
                </a:cubicBezTo>
                <a:close/>
              </a:path>
            </a:pathLst>
          </a:custGeom>
          <a:solidFill>
            <a:srgbClr val="88C79A">
              <a:alpha val="2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3" name="Google Shape;1773;p67"/>
          <p:cNvSpPr/>
          <p:nvPr/>
        </p:nvSpPr>
        <p:spPr>
          <a:xfrm>
            <a:off x="9888980" y="-32310"/>
            <a:ext cx="1755617" cy="6922620"/>
          </a:xfrm>
          <a:custGeom>
            <a:avLst/>
            <a:gdLst/>
            <a:ahLst/>
            <a:cxnLst/>
            <a:rect l="l" t="t" r="r" b="b"/>
            <a:pathLst>
              <a:path w="301949" h="1190625" extrusionOk="0">
                <a:moveTo>
                  <a:pt x="301949" y="0"/>
                </a:moveTo>
                <a:lnTo>
                  <a:pt x="275279" y="0"/>
                </a:lnTo>
                <a:cubicBezTo>
                  <a:pt x="101924" y="147638"/>
                  <a:pt x="-946" y="366713"/>
                  <a:pt x="7" y="597218"/>
                </a:cubicBezTo>
                <a:cubicBezTo>
                  <a:pt x="959" y="826770"/>
                  <a:pt x="103829" y="1043940"/>
                  <a:pt x="275279" y="1190625"/>
                </a:cubicBezTo>
                <a:lnTo>
                  <a:pt x="301949" y="1190625"/>
                </a:lnTo>
                <a:cubicBezTo>
                  <a:pt x="124784" y="1046798"/>
                  <a:pt x="18104" y="828675"/>
                  <a:pt x="17152" y="597218"/>
                </a:cubicBezTo>
                <a:cubicBezTo>
                  <a:pt x="16199" y="364808"/>
                  <a:pt x="123832" y="144780"/>
                  <a:pt x="301949" y="0"/>
                </a:cubicBezTo>
                <a:close/>
              </a:path>
            </a:pathLst>
          </a:custGeom>
          <a:solidFill>
            <a:srgbClr val="88C79A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4" name="Google Shape;1774;p67"/>
          <p:cNvSpPr/>
          <p:nvPr/>
        </p:nvSpPr>
        <p:spPr>
          <a:xfrm flipH="1">
            <a:off x="-4" y="2220689"/>
            <a:ext cx="12192002" cy="463731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5" name="Google Shape;1775;p67"/>
          <p:cNvSpPr txBox="1"/>
          <p:nvPr/>
        </p:nvSpPr>
        <p:spPr>
          <a:xfrm>
            <a:off x="542303" y="2366669"/>
            <a:ext cx="2889817" cy="2838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1" i="0" u="none" strike="noStrike" cap="none" dirty="0">
                <a:solidFill>
                  <a:srgbClr val="AAC1B7"/>
                </a:solidFill>
                <a:latin typeface="Montserrat"/>
                <a:ea typeface="Montserrat"/>
                <a:cs typeface="Montserrat"/>
                <a:sym typeface="Montserrat"/>
              </a:rPr>
              <a:t>Minden szolgáltatás esetén 1 hónap, kivéve:</a:t>
            </a:r>
            <a:endParaRPr dirty="0"/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endParaRPr sz="1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AAC1B7"/>
              </a:buClr>
              <a:buSzPts val="2400"/>
              <a:buFont typeface="Arial"/>
              <a:buChar char="•"/>
            </a:pPr>
            <a:r>
              <a:rPr lang="hu-HU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0-24 órás - nincs </a:t>
            </a:r>
            <a:endParaRPr dirty="0"/>
          </a:p>
          <a:p>
            <a:pPr marL="285750" marR="0" lvl="0" indent="-2857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AAC1B7"/>
              </a:buClr>
              <a:buSzPts val="2400"/>
              <a:buFont typeface="Arial"/>
              <a:buChar char="•"/>
            </a:pPr>
            <a:r>
              <a:rPr lang="hu-HU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Egynapos - 3 hónap</a:t>
            </a:r>
            <a:endParaRPr dirty="0"/>
          </a:p>
        </p:txBody>
      </p:sp>
      <p:sp>
        <p:nvSpPr>
          <p:cNvPr id="1776" name="Google Shape;1776;p67"/>
          <p:cNvSpPr txBox="1"/>
          <p:nvPr/>
        </p:nvSpPr>
        <p:spPr>
          <a:xfrm>
            <a:off x="3943304" y="2366669"/>
            <a:ext cx="3350375" cy="414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1" i="0" u="none" strike="noStrike" cap="none">
                <a:solidFill>
                  <a:srgbClr val="AAC1B7"/>
                </a:solidFill>
                <a:latin typeface="Montserrat"/>
                <a:ea typeface="Montserrat"/>
                <a:cs typeface="Montserrat"/>
                <a:sym typeface="Montserrat"/>
              </a:rPr>
              <a:t>Kizárás/mentesülés: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br>
              <a:rPr lang="hu-H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Autó-motor sport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Repülőtevékenység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Veszélyes sportok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Háború, zavargások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Bűncselekmény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Öngyilkosság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Súlyosan, ittas, vagy gondatlan magatartás,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Sugárzás, nukleáris energia,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Egyéb</a:t>
            </a:r>
            <a:endParaRPr/>
          </a:p>
        </p:txBody>
      </p:sp>
      <p:sp>
        <p:nvSpPr>
          <p:cNvPr id="1777" name="Google Shape;1777;p67"/>
          <p:cNvSpPr txBox="1"/>
          <p:nvPr/>
        </p:nvSpPr>
        <p:spPr>
          <a:xfrm>
            <a:off x="7180746" y="2366669"/>
            <a:ext cx="2287862" cy="344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1" i="0" u="none" strike="noStrike" cap="none">
                <a:solidFill>
                  <a:srgbClr val="AAC1B7"/>
                </a:solidFill>
                <a:latin typeface="Montserrat"/>
                <a:ea typeface="Montserrat"/>
                <a:cs typeface="Montserrat"/>
                <a:sym typeface="Montserrat"/>
              </a:rPr>
              <a:t>Egészségi állapot: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AAC1B7"/>
              </a:buClr>
              <a:buSzPts val="2400"/>
              <a:buFont typeface="Arial"/>
              <a:buChar char="•"/>
            </a:pPr>
            <a:r>
              <a:rPr lang="hu-H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18-65 év között,</a:t>
            </a:r>
            <a:endParaRPr/>
          </a:p>
          <a:p>
            <a:pPr marL="285750" marR="0" lvl="0" indent="-2857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AAC1B7"/>
              </a:buClr>
              <a:buSzPts val="2400"/>
              <a:buFont typeface="Arial"/>
              <a:buChar char="•"/>
            </a:pPr>
            <a:r>
              <a:rPr lang="hu-H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Nincs orvosi vizsgálat,</a:t>
            </a:r>
            <a:endParaRPr/>
          </a:p>
          <a:p>
            <a:pPr marL="285750" marR="0" lvl="0" indent="-2857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AAC1B7"/>
              </a:buClr>
              <a:buSzPts val="2400"/>
              <a:buFont typeface="Arial"/>
              <a:buChar char="•"/>
            </a:pPr>
            <a:r>
              <a:rPr lang="hu-H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Kórelőzmény kizárása,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8" name="Google Shape;1778;p67"/>
          <p:cNvSpPr txBox="1"/>
          <p:nvPr/>
        </p:nvSpPr>
        <p:spPr>
          <a:xfrm>
            <a:off x="9767697" y="2366669"/>
            <a:ext cx="2602609" cy="344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1" i="0" u="none" strike="noStrike" cap="none" dirty="0">
                <a:solidFill>
                  <a:srgbClr val="AAC1B7"/>
                </a:solidFill>
                <a:latin typeface="Montserrat"/>
                <a:ea typeface="Montserrat"/>
                <a:cs typeface="Montserrat"/>
                <a:sym typeface="Montserrat"/>
              </a:rPr>
              <a:t>Díjazás:</a:t>
            </a:r>
            <a:endParaRPr dirty="0"/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endParaRPr sz="1600" b="0" i="0" u="none" strike="noStrike" cap="none" dirty="0">
              <a:solidFill>
                <a:srgbClr val="AAC1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2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Szűrés nélkül:</a:t>
            </a:r>
            <a:endParaRPr dirty="0"/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2400" b="0" i="0" u="none" strike="noStrike" cap="none" dirty="0">
                <a:solidFill>
                  <a:srgbClr val="AAC1B7"/>
                </a:solidFill>
                <a:latin typeface="Arial"/>
                <a:ea typeface="Arial"/>
                <a:cs typeface="Arial"/>
                <a:sym typeface="Arial"/>
              </a:rPr>
              <a:t>9.990 Ft/hó</a:t>
            </a:r>
            <a:endParaRPr sz="2400" b="0" i="0" u="none" strike="noStrike" cap="none" dirty="0">
              <a:solidFill>
                <a:srgbClr val="AAC1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endParaRPr sz="1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Induláskor: </a:t>
            </a:r>
            <a:endParaRPr dirty="0"/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 havi levonás</a:t>
            </a:r>
            <a:endParaRPr sz="1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9" name="Google Shape;1779;p67"/>
          <p:cNvSpPr txBox="1"/>
          <p:nvPr/>
        </p:nvSpPr>
        <p:spPr>
          <a:xfrm>
            <a:off x="541892" y="539823"/>
            <a:ext cx="8329402" cy="1763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135000"/>
              </a:lnSpc>
              <a:buSzPts val="5800"/>
            </a:pPr>
            <a:r>
              <a:rPr lang="hu-HU" sz="4000" b="1" i="0" u="none" strike="noStrike" cap="none" dirty="0">
                <a:solidFill>
                  <a:srgbClr val="88C79A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	</a:t>
            </a:r>
            <a:r>
              <a:rPr lang="hu-HU" sz="3600" b="1" i="0" u="none" strike="noStrike" cap="none" dirty="0">
                <a:solidFill>
                  <a:srgbClr val="AAC1B7"/>
                </a:solidFill>
                <a:latin typeface="Montserrat"/>
                <a:ea typeface="Montserrat"/>
                <a:cs typeface="Montserrat"/>
                <a:sym typeface="Montserrat"/>
              </a:rPr>
              <a:t>	</a:t>
            </a:r>
            <a:r>
              <a:rPr lang="hu-HU" sz="4000" b="1" dirty="0">
                <a:solidFill>
                  <a:srgbClr val="0079C1"/>
                </a:solidFill>
                <a:latin typeface="Montserrat"/>
                <a:ea typeface="Montserrat"/>
                <a:cs typeface="Montserrat"/>
                <a:sym typeface="Montserrat"/>
              </a:rPr>
              <a:t> Kid</a:t>
            </a:r>
            <a:br>
              <a:rPr lang="hu-HU" sz="40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hu-HU" sz="40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    E</a:t>
            </a:r>
            <a:r>
              <a:rPr lang="hu-HU" sz="36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gyéb feltételei</a:t>
            </a:r>
            <a:endParaRPr dirty="0"/>
          </a:p>
        </p:txBody>
      </p:sp>
      <p:sp>
        <p:nvSpPr>
          <p:cNvPr id="1780" name="Google Shape;1780;p67"/>
          <p:cNvSpPr/>
          <p:nvPr/>
        </p:nvSpPr>
        <p:spPr>
          <a:xfrm>
            <a:off x="10447145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1" name="Google Shape;1781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01980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1782" name="Google Shape;1782;p67"/>
          <p:cNvSpPr txBox="1"/>
          <p:nvPr/>
        </p:nvSpPr>
        <p:spPr>
          <a:xfrm>
            <a:off x="8028079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1783" name="Google Shape;1783;p67"/>
          <p:cNvSpPr/>
          <p:nvPr/>
        </p:nvSpPr>
        <p:spPr>
          <a:xfrm>
            <a:off x="9212221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1784" name="Google Shape;1784;p67"/>
          <p:cNvSpPr txBox="1"/>
          <p:nvPr/>
        </p:nvSpPr>
        <p:spPr>
          <a:xfrm>
            <a:off x="11739351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63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5" name="Google Shape;1785;p67" descr="Az Aegon Alfa lett - Alfa biztosítás onl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3840" y="323715"/>
            <a:ext cx="2767584" cy="860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0" name="Google Shape;1790;p68"/>
          <p:cNvSpPr/>
          <p:nvPr/>
        </p:nvSpPr>
        <p:spPr>
          <a:xfrm flipH="1">
            <a:off x="-4" y="0"/>
            <a:ext cx="12192003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1" name="Google Shape;1791;p68"/>
          <p:cNvSpPr/>
          <p:nvPr/>
        </p:nvSpPr>
        <p:spPr>
          <a:xfrm>
            <a:off x="10437261" y="-32310"/>
            <a:ext cx="8013691" cy="6922620"/>
          </a:xfrm>
          <a:custGeom>
            <a:avLst/>
            <a:gdLst/>
            <a:ahLst/>
            <a:cxnLst/>
            <a:rect l="l" t="t" r="r" b="b"/>
            <a:pathLst>
              <a:path w="1378277" h="1190625" extrusionOk="0">
                <a:moveTo>
                  <a:pt x="1035372" y="0"/>
                </a:moveTo>
                <a:lnTo>
                  <a:pt x="342905" y="0"/>
                </a:lnTo>
                <a:cubicBezTo>
                  <a:pt x="137165" y="120015"/>
                  <a:pt x="-948" y="341948"/>
                  <a:pt x="5" y="597218"/>
                </a:cubicBezTo>
                <a:cubicBezTo>
                  <a:pt x="957" y="850583"/>
                  <a:pt x="138117" y="1071563"/>
                  <a:pt x="342905" y="1190625"/>
                </a:cubicBezTo>
                <a:lnTo>
                  <a:pt x="1035372" y="1190625"/>
                </a:lnTo>
                <a:cubicBezTo>
                  <a:pt x="1241112" y="1070610"/>
                  <a:pt x="1379225" y="848678"/>
                  <a:pt x="1378273" y="593408"/>
                </a:cubicBezTo>
                <a:cubicBezTo>
                  <a:pt x="1377320" y="340043"/>
                  <a:pt x="1239207" y="119063"/>
                  <a:pt x="1035372" y="0"/>
                </a:cubicBezTo>
                <a:close/>
              </a:path>
            </a:pathLst>
          </a:custGeom>
          <a:solidFill>
            <a:srgbClr val="009999">
              <a:alpha val="2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2" name="Google Shape;1792;p68"/>
          <p:cNvSpPr/>
          <p:nvPr/>
        </p:nvSpPr>
        <p:spPr>
          <a:xfrm>
            <a:off x="9888980" y="-32310"/>
            <a:ext cx="1755617" cy="6922620"/>
          </a:xfrm>
          <a:custGeom>
            <a:avLst/>
            <a:gdLst/>
            <a:ahLst/>
            <a:cxnLst/>
            <a:rect l="l" t="t" r="r" b="b"/>
            <a:pathLst>
              <a:path w="301949" h="1190625" extrusionOk="0">
                <a:moveTo>
                  <a:pt x="301949" y="0"/>
                </a:moveTo>
                <a:lnTo>
                  <a:pt x="275279" y="0"/>
                </a:lnTo>
                <a:cubicBezTo>
                  <a:pt x="101924" y="147638"/>
                  <a:pt x="-946" y="366713"/>
                  <a:pt x="7" y="597218"/>
                </a:cubicBezTo>
                <a:cubicBezTo>
                  <a:pt x="959" y="826770"/>
                  <a:pt x="103829" y="1043940"/>
                  <a:pt x="275279" y="1190625"/>
                </a:cubicBezTo>
                <a:lnTo>
                  <a:pt x="301949" y="1190625"/>
                </a:lnTo>
                <a:cubicBezTo>
                  <a:pt x="124784" y="1046798"/>
                  <a:pt x="18104" y="828675"/>
                  <a:pt x="17152" y="597218"/>
                </a:cubicBezTo>
                <a:cubicBezTo>
                  <a:pt x="16199" y="364808"/>
                  <a:pt x="123832" y="144780"/>
                  <a:pt x="301949" y="0"/>
                </a:cubicBezTo>
                <a:close/>
              </a:path>
            </a:pathLst>
          </a:custGeom>
          <a:solidFill>
            <a:srgbClr val="88C79A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3" name="Google Shape;1793;p68"/>
          <p:cNvSpPr/>
          <p:nvPr/>
        </p:nvSpPr>
        <p:spPr>
          <a:xfrm flipH="1">
            <a:off x="-4" y="2075543"/>
            <a:ext cx="12192002" cy="483092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AAC1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4" name="Google Shape;1794;p68"/>
          <p:cNvSpPr/>
          <p:nvPr/>
        </p:nvSpPr>
        <p:spPr>
          <a:xfrm flipH="1">
            <a:off x="0" y="2075543"/>
            <a:ext cx="12192002" cy="4830922"/>
          </a:xfrm>
          <a:prstGeom prst="rect">
            <a:avLst/>
          </a:prstGeom>
          <a:solidFill>
            <a:srgbClr val="AAC1B7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AAC1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5" name="Google Shape;1795;p68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6" name="Google Shape;1796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1797" name="Google Shape;1797;p68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rgbClr val="AAC1B7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1798" name="Google Shape;1798;p68"/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rgbClr val="AAC1B7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1799" name="Google Shape;1799;p68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rgbClr val="AAC1B7"/>
                </a:solidFill>
                <a:latin typeface="Arial"/>
                <a:ea typeface="Arial"/>
                <a:cs typeface="Arial"/>
                <a:sym typeface="Arial"/>
              </a:rPr>
              <a:t>64</a:t>
            </a:fld>
            <a:endParaRPr sz="1400" b="0" i="0" u="none" strike="noStrike" cap="none">
              <a:solidFill>
                <a:srgbClr val="AAC1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0" name="Google Shape;1800;p68"/>
          <p:cNvSpPr txBox="1"/>
          <p:nvPr/>
        </p:nvSpPr>
        <p:spPr>
          <a:xfrm>
            <a:off x="541892" y="539823"/>
            <a:ext cx="8329402" cy="1763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lang="hu-HU" sz="4000" b="1" i="0" u="none" strike="noStrike" cap="none" dirty="0">
                <a:solidFill>
                  <a:srgbClr val="88C79A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	</a:t>
            </a:r>
            <a:r>
              <a:rPr lang="hu-HU" sz="3600" b="1" i="0" u="none" strike="noStrike" cap="none" dirty="0">
                <a:solidFill>
                  <a:srgbClr val="0079C1"/>
                </a:solidFill>
                <a:latin typeface="Montserrat"/>
                <a:ea typeface="Montserrat"/>
                <a:cs typeface="Montserrat"/>
                <a:sym typeface="Montserrat"/>
              </a:rPr>
              <a:t> Gyerek</a:t>
            </a:r>
            <a:r>
              <a:rPr lang="hu-HU" sz="36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hu-HU" sz="40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hu-HU" sz="40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    </a:t>
            </a:r>
            <a:r>
              <a:rPr lang="hu-HU" sz="36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Biztosítás</a:t>
            </a:r>
            <a:endParaRPr dirty="0"/>
          </a:p>
        </p:txBody>
      </p:sp>
      <p:pic>
        <p:nvPicPr>
          <p:cNvPr id="1801" name="Google Shape;1801;p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14708" y="2230235"/>
            <a:ext cx="8956548" cy="389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2" name="Google Shape;1802;p68" descr="Az Aegon Alfa lett - Alfa biztosítás onlin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3840" y="323715"/>
            <a:ext cx="2767584" cy="860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3" name="Google Shape;1803;p6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32501" y="3831680"/>
            <a:ext cx="1703415" cy="320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8" name="Google Shape;1808;p69"/>
          <p:cNvSpPr/>
          <p:nvPr/>
        </p:nvSpPr>
        <p:spPr>
          <a:xfrm flipH="1">
            <a:off x="-4" y="0"/>
            <a:ext cx="12192003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9" name="Google Shape;1809;p69"/>
          <p:cNvSpPr/>
          <p:nvPr/>
        </p:nvSpPr>
        <p:spPr>
          <a:xfrm>
            <a:off x="10437261" y="-32310"/>
            <a:ext cx="8013691" cy="6922620"/>
          </a:xfrm>
          <a:custGeom>
            <a:avLst/>
            <a:gdLst/>
            <a:ahLst/>
            <a:cxnLst/>
            <a:rect l="l" t="t" r="r" b="b"/>
            <a:pathLst>
              <a:path w="1378277" h="1190625" extrusionOk="0">
                <a:moveTo>
                  <a:pt x="1035372" y="0"/>
                </a:moveTo>
                <a:lnTo>
                  <a:pt x="342905" y="0"/>
                </a:lnTo>
                <a:cubicBezTo>
                  <a:pt x="137165" y="120015"/>
                  <a:pt x="-948" y="341948"/>
                  <a:pt x="5" y="597218"/>
                </a:cubicBezTo>
                <a:cubicBezTo>
                  <a:pt x="957" y="850583"/>
                  <a:pt x="138117" y="1071563"/>
                  <a:pt x="342905" y="1190625"/>
                </a:cubicBezTo>
                <a:lnTo>
                  <a:pt x="1035372" y="1190625"/>
                </a:lnTo>
                <a:cubicBezTo>
                  <a:pt x="1241112" y="1070610"/>
                  <a:pt x="1379225" y="848678"/>
                  <a:pt x="1378273" y="593408"/>
                </a:cubicBezTo>
                <a:cubicBezTo>
                  <a:pt x="1377320" y="340043"/>
                  <a:pt x="1239207" y="119063"/>
                  <a:pt x="1035372" y="0"/>
                </a:cubicBezTo>
                <a:close/>
              </a:path>
            </a:pathLst>
          </a:custGeom>
          <a:solidFill>
            <a:srgbClr val="88C79A">
              <a:alpha val="2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0" name="Google Shape;1810;p69"/>
          <p:cNvSpPr/>
          <p:nvPr/>
        </p:nvSpPr>
        <p:spPr>
          <a:xfrm>
            <a:off x="9888980" y="-32310"/>
            <a:ext cx="1755617" cy="6922620"/>
          </a:xfrm>
          <a:custGeom>
            <a:avLst/>
            <a:gdLst/>
            <a:ahLst/>
            <a:cxnLst/>
            <a:rect l="l" t="t" r="r" b="b"/>
            <a:pathLst>
              <a:path w="301949" h="1190625" extrusionOk="0">
                <a:moveTo>
                  <a:pt x="301949" y="0"/>
                </a:moveTo>
                <a:lnTo>
                  <a:pt x="275279" y="0"/>
                </a:lnTo>
                <a:cubicBezTo>
                  <a:pt x="101924" y="147638"/>
                  <a:pt x="-946" y="366713"/>
                  <a:pt x="7" y="597218"/>
                </a:cubicBezTo>
                <a:cubicBezTo>
                  <a:pt x="959" y="826770"/>
                  <a:pt x="103829" y="1043940"/>
                  <a:pt x="275279" y="1190625"/>
                </a:cubicBezTo>
                <a:lnTo>
                  <a:pt x="301949" y="1190625"/>
                </a:lnTo>
                <a:cubicBezTo>
                  <a:pt x="124784" y="1046798"/>
                  <a:pt x="18104" y="828675"/>
                  <a:pt x="17152" y="597218"/>
                </a:cubicBezTo>
                <a:cubicBezTo>
                  <a:pt x="16199" y="364808"/>
                  <a:pt x="123832" y="144780"/>
                  <a:pt x="301949" y="0"/>
                </a:cubicBezTo>
                <a:close/>
              </a:path>
            </a:pathLst>
          </a:custGeom>
          <a:solidFill>
            <a:srgbClr val="88C79A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1" name="Google Shape;1811;p69"/>
          <p:cNvSpPr/>
          <p:nvPr/>
        </p:nvSpPr>
        <p:spPr>
          <a:xfrm flipH="1">
            <a:off x="-4" y="2220689"/>
            <a:ext cx="12192002" cy="463731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2" name="Google Shape;1812;p69"/>
          <p:cNvSpPr txBox="1"/>
          <p:nvPr/>
        </p:nvSpPr>
        <p:spPr>
          <a:xfrm>
            <a:off x="542303" y="2366669"/>
            <a:ext cx="2889817" cy="2838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1" i="0" u="none" strike="noStrike" cap="none" dirty="0">
                <a:solidFill>
                  <a:srgbClr val="AAC1B7"/>
                </a:solidFill>
                <a:latin typeface="Montserrat"/>
                <a:ea typeface="Montserrat"/>
                <a:cs typeface="Montserrat"/>
                <a:sym typeface="Montserrat"/>
              </a:rPr>
              <a:t>Minden szolgáltatás esetén 1 hónap, kivéve:</a:t>
            </a:r>
            <a:endParaRPr dirty="0"/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endParaRPr sz="1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AAC1B7"/>
              </a:buClr>
              <a:buSzPts val="2400"/>
              <a:buFont typeface="Arial"/>
              <a:buChar char="•"/>
            </a:pPr>
            <a:r>
              <a:rPr lang="hu-HU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0-24 órás - nincs </a:t>
            </a:r>
            <a:endParaRPr dirty="0"/>
          </a:p>
          <a:p>
            <a:pPr marL="285750" marR="0" lvl="0" indent="-2857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AAC1B7"/>
              </a:buClr>
              <a:buSzPts val="2400"/>
              <a:buFont typeface="Arial"/>
              <a:buChar char="•"/>
            </a:pPr>
            <a:r>
              <a:rPr lang="hu-HU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Egynapos - 3 hónap</a:t>
            </a:r>
            <a:endParaRPr dirty="0"/>
          </a:p>
        </p:txBody>
      </p:sp>
      <p:sp>
        <p:nvSpPr>
          <p:cNvPr id="1813" name="Google Shape;1813;p69"/>
          <p:cNvSpPr txBox="1"/>
          <p:nvPr/>
        </p:nvSpPr>
        <p:spPr>
          <a:xfrm>
            <a:off x="3943304" y="2366669"/>
            <a:ext cx="3350375" cy="414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1" i="0" u="none" strike="noStrike" cap="none">
                <a:solidFill>
                  <a:srgbClr val="AAC1B7"/>
                </a:solidFill>
                <a:latin typeface="Montserrat"/>
                <a:ea typeface="Montserrat"/>
                <a:cs typeface="Montserrat"/>
                <a:sym typeface="Montserrat"/>
              </a:rPr>
              <a:t>Kizárás/mentesülés: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br>
              <a:rPr lang="hu-H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Autó-motor sport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Repülőtevékenység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Veszélyes sportok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Háború, zavargások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Bűncselekmény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Öngyilkosság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Súlyosan, ittas, vagy gondatlan magatartás,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Sugárzás, nukleáris energia,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Egyéb</a:t>
            </a:r>
            <a:endParaRPr/>
          </a:p>
        </p:txBody>
      </p:sp>
      <p:sp>
        <p:nvSpPr>
          <p:cNvPr id="1814" name="Google Shape;1814;p69"/>
          <p:cNvSpPr txBox="1"/>
          <p:nvPr/>
        </p:nvSpPr>
        <p:spPr>
          <a:xfrm>
            <a:off x="7180746" y="2366669"/>
            <a:ext cx="2287862" cy="344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1" i="0" u="none" strike="noStrike" cap="none">
                <a:solidFill>
                  <a:srgbClr val="AAC1B7"/>
                </a:solidFill>
                <a:latin typeface="Montserrat"/>
                <a:ea typeface="Montserrat"/>
                <a:cs typeface="Montserrat"/>
                <a:sym typeface="Montserrat"/>
              </a:rPr>
              <a:t>Egészségi állapot: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AAC1B7"/>
              </a:buClr>
              <a:buSzPts val="2400"/>
              <a:buFont typeface="Arial"/>
              <a:buChar char="•"/>
            </a:pPr>
            <a:r>
              <a:rPr lang="hu-H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0,5-17 év között,</a:t>
            </a:r>
            <a:endParaRPr/>
          </a:p>
          <a:p>
            <a:pPr marL="285750" marR="0" lvl="0" indent="-2857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AAC1B7"/>
              </a:buClr>
              <a:buSzPts val="2400"/>
              <a:buFont typeface="Arial"/>
              <a:buChar char="•"/>
            </a:pPr>
            <a:r>
              <a:rPr lang="hu-H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Nincs orvosi vizsgálat,</a:t>
            </a:r>
            <a:endParaRPr/>
          </a:p>
          <a:p>
            <a:pPr marL="285750" marR="0" lvl="0" indent="-2857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AAC1B7"/>
              </a:buClr>
              <a:buSzPts val="2400"/>
              <a:buFont typeface="Arial"/>
              <a:buChar char="•"/>
            </a:pPr>
            <a:r>
              <a:rPr lang="hu-H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Kórelőzmény kizárása,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5" name="Google Shape;1815;p69"/>
          <p:cNvSpPr txBox="1"/>
          <p:nvPr/>
        </p:nvSpPr>
        <p:spPr>
          <a:xfrm>
            <a:off x="9767697" y="2366669"/>
            <a:ext cx="2602609" cy="344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1" i="0" u="none" strike="noStrike" cap="none">
                <a:solidFill>
                  <a:srgbClr val="AAC1B7"/>
                </a:solidFill>
                <a:latin typeface="Montserrat"/>
                <a:ea typeface="Montserrat"/>
                <a:cs typeface="Montserrat"/>
                <a:sym typeface="Montserrat"/>
              </a:rPr>
              <a:t>Díjazás: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endParaRPr sz="1600" b="0" i="0" u="none" strike="noStrike" cap="none">
              <a:solidFill>
                <a:srgbClr val="AAC1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2400" b="1" i="0" u="none" strike="noStrike" cap="none">
                <a:solidFill>
                  <a:srgbClr val="AAC1B7"/>
                </a:solidFill>
                <a:latin typeface="Montserrat"/>
                <a:ea typeface="Montserrat"/>
                <a:cs typeface="Montserrat"/>
                <a:sym typeface="Montserrat"/>
              </a:rPr>
              <a:t>9.600 Ft</a:t>
            </a:r>
            <a:r>
              <a:rPr lang="hu-HU" sz="2400" b="0" i="0" u="none" strike="noStrike" cap="none">
                <a:solidFill>
                  <a:srgbClr val="AAC1B7"/>
                </a:solidFill>
                <a:latin typeface="Arial"/>
                <a:ea typeface="Arial"/>
                <a:cs typeface="Arial"/>
                <a:sym typeface="Arial"/>
              </a:rPr>
              <a:t>/hó</a:t>
            </a:r>
            <a:endParaRPr sz="2400" b="0" i="0" u="none" strike="noStrike" cap="none">
              <a:solidFill>
                <a:srgbClr val="AAC1B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Induláskor: 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 havi levonás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6" name="Google Shape;1816;p69"/>
          <p:cNvSpPr txBox="1"/>
          <p:nvPr/>
        </p:nvSpPr>
        <p:spPr>
          <a:xfrm>
            <a:off x="541892" y="539823"/>
            <a:ext cx="8329402" cy="1763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lang="hu-HU" sz="4000" b="1" i="0" u="none" strike="noStrike" cap="none">
                <a:solidFill>
                  <a:srgbClr val="88C79A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	</a:t>
            </a:r>
            <a:r>
              <a:rPr lang="hu-HU" sz="3600" b="1" i="0" u="none" strike="noStrike" cap="none">
                <a:solidFill>
                  <a:srgbClr val="0079C1"/>
                </a:solidFill>
                <a:latin typeface="Montserrat"/>
                <a:ea typeface="Montserrat"/>
                <a:cs typeface="Montserrat"/>
                <a:sym typeface="Montserrat"/>
              </a:rPr>
              <a:t> Gyerek</a:t>
            </a:r>
            <a:br>
              <a:rPr lang="hu-HU" sz="4000" b="1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hu-HU" sz="4000" b="1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    E</a:t>
            </a:r>
            <a:r>
              <a:rPr lang="hu-HU" sz="3600" b="1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gyéb feltételei</a:t>
            </a:r>
            <a:endParaRPr/>
          </a:p>
        </p:txBody>
      </p:sp>
      <p:sp>
        <p:nvSpPr>
          <p:cNvPr id="1817" name="Google Shape;1817;p69"/>
          <p:cNvSpPr/>
          <p:nvPr/>
        </p:nvSpPr>
        <p:spPr>
          <a:xfrm>
            <a:off x="10447145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18" name="Google Shape;1818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01980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1819" name="Google Shape;1819;p69"/>
          <p:cNvSpPr txBox="1"/>
          <p:nvPr/>
        </p:nvSpPr>
        <p:spPr>
          <a:xfrm>
            <a:off x="8028079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1820" name="Google Shape;1820;p69"/>
          <p:cNvSpPr/>
          <p:nvPr/>
        </p:nvSpPr>
        <p:spPr>
          <a:xfrm>
            <a:off x="9212221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1821" name="Google Shape;1821;p69"/>
          <p:cNvSpPr txBox="1"/>
          <p:nvPr/>
        </p:nvSpPr>
        <p:spPr>
          <a:xfrm>
            <a:off x="11739351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65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2" name="Google Shape;1822;p69" descr="Az Aegon Alfa lett - Alfa biztosítás onl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3840" y="323715"/>
            <a:ext cx="2767584" cy="860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7" name="Google Shape;1827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1926957" cy="7931892"/>
          </a:xfrm>
          <a:prstGeom prst="rect">
            <a:avLst/>
          </a:prstGeom>
          <a:noFill/>
          <a:ln>
            <a:noFill/>
          </a:ln>
        </p:spPr>
      </p:pic>
      <p:sp>
        <p:nvSpPr>
          <p:cNvPr id="1828" name="Google Shape;1828;p70"/>
          <p:cNvSpPr/>
          <p:nvPr/>
        </p:nvSpPr>
        <p:spPr>
          <a:xfrm>
            <a:off x="4899541" y="-14514"/>
            <a:ext cx="9493937" cy="6880544"/>
          </a:xfrm>
          <a:custGeom>
            <a:avLst/>
            <a:gdLst/>
            <a:ahLst/>
            <a:cxnLst/>
            <a:rect l="l" t="t" r="r" b="b"/>
            <a:pathLst>
              <a:path w="9493937" h="6880544" extrusionOk="0">
                <a:moveTo>
                  <a:pt x="1977448" y="14514"/>
                </a:moveTo>
                <a:cubicBezTo>
                  <a:pt x="790996" y="706610"/>
                  <a:pt x="-5465" y="1986438"/>
                  <a:pt x="28" y="3458515"/>
                </a:cubicBezTo>
                <a:cubicBezTo>
                  <a:pt x="5521" y="4919606"/>
                  <a:pt x="796489" y="6193941"/>
                  <a:pt x="1977448" y="6880544"/>
                </a:cubicBezTo>
                <a:lnTo>
                  <a:pt x="9479423" y="6880544"/>
                </a:lnTo>
                <a:lnTo>
                  <a:pt x="9493937" y="0"/>
                </a:lnTo>
                <a:lnTo>
                  <a:pt x="1977448" y="14514"/>
                </a:lnTo>
                <a:close/>
              </a:path>
            </a:pathLst>
          </a:custGeom>
          <a:solidFill>
            <a:srgbClr val="88C79A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9" name="Google Shape;1829;p70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0" name="Google Shape;1830;p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1831" name="Google Shape;1831;p70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1832" name="Google Shape;1832;p70"/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1833" name="Google Shape;1833;p70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66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34" name="Google Shape;1834;p70"/>
          <p:cNvGrpSpPr/>
          <p:nvPr/>
        </p:nvGrpSpPr>
        <p:grpSpPr>
          <a:xfrm>
            <a:off x="5610289" y="911047"/>
            <a:ext cx="7315200" cy="4923695"/>
            <a:chOff x="5610289" y="911047"/>
            <a:chExt cx="7315200" cy="4923695"/>
          </a:xfrm>
        </p:grpSpPr>
        <p:sp>
          <p:nvSpPr>
            <p:cNvPr id="1835" name="Google Shape;1835;p70"/>
            <p:cNvSpPr/>
            <p:nvPr/>
          </p:nvSpPr>
          <p:spPr>
            <a:xfrm>
              <a:off x="6866293" y="911047"/>
              <a:ext cx="4803192" cy="480319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70"/>
            <p:cNvSpPr txBox="1"/>
            <p:nvPr/>
          </p:nvSpPr>
          <p:spPr>
            <a:xfrm>
              <a:off x="5610289" y="3054285"/>
              <a:ext cx="7315200" cy="27804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208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</a:pPr>
              <a:endParaRPr sz="4800" b="1" i="0" u="none" strike="noStrike" cap="none">
                <a:solidFill>
                  <a:srgbClr val="009999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rtl="0">
                <a:lnSpc>
                  <a:spcPct val="7424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</a:pPr>
              <a:r>
                <a:rPr lang="hu-HU" sz="6600" b="1" i="0" u="none" strike="noStrike" cap="none">
                  <a:solidFill>
                    <a:srgbClr val="00999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Hospital</a:t>
              </a:r>
              <a:endParaRPr sz="6600" b="1" i="0" u="none" strike="noStrike" cap="none">
                <a:solidFill>
                  <a:srgbClr val="009999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1837" name="Google Shape;1837;p7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92992" y="1945149"/>
            <a:ext cx="3271837" cy="1089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2" name="Google Shape;1842;p71"/>
          <p:cNvSpPr/>
          <p:nvPr/>
        </p:nvSpPr>
        <p:spPr>
          <a:xfrm flipH="1">
            <a:off x="-4" y="18854"/>
            <a:ext cx="12192003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3" name="Google Shape;1843;p71"/>
          <p:cNvSpPr/>
          <p:nvPr/>
        </p:nvSpPr>
        <p:spPr>
          <a:xfrm>
            <a:off x="10437261" y="-32310"/>
            <a:ext cx="8013691" cy="6922620"/>
          </a:xfrm>
          <a:custGeom>
            <a:avLst/>
            <a:gdLst/>
            <a:ahLst/>
            <a:cxnLst/>
            <a:rect l="l" t="t" r="r" b="b"/>
            <a:pathLst>
              <a:path w="1378277" h="1190625" extrusionOk="0">
                <a:moveTo>
                  <a:pt x="1035372" y="0"/>
                </a:moveTo>
                <a:lnTo>
                  <a:pt x="342905" y="0"/>
                </a:lnTo>
                <a:cubicBezTo>
                  <a:pt x="137165" y="120015"/>
                  <a:pt x="-948" y="341948"/>
                  <a:pt x="5" y="597218"/>
                </a:cubicBezTo>
                <a:cubicBezTo>
                  <a:pt x="957" y="850583"/>
                  <a:pt x="138117" y="1071563"/>
                  <a:pt x="342905" y="1190625"/>
                </a:cubicBezTo>
                <a:lnTo>
                  <a:pt x="1035372" y="1190625"/>
                </a:lnTo>
                <a:cubicBezTo>
                  <a:pt x="1241112" y="1070610"/>
                  <a:pt x="1379225" y="848678"/>
                  <a:pt x="1378273" y="593408"/>
                </a:cubicBezTo>
                <a:cubicBezTo>
                  <a:pt x="1377320" y="340043"/>
                  <a:pt x="1239207" y="119063"/>
                  <a:pt x="1035372" y="0"/>
                </a:cubicBezTo>
                <a:close/>
              </a:path>
            </a:pathLst>
          </a:custGeom>
          <a:solidFill>
            <a:srgbClr val="88C79A">
              <a:alpha val="2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4" name="Google Shape;1844;p71"/>
          <p:cNvSpPr/>
          <p:nvPr/>
        </p:nvSpPr>
        <p:spPr>
          <a:xfrm>
            <a:off x="9888980" y="-32310"/>
            <a:ext cx="1755617" cy="6922620"/>
          </a:xfrm>
          <a:custGeom>
            <a:avLst/>
            <a:gdLst/>
            <a:ahLst/>
            <a:cxnLst/>
            <a:rect l="l" t="t" r="r" b="b"/>
            <a:pathLst>
              <a:path w="301949" h="1190625" extrusionOk="0">
                <a:moveTo>
                  <a:pt x="301949" y="0"/>
                </a:moveTo>
                <a:lnTo>
                  <a:pt x="275279" y="0"/>
                </a:lnTo>
                <a:cubicBezTo>
                  <a:pt x="101924" y="147638"/>
                  <a:pt x="-946" y="366713"/>
                  <a:pt x="7" y="597218"/>
                </a:cubicBezTo>
                <a:cubicBezTo>
                  <a:pt x="959" y="826770"/>
                  <a:pt x="103829" y="1043940"/>
                  <a:pt x="275279" y="1190625"/>
                </a:cubicBezTo>
                <a:lnTo>
                  <a:pt x="301949" y="1190625"/>
                </a:lnTo>
                <a:cubicBezTo>
                  <a:pt x="124784" y="1046798"/>
                  <a:pt x="18104" y="828675"/>
                  <a:pt x="17152" y="597218"/>
                </a:cubicBezTo>
                <a:cubicBezTo>
                  <a:pt x="16199" y="364808"/>
                  <a:pt x="123832" y="144780"/>
                  <a:pt x="301949" y="0"/>
                </a:cubicBezTo>
                <a:close/>
              </a:path>
            </a:pathLst>
          </a:custGeom>
          <a:solidFill>
            <a:srgbClr val="88C79A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5" name="Google Shape;1845;p71"/>
          <p:cNvSpPr/>
          <p:nvPr/>
        </p:nvSpPr>
        <p:spPr>
          <a:xfrm flipH="1">
            <a:off x="-4" y="4019204"/>
            <a:ext cx="12192002" cy="2887260"/>
          </a:xfrm>
          <a:prstGeom prst="rect">
            <a:avLst/>
          </a:prstGeom>
          <a:solidFill>
            <a:srgbClr val="106B6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6" name="Google Shape;1846;p71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47" name="Google Shape;1847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1848" name="Google Shape;1848;p71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1849" name="Google Shape;1849;p71"/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1850" name="Google Shape;1850;p71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67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1" name="Google Shape;1851;p71"/>
          <p:cNvSpPr txBox="1"/>
          <p:nvPr/>
        </p:nvSpPr>
        <p:spPr>
          <a:xfrm>
            <a:off x="541892" y="539823"/>
            <a:ext cx="8329402" cy="1763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lang="hu-HU" sz="4000" b="1" i="0" u="none" strike="noStrike" cap="none">
                <a:solidFill>
                  <a:srgbClr val="88C79A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	</a:t>
            </a:r>
            <a:r>
              <a:rPr lang="hu-HU" sz="3600" b="1" i="0" u="none" strike="noStrike" cap="none">
                <a:solidFill>
                  <a:srgbClr val="009999"/>
                </a:solidFill>
                <a:latin typeface="Montserrat"/>
                <a:ea typeface="Montserrat"/>
                <a:cs typeface="Montserrat"/>
                <a:sym typeface="Montserrat"/>
              </a:rPr>
              <a:t>hospital</a:t>
            </a:r>
            <a:endParaRPr sz="3600" b="1" i="0" u="none" strike="noStrike" cap="none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852" name="Google Shape;1852;p71"/>
          <p:cNvGrpSpPr/>
          <p:nvPr/>
        </p:nvGrpSpPr>
        <p:grpSpPr>
          <a:xfrm>
            <a:off x="8287941" y="2411348"/>
            <a:ext cx="3190708" cy="3190698"/>
            <a:chOff x="4706593" y="2040841"/>
            <a:chExt cx="2776326" cy="2776318"/>
          </a:xfrm>
        </p:grpSpPr>
        <p:grpSp>
          <p:nvGrpSpPr>
            <p:cNvPr id="1853" name="Google Shape;1853;p71"/>
            <p:cNvGrpSpPr/>
            <p:nvPr/>
          </p:nvGrpSpPr>
          <p:grpSpPr>
            <a:xfrm>
              <a:off x="4706593" y="2040841"/>
              <a:ext cx="2776326" cy="2776318"/>
              <a:chOff x="4439112" y="727087"/>
              <a:chExt cx="4068522" cy="4068512"/>
            </a:xfrm>
          </p:grpSpPr>
          <p:sp>
            <p:nvSpPr>
              <p:cNvPr id="1854" name="Google Shape;1854;p71"/>
              <p:cNvSpPr/>
              <p:nvPr/>
            </p:nvSpPr>
            <p:spPr>
              <a:xfrm>
                <a:off x="4439112" y="727087"/>
                <a:ext cx="4068522" cy="4068512"/>
              </a:xfrm>
              <a:custGeom>
                <a:avLst/>
                <a:gdLst/>
                <a:ahLst/>
                <a:cxnLst/>
                <a:rect l="l" t="t" r="r" b="b"/>
                <a:pathLst>
                  <a:path w="4068522" h="4068512" extrusionOk="0">
                    <a:moveTo>
                      <a:pt x="4068522" y="2034256"/>
                    </a:moveTo>
                    <a:cubicBezTo>
                      <a:pt x="4068522" y="3157745"/>
                      <a:pt x="3157752" y="4068512"/>
                      <a:pt x="2034261" y="4068512"/>
                    </a:cubicBezTo>
                    <a:cubicBezTo>
                      <a:pt x="910770" y="4068512"/>
                      <a:pt x="0" y="3157745"/>
                      <a:pt x="0" y="2034256"/>
                    </a:cubicBezTo>
                    <a:cubicBezTo>
                      <a:pt x="0" y="910767"/>
                      <a:pt x="910770" y="0"/>
                      <a:pt x="2034261" y="0"/>
                    </a:cubicBezTo>
                    <a:cubicBezTo>
                      <a:pt x="3157752" y="0"/>
                      <a:pt x="4068522" y="910767"/>
                      <a:pt x="4068522" y="2034256"/>
                    </a:cubicBez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5" name="Google Shape;1855;p71"/>
              <p:cNvSpPr/>
              <p:nvPr/>
            </p:nvSpPr>
            <p:spPr>
              <a:xfrm>
                <a:off x="4816553" y="1104527"/>
                <a:ext cx="3313639" cy="3313631"/>
              </a:xfrm>
              <a:custGeom>
                <a:avLst/>
                <a:gdLst/>
                <a:ahLst/>
                <a:cxnLst/>
                <a:rect l="l" t="t" r="r" b="b"/>
                <a:pathLst>
                  <a:path w="3313639" h="3313631" extrusionOk="0">
                    <a:moveTo>
                      <a:pt x="3313640" y="1656816"/>
                    </a:moveTo>
                    <a:cubicBezTo>
                      <a:pt x="3313640" y="2571850"/>
                      <a:pt x="2571856" y="3313632"/>
                      <a:pt x="1656820" y="3313632"/>
                    </a:cubicBezTo>
                    <a:cubicBezTo>
                      <a:pt x="741784" y="3313632"/>
                      <a:pt x="0" y="2571850"/>
                      <a:pt x="0" y="1656816"/>
                    </a:cubicBezTo>
                    <a:cubicBezTo>
                      <a:pt x="0" y="741782"/>
                      <a:pt x="741784" y="0"/>
                      <a:pt x="1656820" y="0"/>
                    </a:cubicBezTo>
                    <a:cubicBezTo>
                      <a:pt x="2571856" y="0"/>
                      <a:pt x="3313640" y="741782"/>
                      <a:pt x="3313640" y="16568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56" name="Google Shape;1856;p71"/>
            <p:cNvSpPr txBox="1"/>
            <p:nvPr/>
          </p:nvSpPr>
          <p:spPr>
            <a:xfrm>
              <a:off x="4965006" y="2277737"/>
              <a:ext cx="2276884" cy="2142940"/>
            </a:xfrm>
            <a:prstGeom prst="rect">
              <a:avLst/>
            </a:prstGeom>
            <a:noFill/>
            <a:ln>
              <a:noFill/>
            </a:ln>
            <a:effectLst>
              <a:outerShdw blurRad="28575" dist="9525" dir="5400000" algn="bl" rotWithShape="0">
                <a:srgbClr val="00001A">
                  <a:alpha val="14901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</a:pPr>
              <a:r>
                <a:rPr lang="hu-HU" sz="2400" b="1" i="0" u="none" strike="noStrike" cap="none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Egynapos </a:t>
              </a:r>
              <a:endParaRPr/>
            </a:p>
            <a:p>
              <a:pPr marL="0" marR="0" lvl="0" indent="0" algn="ctr" rtl="0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</a:pPr>
              <a:r>
                <a:rPr lang="hu-HU" sz="2400" b="1" i="0" u="none" strike="noStrike" cap="none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valamint </a:t>
              </a:r>
              <a:endParaRPr/>
            </a:p>
            <a:p>
              <a:pPr marL="0" marR="0" lvl="0" indent="0" algn="ctr" rtl="0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</a:pPr>
              <a:r>
                <a:rPr lang="hu-HU" sz="2400" b="1" i="0" u="none" strike="noStrike" cap="none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nagy műtétek</a:t>
              </a:r>
              <a:endParaRPr sz="24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7" name="Google Shape;1857;p71"/>
          <p:cNvGrpSpPr/>
          <p:nvPr/>
        </p:nvGrpSpPr>
        <p:grpSpPr>
          <a:xfrm>
            <a:off x="4501485" y="2415687"/>
            <a:ext cx="3190708" cy="3190698"/>
            <a:chOff x="4706593" y="2040841"/>
            <a:chExt cx="2776326" cy="2776318"/>
          </a:xfrm>
        </p:grpSpPr>
        <p:grpSp>
          <p:nvGrpSpPr>
            <p:cNvPr id="1858" name="Google Shape;1858;p71"/>
            <p:cNvGrpSpPr/>
            <p:nvPr/>
          </p:nvGrpSpPr>
          <p:grpSpPr>
            <a:xfrm>
              <a:off x="4706593" y="2040841"/>
              <a:ext cx="2776326" cy="2776318"/>
              <a:chOff x="4439112" y="727087"/>
              <a:chExt cx="4068522" cy="4068512"/>
            </a:xfrm>
          </p:grpSpPr>
          <p:sp>
            <p:nvSpPr>
              <p:cNvPr id="1859" name="Google Shape;1859;p71"/>
              <p:cNvSpPr/>
              <p:nvPr/>
            </p:nvSpPr>
            <p:spPr>
              <a:xfrm>
                <a:off x="4439112" y="727087"/>
                <a:ext cx="4068522" cy="4068512"/>
              </a:xfrm>
              <a:custGeom>
                <a:avLst/>
                <a:gdLst/>
                <a:ahLst/>
                <a:cxnLst/>
                <a:rect l="l" t="t" r="r" b="b"/>
                <a:pathLst>
                  <a:path w="4068522" h="4068512" extrusionOk="0">
                    <a:moveTo>
                      <a:pt x="4068522" y="2034256"/>
                    </a:moveTo>
                    <a:cubicBezTo>
                      <a:pt x="4068522" y="3157745"/>
                      <a:pt x="3157752" y="4068512"/>
                      <a:pt x="2034261" y="4068512"/>
                    </a:cubicBezTo>
                    <a:cubicBezTo>
                      <a:pt x="910770" y="4068512"/>
                      <a:pt x="0" y="3157745"/>
                      <a:pt x="0" y="2034256"/>
                    </a:cubicBezTo>
                    <a:cubicBezTo>
                      <a:pt x="0" y="910767"/>
                      <a:pt x="910770" y="0"/>
                      <a:pt x="2034261" y="0"/>
                    </a:cubicBezTo>
                    <a:cubicBezTo>
                      <a:pt x="3157752" y="0"/>
                      <a:pt x="4068522" y="910767"/>
                      <a:pt x="4068522" y="2034256"/>
                    </a:cubicBezTo>
                    <a:close/>
                  </a:path>
                </a:pathLst>
              </a:custGeom>
              <a:solidFill>
                <a:srgbClr val="0099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0" name="Google Shape;1860;p71"/>
              <p:cNvSpPr/>
              <p:nvPr/>
            </p:nvSpPr>
            <p:spPr>
              <a:xfrm>
                <a:off x="4816553" y="1104527"/>
                <a:ext cx="3313639" cy="3313631"/>
              </a:xfrm>
              <a:custGeom>
                <a:avLst/>
                <a:gdLst/>
                <a:ahLst/>
                <a:cxnLst/>
                <a:rect l="l" t="t" r="r" b="b"/>
                <a:pathLst>
                  <a:path w="3313639" h="3313631" extrusionOk="0">
                    <a:moveTo>
                      <a:pt x="3313640" y="1656816"/>
                    </a:moveTo>
                    <a:cubicBezTo>
                      <a:pt x="3313640" y="2571850"/>
                      <a:pt x="2571856" y="3313632"/>
                      <a:pt x="1656820" y="3313632"/>
                    </a:cubicBezTo>
                    <a:cubicBezTo>
                      <a:pt x="741784" y="3313632"/>
                      <a:pt x="0" y="2571850"/>
                      <a:pt x="0" y="1656816"/>
                    </a:cubicBezTo>
                    <a:cubicBezTo>
                      <a:pt x="0" y="741782"/>
                      <a:pt x="741784" y="0"/>
                      <a:pt x="1656820" y="0"/>
                    </a:cubicBezTo>
                    <a:cubicBezTo>
                      <a:pt x="2571856" y="0"/>
                      <a:pt x="3313640" y="741782"/>
                      <a:pt x="3313640" y="16568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61" name="Google Shape;1861;p71"/>
            <p:cNvSpPr txBox="1"/>
            <p:nvPr/>
          </p:nvSpPr>
          <p:spPr>
            <a:xfrm>
              <a:off x="4964155" y="2957243"/>
              <a:ext cx="2276884" cy="856569"/>
            </a:xfrm>
            <a:prstGeom prst="rect">
              <a:avLst/>
            </a:prstGeom>
            <a:noFill/>
            <a:ln>
              <a:noFill/>
            </a:ln>
            <a:effectLst>
              <a:outerShdw blurRad="28575" dist="9525" dir="5400000" algn="bl" rotWithShape="0">
                <a:srgbClr val="00001A">
                  <a:alpha val="14901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</a:pPr>
              <a:r>
                <a:rPr lang="hu-HU" sz="2400" b="1" i="0" u="none" strike="noStrike" cap="none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Műtétet </a:t>
              </a:r>
              <a:br>
                <a:rPr lang="hu-HU" sz="2400" b="1" i="0" u="none" strike="noStrike" cap="none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hu-HU" sz="2400" b="1" i="0" u="none" strike="noStrike" cap="none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megelőző </a:t>
              </a:r>
              <a:br>
                <a:rPr lang="hu-HU" sz="2400" b="1" i="0" u="none" strike="noStrike" cap="none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hu-HU" sz="2400" b="1" i="0" u="none" strike="noStrike" cap="none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vizsgálatok</a:t>
              </a:r>
              <a:endParaRPr sz="24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62" name="Google Shape;1862;p71"/>
          <p:cNvGrpSpPr/>
          <p:nvPr/>
        </p:nvGrpSpPr>
        <p:grpSpPr>
          <a:xfrm>
            <a:off x="715029" y="2415688"/>
            <a:ext cx="3190708" cy="3190698"/>
            <a:chOff x="4706593" y="2040841"/>
            <a:chExt cx="2776326" cy="2776318"/>
          </a:xfrm>
        </p:grpSpPr>
        <p:grpSp>
          <p:nvGrpSpPr>
            <p:cNvPr id="1863" name="Google Shape;1863;p71"/>
            <p:cNvGrpSpPr/>
            <p:nvPr/>
          </p:nvGrpSpPr>
          <p:grpSpPr>
            <a:xfrm>
              <a:off x="4706593" y="2040841"/>
              <a:ext cx="2776326" cy="2776318"/>
              <a:chOff x="4439112" y="727087"/>
              <a:chExt cx="4068522" cy="4068512"/>
            </a:xfrm>
          </p:grpSpPr>
          <p:sp>
            <p:nvSpPr>
              <p:cNvPr id="1864" name="Google Shape;1864;p71"/>
              <p:cNvSpPr/>
              <p:nvPr/>
            </p:nvSpPr>
            <p:spPr>
              <a:xfrm>
                <a:off x="4439112" y="727087"/>
                <a:ext cx="4068522" cy="4068512"/>
              </a:xfrm>
              <a:custGeom>
                <a:avLst/>
                <a:gdLst/>
                <a:ahLst/>
                <a:cxnLst/>
                <a:rect l="l" t="t" r="r" b="b"/>
                <a:pathLst>
                  <a:path w="4068522" h="4068512" extrusionOk="0">
                    <a:moveTo>
                      <a:pt x="4068522" y="2034256"/>
                    </a:moveTo>
                    <a:cubicBezTo>
                      <a:pt x="4068522" y="3157745"/>
                      <a:pt x="3157752" y="4068512"/>
                      <a:pt x="2034261" y="4068512"/>
                    </a:cubicBezTo>
                    <a:cubicBezTo>
                      <a:pt x="910770" y="4068512"/>
                      <a:pt x="0" y="3157745"/>
                      <a:pt x="0" y="2034256"/>
                    </a:cubicBezTo>
                    <a:cubicBezTo>
                      <a:pt x="0" y="910767"/>
                      <a:pt x="910770" y="0"/>
                      <a:pt x="2034261" y="0"/>
                    </a:cubicBezTo>
                    <a:cubicBezTo>
                      <a:pt x="3157752" y="0"/>
                      <a:pt x="4068522" y="910767"/>
                      <a:pt x="4068522" y="2034256"/>
                    </a:cubicBezTo>
                    <a:close/>
                  </a:path>
                </a:pathLst>
              </a:custGeom>
              <a:solidFill>
                <a:srgbClr val="009999"/>
              </a:solidFill>
              <a:ln w="49000" cap="flat" cmpd="sng">
                <a:solidFill>
                  <a:srgbClr val="009999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5" name="Google Shape;1865;p71"/>
              <p:cNvSpPr/>
              <p:nvPr/>
            </p:nvSpPr>
            <p:spPr>
              <a:xfrm>
                <a:off x="4816553" y="1104527"/>
                <a:ext cx="3313639" cy="3313631"/>
              </a:xfrm>
              <a:custGeom>
                <a:avLst/>
                <a:gdLst/>
                <a:ahLst/>
                <a:cxnLst/>
                <a:rect l="l" t="t" r="r" b="b"/>
                <a:pathLst>
                  <a:path w="3313639" h="3313631" extrusionOk="0">
                    <a:moveTo>
                      <a:pt x="3313640" y="1656816"/>
                    </a:moveTo>
                    <a:cubicBezTo>
                      <a:pt x="3313640" y="2571850"/>
                      <a:pt x="2571856" y="3313632"/>
                      <a:pt x="1656820" y="3313632"/>
                    </a:cubicBezTo>
                    <a:cubicBezTo>
                      <a:pt x="741784" y="3313632"/>
                      <a:pt x="0" y="2571850"/>
                      <a:pt x="0" y="1656816"/>
                    </a:cubicBezTo>
                    <a:cubicBezTo>
                      <a:pt x="0" y="741782"/>
                      <a:pt x="741784" y="0"/>
                      <a:pt x="1656820" y="0"/>
                    </a:cubicBezTo>
                    <a:cubicBezTo>
                      <a:pt x="2571856" y="0"/>
                      <a:pt x="3313640" y="741782"/>
                      <a:pt x="3313640" y="16568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49000" cap="flat" cmpd="sng">
                <a:solidFill>
                  <a:srgbClr val="009999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66" name="Google Shape;1866;p71"/>
            <p:cNvSpPr txBox="1"/>
            <p:nvPr/>
          </p:nvSpPr>
          <p:spPr>
            <a:xfrm>
              <a:off x="4969025" y="2957242"/>
              <a:ext cx="2276884" cy="856569"/>
            </a:xfrm>
            <a:prstGeom prst="rect">
              <a:avLst/>
            </a:prstGeom>
            <a:noFill/>
            <a:ln>
              <a:noFill/>
            </a:ln>
            <a:effectLst>
              <a:outerShdw blurRad="28575" dist="9525" dir="5400000" algn="bl" rotWithShape="0">
                <a:srgbClr val="00001A">
                  <a:alpha val="14901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</a:pPr>
              <a:r>
                <a:rPr lang="hu-HU" sz="2400" b="1" i="0" u="none" strike="noStrike" cap="none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Betegút-</a:t>
              </a:r>
              <a:br>
                <a:rPr lang="hu-HU" sz="2400" b="1" i="0" u="none" strike="noStrike" cap="none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hu-HU" sz="2400" b="1" i="0" u="none" strike="noStrike" cap="none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menedzser</a:t>
              </a:r>
              <a:endParaRPr sz="24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867" name="Google Shape;1867;p71" descr="Az Aegon Alfa lett - Alfa biztosítás onl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3840" y="323715"/>
            <a:ext cx="2767584" cy="860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72"/>
          <p:cNvSpPr/>
          <p:nvPr/>
        </p:nvSpPr>
        <p:spPr>
          <a:xfrm flipH="1">
            <a:off x="-4" y="0"/>
            <a:ext cx="12192003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3" name="Google Shape;1873;p72"/>
          <p:cNvSpPr/>
          <p:nvPr/>
        </p:nvSpPr>
        <p:spPr>
          <a:xfrm>
            <a:off x="10437261" y="-32310"/>
            <a:ext cx="8013691" cy="6922620"/>
          </a:xfrm>
          <a:custGeom>
            <a:avLst/>
            <a:gdLst/>
            <a:ahLst/>
            <a:cxnLst/>
            <a:rect l="l" t="t" r="r" b="b"/>
            <a:pathLst>
              <a:path w="1378277" h="1190625" extrusionOk="0">
                <a:moveTo>
                  <a:pt x="1035372" y="0"/>
                </a:moveTo>
                <a:lnTo>
                  <a:pt x="342905" y="0"/>
                </a:lnTo>
                <a:cubicBezTo>
                  <a:pt x="137165" y="120015"/>
                  <a:pt x="-948" y="341948"/>
                  <a:pt x="5" y="597218"/>
                </a:cubicBezTo>
                <a:cubicBezTo>
                  <a:pt x="957" y="850583"/>
                  <a:pt x="138117" y="1071563"/>
                  <a:pt x="342905" y="1190625"/>
                </a:cubicBezTo>
                <a:lnTo>
                  <a:pt x="1035372" y="1190625"/>
                </a:lnTo>
                <a:cubicBezTo>
                  <a:pt x="1241112" y="1070610"/>
                  <a:pt x="1379225" y="848678"/>
                  <a:pt x="1378273" y="593408"/>
                </a:cubicBezTo>
                <a:cubicBezTo>
                  <a:pt x="1377320" y="340043"/>
                  <a:pt x="1239207" y="119063"/>
                  <a:pt x="1035372" y="0"/>
                </a:cubicBezTo>
                <a:close/>
              </a:path>
            </a:pathLst>
          </a:custGeom>
          <a:solidFill>
            <a:srgbClr val="88C79A">
              <a:alpha val="2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4" name="Google Shape;1874;p72"/>
          <p:cNvSpPr/>
          <p:nvPr/>
        </p:nvSpPr>
        <p:spPr>
          <a:xfrm>
            <a:off x="9888980" y="-32310"/>
            <a:ext cx="1755617" cy="6922620"/>
          </a:xfrm>
          <a:custGeom>
            <a:avLst/>
            <a:gdLst/>
            <a:ahLst/>
            <a:cxnLst/>
            <a:rect l="l" t="t" r="r" b="b"/>
            <a:pathLst>
              <a:path w="301949" h="1190625" extrusionOk="0">
                <a:moveTo>
                  <a:pt x="301949" y="0"/>
                </a:moveTo>
                <a:lnTo>
                  <a:pt x="275279" y="0"/>
                </a:lnTo>
                <a:cubicBezTo>
                  <a:pt x="101924" y="147638"/>
                  <a:pt x="-946" y="366713"/>
                  <a:pt x="7" y="597218"/>
                </a:cubicBezTo>
                <a:cubicBezTo>
                  <a:pt x="959" y="826770"/>
                  <a:pt x="103829" y="1043940"/>
                  <a:pt x="275279" y="1190625"/>
                </a:cubicBezTo>
                <a:lnTo>
                  <a:pt x="301949" y="1190625"/>
                </a:lnTo>
                <a:cubicBezTo>
                  <a:pt x="124784" y="1046798"/>
                  <a:pt x="18104" y="828675"/>
                  <a:pt x="17152" y="597218"/>
                </a:cubicBezTo>
                <a:cubicBezTo>
                  <a:pt x="16199" y="364808"/>
                  <a:pt x="123832" y="144780"/>
                  <a:pt x="301949" y="0"/>
                </a:cubicBezTo>
                <a:close/>
              </a:path>
            </a:pathLst>
          </a:custGeom>
          <a:solidFill>
            <a:srgbClr val="88C79A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5" name="Google Shape;1875;p72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6" name="Google Shape;1876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1877" name="Google Shape;1877;p72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1878" name="Google Shape;1878;p72"/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1879" name="Google Shape;1879;p72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68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0" name="Google Shape;1880;p72"/>
          <p:cNvSpPr txBox="1"/>
          <p:nvPr/>
        </p:nvSpPr>
        <p:spPr>
          <a:xfrm>
            <a:off x="541892" y="539823"/>
            <a:ext cx="8329402" cy="1763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lang="hu-HU" sz="4000" b="1" i="0" u="none" strike="noStrike" cap="none">
                <a:solidFill>
                  <a:srgbClr val="88C79A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	</a:t>
            </a:r>
            <a:r>
              <a:rPr lang="hu-HU" sz="3600" b="1" i="0" u="none" strike="noStrike" cap="none">
                <a:solidFill>
                  <a:srgbClr val="009999"/>
                </a:solidFill>
                <a:latin typeface="Montserrat"/>
                <a:ea typeface="Montserrat"/>
                <a:cs typeface="Montserrat"/>
                <a:sym typeface="Montserrat"/>
              </a:rPr>
              <a:t>hospital</a:t>
            </a:r>
            <a:endParaRPr sz="3600" b="1" i="0" u="none" strike="noStrike" cap="none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81" name="Google Shape;1881;p72" descr="Az Aegon Alfa lett - Alfa biztosítás onl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3840" y="323715"/>
            <a:ext cx="2767584" cy="860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2" name="Google Shape;1882;p7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19753" y="1298578"/>
            <a:ext cx="9797592" cy="49153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mb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7" name="Google Shape;1887;p73"/>
          <p:cNvSpPr/>
          <p:nvPr/>
        </p:nvSpPr>
        <p:spPr>
          <a:xfrm flipH="1">
            <a:off x="-4" y="0"/>
            <a:ext cx="12192003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8" name="Google Shape;1888;p73"/>
          <p:cNvSpPr/>
          <p:nvPr/>
        </p:nvSpPr>
        <p:spPr>
          <a:xfrm>
            <a:off x="10437261" y="-32310"/>
            <a:ext cx="8013691" cy="6922620"/>
          </a:xfrm>
          <a:custGeom>
            <a:avLst/>
            <a:gdLst/>
            <a:ahLst/>
            <a:cxnLst/>
            <a:rect l="l" t="t" r="r" b="b"/>
            <a:pathLst>
              <a:path w="1378277" h="1190625" extrusionOk="0">
                <a:moveTo>
                  <a:pt x="1035372" y="0"/>
                </a:moveTo>
                <a:lnTo>
                  <a:pt x="342905" y="0"/>
                </a:lnTo>
                <a:cubicBezTo>
                  <a:pt x="137165" y="120015"/>
                  <a:pt x="-948" y="341948"/>
                  <a:pt x="5" y="597218"/>
                </a:cubicBezTo>
                <a:cubicBezTo>
                  <a:pt x="957" y="850583"/>
                  <a:pt x="138117" y="1071563"/>
                  <a:pt x="342905" y="1190625"/>
                </a:cubicBezTo>
                <a:lnTo>
                  <a:pt x="1035372" y="1190625"/>
                </a:lnTo>
                <a:cubicBezTo>
                  <a:pt x="1241112" y="1070610"/>
                  <a:pt x="1379225" y="848678"/>
                  <a:pt x="1378273" y="593408"/>
                </a:cubicBezTo>
                <a:cubicBezTo>
                  <a:pt x="1377320" y="340043"/>
                  <a:pt x="1239207" y="119063"/>
                  <a:pt x="1035372" y="0"/>
                </a:cubicBezTo>
                <a:close/>
              </a:path>
            </a:pathLst>
          </a:custGeom>
          <a:solidFill>
            <a:srgbClr val="88C79A">
              <a:alpha val="2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9" name="Google Shape;1889;p73"/>
          <p:cNvSpPr/>
          <p:nvPr/>
        </p:nvSpPr>
        <p:spPr>
          <a:xfrm>
            <a:off x="9888980" y="-32310"/>
            <a:ext cx="1755617" cy="6922620"/>
          </a:xfrm>
          <a:custGeom>
            <a:avLst/>
            <a:gdLst/>
            <a:ahLst/>
            <a:cxnLst/>
            <a:rect l="l" t="t" r="r" b="b"/>
            <a:pathLst>
              <a:path w="301949" h="1190625" extrusionOk="0">
                <a:moveTo>
                  <a:pt x="301949" y="0"/>
                </a:moveTo>
                <a:lnTo>
                  <a:pt x="275279" y="0"/>
                </a:lnTo>
                <a:cubicBezTo>
                  <a:pt x="101924" y="147638"/>
                  <a:pt x="-946" y="366713"/>
                  <a:pt x="7" y="597218"/>
                </a:cubicBezTo>
                <a:cubicBezTo>
                  <a:pt x="959" y="826770"/>
                  <a:pt x="103829" y="1043940"/>
                  <a:pt x="275279" y="1190625"/>
                </a:cubicBezTo>
                <a:lnTo>
                  <a:pt x="301949" y="1190625"/>
                </a:lnTo>
                <a:cubicBezTo>
                  <a:pt x="124784" y="1046798"/>
                  <a:pt x="18104" y="828675"/>
                  <a:pt x="17152" y="597218"/>
                </a:cubicBezTo>
                <a:cubicBezTo>
                  <a:pt x="16199" y="364808"/>
                  <a:pt x="123832" y="144780"/>
                  <a:pt x="301949" y="0"/>
                </a:cubicBezTo>
                <a:close/>
              </a:path>
            </a:pathLst>
          </a:custGeom>
          <a:solidFill>
            <a:srgbClr val="88C79A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0" name="Google Shape;1890;p73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1" name="Google Shape;1891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1892" name="Google Shape;1892;p73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1893" name="Google Shape;1893;p73"/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1894" name="Google Shape;1894;p73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69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5" name="Google Shape;1895;p73"/>
          <p:cNvSpPr txBox="1"/>
          <p:nvPr/>
        </p:nvSpPr>
        <p:spPr>
          <a:xfrm>
            <a:off x="541892" y="539823"/>
            <a:ext cx="8329402" cy="1763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lang="hu-HU" sz="4000" b="1" i="0" u="none" strike="noStrike" cap="none">
                <a:solidFill>
                  <a:srgbClr val="88C79A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	</a:t>
            </a:r>
            <a:r>
              <a:rPr lang="hu-HU" sz="3600" b="1" i="0" u="none" strike="noStrike" cap="none">
                <a:solidFill>
                  <a:srgbClr val="009999"/>
                </a:solidFill>
                <a:latin typeface="Montserrat"/>
                <a:ea typeface="Montserrat"/>
                <a:cs typeface="Montserrat"/>
                <a:sym typeface="Montserrat"/>
              </a:rPr>
              <a:t>hospital</a:t>
            </a:r>
            <a:endParaRPr sz="3600" b="1" i="0" u="none" strike="noStrike" cap="none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96" name="Google Shape;1896;p73" descr="Az Aegon Alfa lett - Alfa biztosítás onl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3840" y="323715"/>
            <a:ext cx="2767584" cy="860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7" name="Google Shape;1897;p7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95167" y="2016528"/>
            <a:ext cx="9634194" cy="2894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8C7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7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" name="Google Shape;23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7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234" name="Google Shape;234;p7"/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235" name="Google Shape;235;p7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7"/>
          <p:cNvSpPr txBox="1"/>
          <p:nvPr/>
        </p:nvSpPr>
        <p:spPr>
          <a:xfrm>
            <a:off x="216000" y="720000"/>
            <a:ext cx="4811718" cy="586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hu-HU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Kisműtétek, amik nem igénylik, hogy a műtéten átesett páciens 24 órát meghaladóan maradjon a kórházban</a:t>
            </a:r>
            <a:endParaRPr dirty="0"/>
          </a:p>
          <a:p>
            <a:pPr marL="342900" marR="0" lvl="0" indent="-342900" algn="l" rtl="0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hu-HU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Előzmény nélküli betegség esetén</a:t>
            </a:r>
            <a:endParaRPr dirty="0"/>
          </a:p>
          <a:p>
            <a:pPr marL="342900" marR="0" lvl="0" indent="-342900" algn="l" rtl="0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hu-HU" sz="2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Nem csökken a keret az idősek esetén!</a:t>
            </a:r>
            <a:endParaRPr dirty="0"/>
          </a:p>
          <a:p>
            <a:pPr marL="0" marR="0" lvl="0" indent="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r>
              <a:rPr lang="hu-HU" sz="18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Keretösszeg: 500.000 Ft/év</a:t>
            </a:r>
            <a:endParaRPr dirty="0"/>
          </a:p>
          <a:p>
            <a:pPr marL="0" marR="0" lvl="0" indent="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r>
              <a:rPr lang="hu-HU" sz="18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Várakozási idő: </a:t>
            </a:r>
            <a:r>
              <a:rPr lang="hu-HU" sz="1800" b="0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3 hónap</a:t>
            </a:r>
            <a:endParaRPr dirty="0"/>
          </a:p>
          <a:p>
            <a:pPr marL="0" marR="0" lvl="0" indent="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r>
              <a:rPr lang="hu-HU" sz="18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Kizárás: </a:t>
            </a:r>
            <a:r>
              <a:rPr lang="hu-HU" sz="1800" b="0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meddővé tétel, terhesség </a:t>
            </a:r>
            <a:br>
              <a:rPr lang="hu-HU" sz="1800" b="0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1800" b="0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megszakítás, fogászat, látásjavítás, esztétikai/szépészeti beavatkozások</a:t>
            </a:r>
            <a:endParaRPr dirty="0"/>
          </a:p>
        </p:txBody>
      </p:sp>
      <p:sp>
        <p:nvSpPr>
          <p:cNvPr id="237" name="Google Shape;237;p7"/>
          <p:cNvSpPr/>
          <p:nvPr/>
        </p:nvSpPr>
        <p:spPr>
          <a:xfrm>
            <a:off x="6123600" y="0"/>
            <a:ext cx="6096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8" name="Google Shape;238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7560" y="4027130"/>
            <a:ext cx="5816994" cy="25047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9" name="Google Shape;239;p7"/>
          <p:cNvGrpSpPr/>
          <p:nvPr/>
        </p:nvGrpSpPr>
        <p:grpSpPr>
          <a:xfrm>
            <a:off x="4788000" y="3672000"/>
            <a:ext cx="2700009" cy="3372390"/>
            <a:chOff x="5559283" y="2276442"/>
            <a:chExt cx="2700009" cy="3372390"/>
          </a:xfrm>
        </p:grpSpPr>
        <p:grpSp>
          <p:nvGrpSpPr>
            <p:cNvPr id="240" name="Google Shape;240;p7"/>
            <p:cNvGrpSpPr/>
            <p:nvPr/>
          </p:nvGrpSpPr>
          <p:grpSpPr>
            <a:xfrm>
              <a:off x="5559283" y="2276442"/>
              <a:ext cx="2700009" cy="3372390"/>
              <a:chOff x="4265642" y="1727085"/>
              <a:chExt cx="3766956" cy="4705040"/>
            </a:xfrm>
          </p:grpSpPr>
          <p:sp>
            <p:nvSpPr>
              <p:cNvPr id="241" name="Google Shape;241;p7"/>
              <p:cNvSpPr/>
              <p:nvPr/>
            </p:nvSpPr>
            <p:spPr>
              <a:xfrm>
                <a:off x="4265642" y="1727085"/>
                <a:ext cx="3766956" cy="3766945"/>
              </a:xfrm>
              <a:custGeom>
                <a:avLst/>
                <a:gdLst/>
                <a:ahLst/>
                <a:cxnLst/>
                <a:rect l="l" t="t" r="r" b="b"/>
                <a:pathLst>
                  <a:path w="3313639" h="3313631" extrusionOk="0">
                    <a:moveTo>
                      <a:pt x="3313640" y="1656816"/>
                    </a:moveTo>
                    <a:cubicBezTo>
                      <a:pt x="3313640" y="2571850"/>
                      <a:pt x="2571856" y="3313632"/>
                      <a:pt x="1656820" y="3313632"/>
                    </a:cubicBezTo>
                    <a:cubicBezTo>
                      <a:pt x="741784" y="3313632"/>
                      <a:pt x="0" y="2571850"/>
                      <a:pt x="0" y="1656816"/>
                    </a:cubicBezTo>
                    <a:cubicBezTo>
                      <a:pt x="0" y="741782"/>
                      <a:pt x="741784" y="0"/>
                      <a:pt x="1656820" y="0"/>
                    </a:cubicBezTo>
                    <a:cubicBezTo>
                      <a:pt x="2571856" y="0"/>
                      <a:pt x="3313640" y="741782"/>
                      <a:pt x="3313640" y="165681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242;p7"/>
              <p:cNvSpPr txBox="1"/>
              <p:nvPr/>
            </p:nvSpPr>
            <p:spPr>
              <a:xfrm>
                <a:off x="4339297" y="3448880"/>
                <a:ext cx="3580854" cy="29832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800"/>
                  <a:buFont typeface="Arial"/>
                  <a:buNone/>
                </a:pPr>
                <a:r>
                  <a:rPr lang="hu-HU" sz="2000" b="1" i="0" u="none" strike="noStrike" cap="none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Teladoc:</a:t>
                </a:r>
                <a:endParaRPr/>
              </a:p>
              <a:p>
                <a:pPr marL="0" marR="0" lvl="0" indent="0" algn="ctr" rtl="0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800"/>
                  <a:buFont typeface="Arial"/>
                  <a:buNone/>
                </a:pPr>
                <a:r>
                  <a:rPr lang="hu-HU" sz="2400" b="1" i="0" u="none" strike="noStrike" cap="none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+36 1 461 1531</a:t>
                </a:r>
                <a:endParaRPr sz="2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3" name="Google Shape;243;p7"/>
            <p:cNvGrpSpPr/>
            <p:nvPr/>
          </p:nvGrpSpPr>
          <p:grpSpPr>
            <a:xfrm>
              <a:off x="6498319" y="2593618"/>
              <a:ext cx="809731" cy="814837"/>
              <a:chOff x="8091055" y="2532357"/>
              <a:chExt cx="809731" cy="814837"/>
            </a:xfrm>
          </p:grpSpPr>
          <p:sp>
            <p:nvSpPr>
              <p:cNvPr id="244" name="Google Shape;244;p7"/>
              <p:cNvSpPr/>
              <p:nvPr/>
            </p:nvSpPr>
            <p:spPr>
              <a:xfrm>
                <a:off x="8091055" y="2886270"/>
                <a:ext cx="418450" cy="460924"/>
              </a:xfrm>
              <a:custGeom>
                <a:avLst/>
                <a:gdLst/>
                <a:ahLst/>
                <a:cxnLst/>
                <a:rect l="l" t="t" r="r" b="b"/>
                <a:pathLst>
                  <a:path w="418450" h="460924" extrusionOk="0">
                    <a:moveTo>
                      <a:pt x="411905" y="376670"/>
                    </a:moveTo>
                    <a:lnTo>
                      <a:pt x="345353" y="299754"/>
                    </a:lnTo>
                    <a:cubicBezTo>
                      <a:pt x="336080" y="288844"/>
                      <a:pt x="319715" y="287753"/>
                      <a:pt x="309350" y="297026"/>
                    </a:cubicBezTo>
                    <a:lnTo>
                      <a:pt x="270619" y="330302"/>
                    </a:lnTo>
                    <a:cubicBezTo>
                      <a:pt x="260800" y="338485"/>
                      <a:pt x="246617" y="339576"/>
                      <a:pt x="236252" y="331939"/>
                    </a:cubicBezTo>
                    <a:cubicBezTo>
                      <a:pt x="184975" y="293753"/>
                      <a:pt x="142425" y="245204"/>
                      <a:pt x="112968" y="189562"/>
                    </a:cubicBezTo>
                    <a:cubicBezTo>
                      <a:pt x="106968" y="178107"/>
                      <a:pt x="109695" y="164469"/>
                      <a:pt x="119514" y="155741"/>
                    </a:cubicBezTo>
                    <a:lnTo>
                      <a:pt x="158245" y="121920"/>
                    </a:lnTo>
                    <a:cubicBezTo>
                      <a:pt x="169155" y="112646"/>
                      <a:pt x="170246" y="96281"/>
                      <a:pt x="160973" y="85916"/>
                    </a:cubicBezTo>
                    <a:lnTo>
                      <a:pt x="93876" y="9000"/>
                    </a:lnTo>
                    <a:cubicBezTo>
                      <a:pt x="84602" y="-1910"/>
                      <a:pt x="68237" y="-3001"/>
                      <a:pt x="57872" y="6273"/>
                    </a:cubicBezTo>
                    <a:lnTo>
                      <a:pt x="12050" y="46095"/>
                    </a:lnTo>
                    <a:cubicBezTo>
                      <a:pt x="1685" y="54823"/>
                      <a:pt x="-2133" y="69006"/>
                      <a:pt x="1140" y="81552"/>
                    </a:cubicBezTo>
                    <a:cubicBezTo>
                      <a:pt x="49144" y="248477"/>
                      <a:pt x="168064" y="386489"/>
                      <a:pt x="326806" y="457950"/>
                    </a:cubicBezTo>
                    <a:cubicBezTo>
                      <a:pt x="339353" y="463405"/>
                      <a:pt x="353536" y="461223"/>
                      <a:pt x="363900" y="452495"/>
                    </a:cubicBezTo>
                    <a:lnTo>
                      <a:pt x="409723" y="413219"/>
                    </a:lnTo>
                    <a:cubicBezTo>
                      <a:pt x="420087" y="403400"/>
                      <a:pt x="421724" y="387035"/>
                      <a:pt x="411905" y="3766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45;p7"/>
              <p:cNvSpPr/>
              <p:nvPr/>
            </p:nvSpPr>
            <p:spPr>
              <a:xfrm>
                <a:off x="8353100" y="2741285"/>
                <a:ext cx="349668" cy="350213"/>
              </a:xfrm>
              <a:custGeom>
                <a:avLst/>
                <a:gdLst/>
                <a:ahLst/>
                <a:cxnLst/>
                <a:rect l="l" t="t" r="r" b="b"/>
                <a:pathLst>
                  <a:path w="349668" h="350213" extrusionOk="0">
                    <a:moveTo>
                      <a:pt x="349669" y="139649"/>
                    </a:moveTo>
                    <a:lnTo>
                      <a:pt x="210565" y="139649"/>
                    </a:lnTo>
                    <a:lnTo>
                      <a:pt x="210565" y="0"/>
                    </a:lnTo>
                    <a:lnTo>
                      <a:pt x="139649" y="0"/>
                    </a:lnTo>
                    <a:lnTo>
                      <a:pt x="139649" y="139649"/>
                    </a:lnTo>
                    <a:lnTo>
                      <a:pt x="0" y="139649"/>
                    </a:lnTo>
                    <a:lnTo>
                      <a:pt x="0" y="210565"/>
                    </a:lnTo>
                    <a:lnTo>
                      <a:pt x="139649" y="210565"/>
                    </a:lnTo>
                    <a:lnTo>
                      <a:pt x="139649" y="350214"/>
                    </a:lnTo>
                    <a:lnTo>
                      <a:pt x="210565" y="350214"/>
                    </a:lnTo>
                    <a:lnTo>
                      <a:pt x="210565" y="210565"/>
                    </a:lnTo>
                    <a:lnTo>
                      <a:pt x="349669" y="21056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46;p7"/>
              <p:cNvSpPr/>
              <p:nvPr/>
            </p:nvSpPr>
            <p:spPr>
              <a:xfrm>
                <a:off x="8155082" y="2532357"/>
                <a:ext cx="745704" cy="758250"/>
              </a:xfrm>
              <a:custGeom>
                <a:avLst/>
                <a:gdLst/>
                <a:ahLst/>
                <a:cxnLst/>
                <a:rect l="l" t="t" r="r" b="b"/>
                <a:pathLst>
                  <a:path w="745704" h="758250" extrusionOk="0">
                    <a:moveTo>
                      <a:pt x="0" y="254205"/>
                    </a:moveTo>
                    <a:cubicBezTo>
                      <a:pt x="53459" y="105828"/>
                      <a:pt x="195291" y="0"/>
                      <a:pt x="361670" y="0"/>
                    </a:cubicBezTo>
                    <a:cubicBezTo>
                      <a:pt x="573871" y="0"/>
                      <a:pt x="745705" y="171834"/>
                      <a:pt x="745705" y="384035"/>
                    </a:cubicBezTo>
                    <a:cubicBezTo>
                      <a:pt x="745705" y="566779"/>
                      <a:pt x="618602" y="719520"/>
                      <a:pt x="447859" y="758251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47" name="Google Shape;247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97560" y="2152866"/>
            <a:ext cx="5749298" cy="14989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8" name="Google Shape;248;p7"/>
          <p:cNvGrpSpPr/>
          <p:nvPr/>
        </p:nvGrpSpPr>
        <p:grpSpPr>
          <a:xfrm>
            <a:off x="5292000" y="226984"/>
            <a:ext cx="6929336" cy="1660215"/>
            <a:chOff x="5262663" y="226984"/>
            <a:chExt cx="6929336" cy="1660215"/>
          </a:xfrm>
        </p:grpSpPr>
        <p:grpSp>
          <p:nvGrpSpPr>
            <p:cNvPr id="249" name="Google Shape;249;p7"/>
            <p:cNvGrpSpPr/>
            <p:nvPr/>
          </p:nvGrpSpPr>
          <p:grpSpPr>
            <a:xfrm>
              <a:off x="5262663" y="226984"/>
              <a:ext cx="6929336" cy="1660215"/>
              <a:chOff x="6386284" y="773383"/>
              <a:chExt cx="6929336" cy="1660215"/>
            </a:xfrm>
          </p:grpSpPr>
          <p:grpSp>
            <p:nvGrpSpPr>
              <p:cNvPr id="250" name="Google Shape;250;p7"/>
              <p:cNvGrpSpPr/>
              <p:nvPr/>
            </p:nvGrpSpPr>
            <p:grpSpPr>
              <a:xfrm>
                <a:off x="6386284" y="773383"/>
                <a:ext cx="6929336" cy="1660215"/>
                <a:chOff x="6386284" y="773383"/>
                <a:chExt cx="6929336" cy="1660215"/>
              </a:xfrm>
            </p:grpSpPr>
            <p:sp>
              <p:nvSpPr>
                <p:cNvPr id="251" name="Google Shape;251;p7"/>
                <p:cNvSpPr/>
                <p:nvPr/>
              </p:nvSpPr>
              <p:spPr>
                <a:xfrm rot="-5400000">
                  <a:off x="9436676" y="-1445528"/>
                  <a:ext cx="1660033" cy="60978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0033" h="4657286" extrusionOk="0">
                      <a:moveTo>
                        <a:pt x="0" y="0"/>
                      </a:moveTo>
                      <a:lnTo>
                        <a:pt x="1660034" y="0"/>
                      </a:lnTo>
                      <a:lnTo>
                        <a:pt x="1660034" y="4657286"/>
                      </a:lnTo>
                      <a:lnTo>
                        <a:pt x="0" y="465728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52" name="Google Shape;252;p7"/>
                <p:cNvGrpSpPr/>
                <p:nvPr/>
              </p:nvGrpSpPr>
              <p:grpSpPr>
                <a:xfrm>
                  <a:off x="6386284" y="773567"/>
                  <a:ext cx="831484" cy="1660032"/>
                  <a:chOff x="6386284" y="773567"/>
                  <a:chExt cx="831484" cy="1660032"/>
                </a:xfrm>
              </p:grpSpPr>
              <p:sp>
                <p:nvSpPr>
                  <p:cNvPr id="253" name="Google Shape;253;p7"/>
                  <p:cNvSpPr/>
                  <p:nvPr/>
                </p:nvSpPr>
                <p:spPr>
                  <a:xfrm>
                    <a:off x="6386284" y="773567"/>
                    <a:ext cx="831484" cy="16600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1484" h="1660032" extrusionOk="0">
                        <a:moveTo>
                          <a:pt x="830017" y="1486888"/>
                        </a:moveTo>
                        <a:cubicBezTo>
                          <a:pt x="467098" y="1486888"/>
                          <a:pt x="173144" y="1192934"/>
                          <a:pt x="173144" y="830016"/>
                        </a:cubicBezTo>
                        <a:cubicBezTo>
                          <a:pt x="173144" y="467098"/>
                          <a:pt x="467098" y="173144"/>
                          <a:pt x="830017" y="173144"/>
                        </a:cubicBezTo>
                        <a:cubicBezTo>
                          <a:pt x="830506" y="173144"/>
                          <a:pt x="830995" y="173144"/>
                          <a:pt x="831484" y="173144"/>
                        </a:cubicBezTo>
                        <a:lnTo>
                          <a:pt x="831484" y="0"/>
                        </a:lnTo>
                        <a:cubicBezTo>
                          <a:pt x="830995" y="0"/>
                          <a:pt x="830506" y="0"/>
                          <a:pt x="830017" y="0"/>
                        </a:cubicBezTo>
                        <a:cubicBezTo>
                          <a:pt x="371722" y="0"/>
                          <a:pt x="0" y="371722"/>
                          <a:pt x="0" y="830016"/>
                        </a:cubicBezTo>
                        <a:cubicBezTo>
                          <a:pt x="0" y="1288310"/>
                          <a:pt x="371722" y="1660032"/>
                          <a:pt x="830017" y="1660032"/>
                        </a:cubicBezTo>
                        <a:cubicBezTo>
                          <a:pt x="830506" y="1660032"/>
                          <a:pt x="830995" y="1660032"/>
                          <a:pt x="831484" y="1660032"/>
                        </a:cubicBezTo>
                        <a:lnTo>
                          <a:pt x="831484" y="1486888"/>
                        </a:lnTo>
                        <a:cubicBezTo>
                          <a:pt x="830995" y="1486888"/>
                          <a:pt x="830506" y="1486888"/>
                          <a:pt x="830017" y="1486888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alpha val="69803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4" name="Google Shape;254;p7"/>
                  <p:cNvSpPr/>
                  <p:nvPr/>
                </p:nvSpPr>
                <p:spPr>
                  <a:xfrm>
                    <a:off x="6386284" y="773567"/>
                    <a:ext cx="831484" cy="8300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1484" h="830016" extrusionOk="0">
                        <a:moveTo>
                          <a:pt x="830017" y="173144"/>
                        </a:moveTo>
                        <a:cubicBezTo>
                          <a:pt x="830506" y="173144"/>
                          <a:pt x="830995" y="173144"/>
                          <a:pt x="831484" y="173144"/>
                        </a:cubicBezTo>
                        <a:lnTo>
                          <a:pt x="831484" y="0"/>
                        </a:lnTo>
                        <a:cubicBezTo>
                          <a:pt x="830995" y="0"/>
                          <a:pt x="830506" y="0"/>
                          <a:pt x="830017" y="0"/>
                        </a:cubicBezTo>
                        <a:cubicBezTo>
                          <a:pt x="371722" y="0"/>
                          <a:pt x="0" y="371722"/>
                          <a:pt x="0" y="830016"/>
                        </a:cubicBezTo>
                        <a:lnTo>
                          <a:pt x="173144" y="830016"/>
                        </a:lnTo>
                        <a:cubicBezTo>
                          <a:pt x="173144" y="467098"/>
                          <a:pt x="467098" y="173144"/>
                          <a:pt x="830017" y="173144"/>
                        </a:cubicBezTo>
                        <a:close/>
                      </a:path>
                    </a:pathLst>
                  </a:custGeom>
                  <a:solidFill>
                    <a:schemeClr val="accent3">
                      <a:alpha val="69803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55" name="Google Shape;255;p7"/>
                <p:cNvSpPr/>
                <p:nvPr/>
              </p:nvSpPr>
              <p:spPr>
                <a:xfrm rot="-271851">
                  <a:off x="6643568" y="1030836"/>
                  <a:ext cx="1145520" cy="1145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5520" h="1145519" extrusionOk="0">
                      <a:moveTo>
                        <a:pt x="1145521" y="572760"/>
                      </a:moveTo>
                      <a:cubicBezTo>
                        <a:pt x="1145521" y="889086"/>
                        <a:pt x="889087" y="1145520"/>
                        <a:pt x="572760" y="1145520"/>
                      </a:cubicBezTo>
                      <a:cubicBezTo>
                        <a:pt x="256433" y="1145520"/>
                        <a:pt x="0" y="889086"/>
                        <a:pt x="0" y="572760"/>
                      </a:cubicBezTo>
                      <a:cubicBezTo>
                        <a:pt x="0" y="256433"/>
                        <a:pt x="256433" y="0"/>
                        <a:pt x="572760" y="0"/>
                      </a:cubicBezTo>
                      <a:cubicBezTo>
                        <a:pt x="889087" y="0"/>
                        <a:pt x="1145521" y="256433"/>
                        <a:pt x="1145521" y="57276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56" name="Google Shape;256;p7"/>
              <p:cNvSpPr txBox="1"/>
              <p:nvPr/>
            </p:nvSpPr>
            <p:spPr>
              <a:xfrm>
                <a:off x="7979144" y="1063235"/>
                <a:ext cx="4553905" cy="12324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800"/>
                  <a:buFont typeface="Arial"/>
                  <a:buNone/>
                </a:pPr>
                <a:r>
                  <a:rPr lang="hu-HU" sz="3200" b="1" i="0" u="none" strike="noStrike" cap="none" dirty="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Ambuláns és egynapos </a:t>
                </a:r>
                <a:r>
                  <a:rPr lang="hu-HU" sz="3200" b="1" i="0" u="none" strike="noStrike" cap="none" dirty="0">
                    <a:solidFill>
                      <a:schemeClr val="accent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sebészet</a:t>
                </a:r>
                <a:endParaRPr sz="1200" dirty="0"/>
              </a:p>
            </p:txBody>
          </p:sp>
        </p:grpSp>
        <p:grpSp>
          <p:nvGrpSpPr>
            <p:cNvPr id="257" name="Google Shape;257;p7"/>
            <p:cNvGrpSpPr/>
            <p:nvPr/>
          </p:nvGrpSpPr>
          <p:grpSpPr>
            <a:xfrm>
              <a:off x="5752197" y="614363"/>
              <a:ext cx="634463" cy="720847"/>
              <a:chOff x="5846918" y="101000"/>
              <a:chExt cx="1060133" cy="1204476"/>
            </a:xfrm>
          </p:grpSpPr>
          <p:grpSp>
            <p:nvGrpSpPr>
              <p:cNvPr id="258" name="Google Shape;258;p7"/>
              <p:cNvGrpSpPr/>
              <p:nvPr/>
            </p:nvGrpSpPr>
            <p:grpSpPr>
              <a:xfrm>
                <a:off x="5846918" y="101000"/>
                <a:ext cx="934215" cy="1194950"/>
                <a:chOff x="5846918" y="101000"/>
                <a:chExt cx="934215" cy="1194950"/>
              </a:xfrm>
            </p:grpSpPr>
            <p:sp>
              <p:nvSpPr>
                <p:cNvPr id="259" name="Google Shape;259;p7"/>
                <p:cNvSpPr/>
                <p:nvPr/>
              </p:nvSpPr>
              <p:spPr>
                <a:xfrm>
                  <a:off x="6191208" y="101000"/>
                  <a:ext cx="589925" cy="78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925" h="780175" extrusionOk="0">
                      <a:moveTo>
                        <a:pt x="572968" y="53855"/>
                      </a:moveTo>
                      <a:lnTo>
                        <a:pt x="502483" y="6230"/>
                      </a:lnTo>
                      <a:cubicBezTo>
                        <a:pt x="485338" y="-5200"/>
                        <a:pt x="461525" y="-437"/>
                        <a:pt x="450095" y="16708"/>
                      </a:cubicBezTo>
                      <a:lnTo>
                        <a:pt x="6230" y="673933"/>
                      </a:lnTo>
                      <a:cubicBezTo>
                        <a:pt x="-5200" y="691078"/>
                        <a:pt x="-437" y="714890"/>
                        <a:pt x="16708" y="726320"/>
                      </a:cubicBezTo>
                      <a:lnTo>
                        <a:pt x="87193" y="773945"/>
                      </a:lnTo>
                      <a:cubicBezTo>
                        <a:pt x="104338" y="785375"/>
                        <a:pt x="128150" y="780613"/>
                        <a:pt x="139580" y="763468"/>
                      </a:cubicBezTo>
                      <a:lnTo>
                        <a:pt x="583445" y="105290"/>
                      </a:lnTo>
                      <a:cubicBezTo>
                        <a:pt x="594875" y="89098"/>
                        <a:pt x="591065" y="65285"/>
                        <a:pt x="572968" y="53855"/>
                      </a:cubicBez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0" name="Google Shape;260;p7"/>
                <p:cNvSpPr/>
                <p:nvPr/>
              </p:nvSpPr>
              <p:spPr>
                <a:xfrm>
                  <a:off x="5846918" y="890338"/>
                  <a:ext cx="400849" cy="405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849" h="405612" extrusionOk="0">
                      <a:moveTo>
                        <a:pt x="0" y="405612"/>
                      </a:moveTo>
                      <a:cubicBezTo>
                        <a:pt x="221933" y="402755"/>
                        <a:pt x="393383" y="110337"/>
                        <a:pt x="393383" y="110337"/>
                      </a:cubicBezTo>
                      <a:cubicBezTo>
                        <a:pt x="406718" y="90335"/>
                        <a:pt x="401955" y="62712"/>
                        <a:pt x="381000" y="48425"/>
                      </a:cubicBezTo>
                      <a:lnTo>
                        <a:pt x="320993" y="7467"/>
                      </a:lnTo>
                      <a:cubicBezTo>
                        <a:pt x="300990" y="-5867"/>
                        <a:pt x="273368" y="-1105"/>
                        <a:pt x="259080" y="19850"/>
                      </a:cubicBezTo>
                      <a:lnTo>
                        <a:pt x="0" y="405612"/>
                      </a:ln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1" name="Google Shape;261;p7"/>
                <p:cNvSpPr/>
                <p:nvPr/>
              </p:nvSpPr>
              <p:spPr>
                <a:xfrm>
                  <a:off x="6237444" y="878756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45720" y="0"/>
                      </a:moveTo>
                      <a:lnTo>
                        <a:pt x="0" y="67628"/>
                      </a:lnTo>
                    </a:path>
                  </a:pathLst>
                </a:custGeom>
                <a:noFill/>
                <a:ln w="19050" cap="rnd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262;p7"/>
                <p:cNvSpPr/>
                <p:nvPr/>
              </p:nvSpPr>
              <p:spPr>
                <a:xfrm>
                  <a:off x="6158386" y="825416"/>
                  <a:ext cx="45719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19" h="67627" extrusionOk="0">
                      <a:moveTo>
                        <a:pt x="0" y="67627"/>
                      </a:moveTo>
                      <a:lnTo>
                        <a:pt x="45720" y="0"/>
                      </a:lnTo>
                    </a:path>
                  </a:pathLst>
                </a:custGeom>
                <a:noFill/>
                <a:ln w="19050" cap="rnd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263;p7"/>
                <p:cNvSpPr/>
                <p:nvPr/>
              </p:nvSpPr>
              <p:spPr>
                <a:xfrm>
                  <a:off x="6375556" y="327258"/>
                  <a:ext cx="220980" cy="328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980" h="328612" extrusionOk="0">
                      <a:moveTo>
                        <a:pt x="0" y="328613"/>
                      </a:moveTo>
                      <a:lnTo>
                        <a:pt x="220980" y="0"/>
                      </a:lnTo>
                    </a:path>
                  </a:pathLst>
                </a:custGeom>
                <a:noFill/>
                <a:ln w="19050" cap="rnd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64" name="Google Shape;264;p7"/>
              <p:cNvSpPr/>
              <p:nvPr/>
            </p:nvSpPr>
            <p:spPr>
              <a:xfrm>
                <a:off x="6085996" y="1295951"/>
                <a:ext cx="105727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05727" h="9525" extrusionOk="0">
                    <a:moveTo>
                      <a:pt x="0" y="0"/>
                    </a:moveTo>
                    <a:lnTo>
                      <a:pt x="105728" y="0"/>
                    </a:ln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265;p7"/>
              <p:cNvSpPr/>
              <p:nvPr/>
            </p:nvSpPr>
            <p:spPr>
              <a:xfrm>
                <a:off x="6324121" y="1295951"/>
                <a:ext cx="105727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05727" h="9525" extrusionOk="0">
                    <a:moveTo>
                      <a:pt x="0" y="0"/>
                    </a:moveTo>
                    <a:lnTo>
                      <a:pt x="105728" y="0"/>
                    </a:ln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266;p7"/>
              <p:cNvSpPr/>
              <p:nvPr/>
            </p:nvSpPr>
            <p:spPr>
              <a:xfrm>
                <a:off x="6563199" y="1295951"/>
                <a:ext cx="105727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05727" h="9525" extrusionOk="0">
                    <a:moveTo>
                      <a:pt x="0" y="0"/>
                    </a:moveTo>
                    <a:lnTo>
                      <a:pt x="105727" y="0"/>
                    </a:ln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267;p7"/>
              <p:cNvSpPr/>
              <p:nvPr/>
            </p:nvSpPr>
            <p:spPr>
              <a:xfrm>
                <a:off x="6801324" y="1295951"/>
                <a:ext cx="105727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105727" h="9525" extrusionOk="0">
                    <a:moveTo>
                      <a:pt x="0" y="0"/>
                    </a:moveTo>
                    <a:lnTo>
                      <a:pt x="105727" y="0"/>
                    </a:ln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7"/>
              <p:cNvSpPr/>
              <p:nvPr/>
            </p:nvSpPr>
            <p:spPr>
              <a:xfrm>
                <a:off x="6144099" y="1141646"/>
                <a:ext cx="762952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762952" h="69532" extrusionOk="0">
                    <a:moveTo>
                      <a:pt x="64770" y="0"/>
                    </a:moveTo>
                    <a:cubicBezTo>
                      <a:pt x="45720" y="21907"/>
                      <a:pt x="24765" y="45720"/>
                      <a:pt x="0" y="69532"/>
                    </a:cubicBezTo>
                    <a:lnTo>
                      <a:pt x="762953" y="69532"/>
                    </a:lnTo>
                    <a:lnTo>
                      <a:pt x="762953" y="0"/>
                    </a:lnTo>
                    <a:lnTo>
                      <a:pt x="6477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2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2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7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2" name="Google Shape;1902;p74"/>
          <p:cNvSpPr/>
          <p:nvPr/>
        </p:nvSpPr>
        <p:spPr>
          <a:xfrm>
            <a:off x="0" y="0"/>
            <a:ext cx="4320000" cy="6858000"/>
          </a:xfrm>
          <a:prstGeom prst="rect">
            <a:avLst/>
          </a:prstGeom>
          <a:solidFill>
            <a:srgbClr val="88C7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3" name="Google Shape;1903;p74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04" name="Google Shape;1904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1905" name="Google Shape;1905;p74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1906" name="Google Shape;1906;p74"/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1907" name="Google Shape;1907;p74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70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8" name="Google Shape;1908;p74"/>
          <p:cNvSpPr/>
          <p:nvPr/>
        </p:nvSpPr>
        <p:spPr>
          <a:xfrm>
            <a:off x="0" y="0"/>
            <a:ext cx="12192000" cy="11958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9" name="Google Shape;1909;p74"/>
          <p:cNvSpPr txBox="1"/>
          <p:nvPr/>
        </p:nvSpPr>
        <p:spPr>
          <a:xfrm>
            <a:off x="345633" y="568896"/>
            <a:ext cx="4269910" cy="3345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lang="hu-HU" sz="36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Csomagok</a:t>
            </a:r>
            <a:r>
              <a:rPr lang="hu-HU" sz="36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összehasonlító táblázata </a:t>
            </a:r>
            <a:endParaRPr sz="1200" dirty="0"/>
          </a:p>
        </p:txBody>
      </p:sp>
      <p:sp>
        <p:nvSpPr>
          <p:cNvPr id="1910" name="Google Shape;1910;p74"/>
          <p:cNvSpPr txBox="1"/>
          <p:nvPr/>
        </p:nvSpPr>
        <p:spPr>
          <a:xfrm>
            <a:off x="5526438" y="770096"/>
            <a:ext cx="266200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IZYS</a:t>
            </a:r>
            <a:r>
              <a:rPr lang="hu-HU" sz="11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Biztosítási csomagok</a:t>
            </a:r>
            <a:endParaRPr/>
          </a:p>
        </p:txBody>
      </p:sp>
      <p:sp>
        <p:nvSpPr>
          <p:cNvPr id="1911" name="Google Shape;1911;p74"/>
          <p:cNvSpPr txBox="1"/>
          <p:nvPr/>
        </p:nvSpPr>
        <p:spPr>
          <a:xfrm>
            <a:off x="9188387" y="770096"/>
            <a:ext cx="1527443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Komfort Extra</a:t>
            </a:r>
            <a:endParaRPr/>
          </a:p>
        </p:txBody>
      </p:sp>
      <p:sp>
        <p:nvSpPr>
          <p:cNvPr id="1912" name="Google Shape;1912;p74"/>
          <p:cNvSpPr txBox="1"/>
          <p:nvPr/>
        </p:nvSpPr>
        <p:spPr>
          <a:xfrm>
            <a:off x="10598592" y="762000"/>
            <a:ext cx="1393383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Prémium</a:t>
            </a:r>
            <a:endParaRPr/>
          </a:p>
        </p:txBody>
      </p:sp>
      <p:pic>
        <p:nvPicPr>
          <p:cNvPr id="1913" name="Google Shape;1913;p74"/>
          <p:cNvPicPr preferRelativeResize="0"/>
          <p:nvPr/>
        </p:nvPicPr>
        <p:blipFill rotWithShape="1">
          <a:blip r:embed="rId4">
            <a:alphaModFix/>
          </a:blip>
          <a:srcRect l="678" t="1079"/>
          <a:stretch/>
        </p:blipFill>
        <p:spPr>
          <a:xfrm>
            <a:off x="4330262" y="607399"/>
            <a:ext cx="7909599" cy="58249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8" name="Google Shape;1918;p75"/>
          <p:cNvSpPr/>
          <p:nvPr/>
        </p:nvSpPr>
        <p:spPr>
          <a:xfrm>
            <a:off x="0" y="0"/>
            <a:ext cx="4320000" cy="6858000"/>
          </a:xfrm>
          <a:prstGeom prst="rect">
            <a:avLst/>
          </a:prstGeom>
          <a:solidFill>
            <a:srgbClr val="88C7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9" name="Google Shape;1919;p75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20" name="Google Shape;1920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1921" name="Google Shape;1921;p75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1922" name="Google Shape;1922;p75"/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1923" name="Google Shape;1923;p75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71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4" name="Google Shape;1924;p75"/>
          <p:cNvSpPr/>
          <p:nvPr/>
        </p:nvSpPr>
        <p:spPr>
          <a:xfrm>
            <a:off x="0" y="0"/>
            <a:ext cx="12192000" cy="11958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5" name="Google Shape;1925;p75"/>
          <p:cNvSpPr txBox="1"/>
          <p:nvPr/>
        </p:nvSpPr>
        <p:spPr>
          <a:xfrm>
            <a:off x="345633" y="568896"/>
            <a:ext cx="4269910" cy="3345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lang="hu-HU" sz="36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Csomagok</a:t>
            </a:r>
            <a:r>
              <a:rPr lang="hu-HU" sz="36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összehasonlító táblázata </a:t>
            </a:r>
            <a:endParaRPr sz="1200" dirty="0"/>
          </a:p>
        </p:txBody>
      </p:sp>
      <p:sp>
        <p:nvSpPr>
          <p:cNvPr id="1926" name="Google Shape;1926;p75"/>
          <p:cNvSpPr txBox="1"/>
          <p:nvPr/>
        </p:nvSpPr>
        <p:spPr>
          <a:xfrm>
            <a:off x="5526438" y="770096"/>
            <a:ext cx="266200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IZYS</a:t>
            </a:r>
            <a:r>
              <a:rPr lang="hu-HU" sz="11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Biztosítási csomagok</a:t>
            </a:r>
            <a:endParaRPr/>
          </a:p>
        </p:txBody>
      </p:sp>
      <p:sp>
        <p:nvSpPr>
          <p:cNvPr id="1927" name="Google Shape;1927;p75"/>
          <p:cNvSpPr txBox="1"/>
          <p:nvPr/>
        </p:nvSpPr>
        <p:spPr>
          <a:xfrm>
            <a:off x="9188387" y="770096"/>
            <a:ext cx="1527443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Komfort Extra</a:t>
            </a:r>
            <a:endParaRPr/>
          </a:p>
        </p:txBody>
      </p:sp>
      <p:sp>
        <p:nvSpPr>
          <p:cNvPr id="1928" name="Google Shape;1928;p75"/>
          <p:cNvSpPr txBox="1"/>
          <p:nvPr/>
        </p:nvSpPr>
        <p:spPr>
          <a:xfrm>
            <a:off x="10598592" y="762000"/>
            <a:ext cx="1393383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Prémium</a:t>
            </a:r>
            <a:endParaRPr/>
          </a:p>
        </p:txBody>
      </p:sp>
      <p:pic>
        <p:nvPicPr>
          <p:cNvPr id="1929" name="Google Shape;1929;p75"/>
          <p:cNvPicPr preferRelativeResize="0"/>
          <p:nvPr/>
        </p:nvPicPr>
        <p:blipFill rotWithShape="1">
          <a:blip r:embed="rId4">
            <a:alphaModFix/>
          </a:blip>
          <a:srcRect l="401" r="-1"/>
          <a:stretch/>
        </p:blipFill>
        <p:spPr>
          <a:xfrm>
            <a:off x="4341487" y="609600"/>
            <a:ext cx="7850514" cy="598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0" name="Google Shape;1930;p75" descr="A képen asztal látható&#10;&#10;Automatikusan generált leírás"/>
          <p:cNvPicPr preferRelativeResize="0"/>
          <p:nvPr/>
        </p:nvPicPr>
        <p:blipFill rotWithShape="1">
          <a:blip r:embed="rId5">
            <a:alphaModFix/>
          </a:blip>
          <a:srcRect l="762" t="1242" r="836"/>
          <a:stretch/>
        </p:blipFill>
        <p:spPr>
          <a:xfrm>
            <a:off x="4316626" y="1252150"/>
            <a:ext cx="7875373" cy="45843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" name="Google Shape;1935;p7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8C7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6" name="Google Shape;1936;p7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407" r="30872"/>
          <a:stretch/>
        </p:blipFill>
        <p:spPr>
          <a:xfrm>
            <a:off x="-2494641" y="-141516"/>
            <a:ext cx="7141032" cy="7141032"/>
          </a:xfrm>
          <a:prstGeom prst="ellipse">
            <a:avLst/>
          </a:prstGeom>
          <a:noFill/>
          <a:ln>
            <a:noFill/>
          </a:ln>
        </p:spPr>
      </p:pic>
      <p:sp>
        <p:nvSpPr>
          <p:cNvPr id="1937" name="Google Shape;1937;p76"/>
          <p:cNvSpPr/>
          <p:nvPr/>
        </p:nvSpPr>
        <p:spPr>
          <a:xfrm>
            <a:off x="10447145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8" name="Google Shape;1938;p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01980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1939" name="Google Shape;1939;p76"/>
          <p:cNvSpPr txBox="1"/>
          <p:nvPr/>
        </p:nvSpPr>
        <p:spPr>
          <a:xfrm>
            <a:off x="8028079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1940" name="Google Shape;1940;p76"/>
          <p:cNvSpPr/>
          <p:nvPr/>
        </p:nvSpPr>
        <p:spPr>
          <a:xfrm>
            <a:off x="9212221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1941" name="Google Shape;1941;p76"/>
          <p:cNvSpPr txBox="1"/>
          <p:nvPr/>
        </p:nvSpPr>
        <p:spPr>
          <a:xfrm>
            <a:off x="11739351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72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2" name="Google Shape;1942;p76"/>
          <p:cNvSpPr txBox="1"/>
          <p:nvPr/>
        </p:nvSpPr>
        <p:spPr>
          <a:xfrm>
            <a:off x="6096000" y="1756230"/>
            <a:ext cx="5512289" cy="3595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</a:pPr>
            <a:r>
              <a:rPr lang="hu-HU" sz="2400" i="0" u="none" strike="noStrike" cap="none" dirty="0">
                <a:solidFill>
                  <a:schemeClr val="lt1"/>
                </a:solidFill>
                <a:sym typeface="Arial"/>
              </a:rPr>
              <a:t>Biztosítási csatlakozási nyilatkozat</a:t>
            </a:r>
            <a:endParaRPr dirty="0"/>
          </a:p>
          <a:p>
            <a:pPr marL="342900" marR="0" lvl="0" indent="-342900" algn="l" rtl="0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</a:pPr>
            <a:r>
              <a:rPr lang="hu-HU" sz="240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IZYS közösségi tartalékhoz csatlakozási nyilatkozat</a:t>
            </a:r>
            <a:endParaRPr dirty="0"/>
          </a:p>
          <a:p>
            <a:pPr marL="342900" marR="0" lvl="0" indent="-342900" algn="l" rtl="0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</a:pPr>
            <a:r>
              <a:rPr lang="hu-HU" sz="2400" i="0" u="none" strike="noStrike" cap="none" dirty="0">
                <a:solidFill>
                  <a:schemeClr val="lt1"/>
                </a:solidFill>
                <a:sym typeface="Arial"/>
              </a:rPr>
              <a:t>Adatkezelésére vonatkozó nyilatkozat</a:t>
            </a:r>
            <a:endParaRPr dirty="0"/>
          </a:p>
        </p:txBody>
      </p:sp>
      <p:sp>
        <p:nvSpPr>
          <p:cNvPr id="1943" name="Google Shape;1943;p76"/>
          <p:cNvSpPr txBox="1"/>
          <p:nvPr/>
        </p:nvSpPr>
        <p:spPr>
          <a:xfrm>
            <a:off x="4730000" y="726863"/>
            <a:ext cx="6165865" cy="1198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lang="hu-HU" sz="36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Mi kell a csatlakozáshoz</a:t>
            </a:r>
            <a:endParaRPr sz="1200" dirty="0"/>
          </a:p>
        </p:txBody>
      </p:sp>
      <p:sp>
        <p:nvSpPr>
          <p:cNvPr id="1944" name="Google Shape;1944;p76"/>
          <p:cNvSpPr/>
          <p:nvPr/>
        </p:nvSpPr>
        <p:spPr>
          <a:xfrm>
            <a:off x="-3017164" y="-664034"/>
            <a:ext cx="8195883" cy="8195873"/>
          </a:xfrm>
          <a:custGeom>
            <a:avLst/>
            <a:gdLst/>
            <a:ahLst/>
            <a:cxnLst/>
            <a:rect l="l" t="t" r="r" b="b"/>
            <a:pathLst>
              <a:path w="8195883" h="8195873" extrusionOk="0">
                <a:moveTo>
                  <a:pt x="4088138" y="10"/>
                </a:moveTo>
                <a:cubicBezTo>
                  <a:pt x="1823492" y="4912"/>
                  <a:pt x="-4892" y="1843097"/>
                  <a:pt x="10" y="4107741"/>
                </a:cubicBezTo>
                <a:cubicBezTo>
                  <a:pt x="4912" y="6372384"/>
                  <a:pt x="1843099" y="8200766"/>
                  <a:pt x="4107746" y="8195864"/>
                </a:cubicBezTo>
                <a:cubicBezTo>
                  <a:pt x="6372392" y="8190962"/>
                  <a:pt x="8200776" y="6352777"/>
                  <a:pt x="8195874" y="4088133"/>
                </a:cubicBezTo>
                <a:cubicBezTo>
                  <a:pt x="8186070" y="1823489"/>
                  <a:pt x="6347883" y="-4892"/>
                  <a:pt x="4088138" y="10"/>
                </a:cubicBezTo>
                <a:close/>
                <a:moveTo>
                  <a:pt x="4107746" y="7641957"/>
                </a:moveTo>
                <a:cubicBezTo>
                  <a:pt x="2151914" y="7646859"/>
                  <a:pt x="558819" y="6063569"/>
                  <a:pt x="553917" y="4107741"/>
                </a:cubicBezTo>
                <a:cubicBezTo>
                  <a:pt x="549015" y="2151912"/>
                  <a:pt x="2132307" y="558818"/>
                  <a:pt x="4088138" y="553916"/>
                </a:cubicBezTo>
                <a:cubicBezTo>
                  <a:pt x="6043970" y="549014"/>
                  <a:pt x="7637065" y="2132304"/>
                  <a:pt x="7641966" y="4088133"/>
                </a:cubicBezTo>
                <a:cubicBezTo>
                  <a:pt x="7646869" y="6043962"/>
                  <a:pt x="6063577" y="7637056"/>
                  <a:pt x="4107746" y="764195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9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9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9" name="Google Shape;1949;p77"/>
          <p:cNvSpPr/>
          <p:nvPr/>
        </p:nvSpPr>
        <p:spPr>
          <a:xfrm flipH="1">
            <a:off x="-14516" y="0"/>
            <a:ext cx="1223072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50" name="Google Shape;1950;p77"/>
          <p:cNvPicPr preferRelativeResize="0"/>
          <p:nvPr/>
        </p:nvPicPr>
        <p:blipFill rotWithShape="1">
          <a:blip r:embed="rId3">
            <a:alphaModFix/>
          </a:blip>
          <a:srcRect l="21847" t="5714" r="22354" b="41388"/>
          <a:stretch/>
        </p:blipFill>
        <p:spPr>
          <a:xfrm>
            <a:off x="6412218" y="0"/>
            <a:ext cx="5787446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1" name="Google Shape;1951;p77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52" name="Google Shape;1952;p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1953" name="Google Shape;1953;p77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rgbClr val="AAC1B7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1954" name="Google Shape;1954;p77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rgbClr val="AAC1B7"/>
                </a:solidFill>
                <a:latin typeface="Arial"/>
                <a:ea typeface="Arial"/>
                <a:cs typeface="Arial"/>
                <a:sym typeface="Arial"/>
              </a:rPr>
              <a:t>73</a:t>
            </a:fld>
            <a:endParaRPr sz="1400" b="0" i="0" u="none" strike="noStrike" cap="none">
              <a:solidFill>
                <a:srgbClr val="AAC1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5" name="Google Shape;1955;p77"/>
          <p:cNvSpPr txBox="1"/>
          <p:nvPr/>
        </p:nvSpPr>
        <p:spPr>
          <a:xfrm>
            <a:off x="562913" y="445193"/>
            <a:ext cx="5112173" cy="1543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lang="hu-HU" sz="4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Rendszeres</a:t>
            </a:r>
            <a:r>
              <a:rPr lang="hu-HU" sz="4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lang="hu-HU" sz="4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kártyás befizetés</a:t>
            </a:r>
            <a:endParaRPr sz="40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56" name="Google Shape;1956;p77"/>
          <p:cNvSpPr txBox="1"/>
          <p:nvPr/>
        </p:nvSpPr>
        <p:spPr>
          <a:xfrm>
            <a:off x="475951" y="2536274"/>
            <a:ext cx="5432480" cy="3196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</a:pPr>
            <a:r>
              <a:rPr lang="hu-HU"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Ha az ügyfél kitöltöttétek a szükséges nyomtatványokat, akkor egyből érdemes beállítani egy rendszeres kártyás egyenlegfeltöltés minden hónap 24.-re.</a:t>
            </a:r>
            <a:endParaRPr/>
          </a:p>
        </p:txBody>
      </p:sp>
      <p:sp>
        <p:nvSpPr>
          <p:cNvPr id="1957" name="Google Shape;1957;p77"/>
          <p:cNvSpPr/>
          <p:nvPr/>
        </p:nvSpPr>
        <p:spPr>
          <a:xfrm>
            <a:off x="10331464" y="1312985"/>
            <a:ext cx="1860536" cy="316523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58" name="Google Shape;1958;p77"/>
          <p:cNvPicPr preferRelativeResize="0"/>
          <p:nvPr/>
        </p:nvPicPr>
        <p:blipFill rotWithShape="1">
          <a:blip r:embed="rId5">
            <a:alphaModFix/>
          </a:blip>
          <a:srcRect l="28240" t="6491" r="28307" b="25401"/>
          <a:stretch/>
        </p:blipFill>
        <p:spPr>
          <a:xfrm>
            <a:off x="6403946" y="3524556"/>
            <a:ext cx="5803990" cy="5685692"/>
          </a:xfrm>
          <a:prstGeom prst="rect">
            <a:avLst/>
          </a:prstGeom>
          <a:noFill/>
          <a:ln>
            <a:noFill/>
          </a:ln>
        </p:spPr>
      </p:pic>
      <p:sp>
        <p:nvSpPr>
          <p:cNvPr id="1959" name="Google Shape;1959;p77"/>
          <p:cNvSpPr/>
          <p:nvPr/>
        </p:nvSpPr>
        <p:spPr>
          <a:xfrm>
            <a:off x="8375673" y="4911970"/>
            <a:ext cx="1860536" cy="386862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" name="Google Shape;1964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369539"/>
            <a:ext cx="12547216" cy="83648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65" name="Google Shape;1965;p78"/>
          <p:cNvGrpSpPr/>
          <p:nvPr/>
        </p:nvGrpSpPr>
        <p:grpSpPr>
          <a:xfrm>
            <a:off x="0" y="3491343"/>
            <a:ext cx="12235199" cy="5405485"/>
            <a:chOff x="0" y="3491343"/>
            <a:chExt cx="12235199" cy="5405485"/>
          </a:xfrm>
        </p:grpSpPr>
        <p:grpSp>
          <p:nvGrpSpPr>
            <p:cNvPr id="1966" name="Google Shape;1966;p78"/>
            <p:cNvGrpSpPr/>
            <p:nvPr/>
          </p:nvGrpSpPr>
          <p:grpSpPr>
            <a:xfrm>
              <a:off x="0" y="3491343"/>
              <a:ext cx="12235199" cy="4317341"/>
              <a:chOff x="0" y="2185061"/>
              <a:chExt cx="12235199" cy="5242955"/>
            </a:xfrm>
          </p:grpSpPr>
          <p:sp>
            <p:nvSpPr>
              <p:cNvPr id="1967" name="Google Shape;1967;p78"/>
              <p:cNvSpPr/>
              <p:nvPr/>
            </p:nvSpPr>
            <p:spPr>
              <a:xfrm>
                <a:off x="0" y="2185061"/>
                <a:ext cx="12235199" cy="5242955"/>
              </a:xfrm>
              <a:custGeom>
                <a:avLst/>
                <a:gdLst/>
                <a:ahLst/>
                <a:cxnLst/>
                <a:rect l="l" t="t" r="r" b="b"/>
                <a:pathLst>
                  <a:path w="12235199" h="4382065" extrusionOk="0">
                    <a:moveTo>
                      <a:pt x="12235200" y="4382065"/>
                    </a:moveTo>
                    <a:lnTo>
                      <a:pt x="12235200" y="3309613"/>
                    </a:lnTo>
                    <a:cubicBezTo>
                      <a:pt x="11670143" y="2450497"/>
                      <a:pt x="10932111" y="1712465"/>
                      <a:pt x="10055696" y="1147409"/>
                    </a:cubicBezTo>
                    <a:cubicBezTo>
                      <a:pt x="8879457" y="397845"/>
                      <a:pt x="7518709" y="0"/>
                      <a:pt x="6117600" y="0"/>
                    </a:cubicBezTo>
                    <a:cubicBezTo>
                      <a:pt x="4716491" y="0"/>
                      <a:pt x="3355743" y="397845"/>
                      <a:pt x="2179503" y="1153175"/>
                    </a:cubicBezTo>
                    <a:cubicBezTo>
                      <a:pt x="1303089" y="1712465"/>
                      <a:pt x="565056" y="2450497"/>
                      <a:pt x="0" y="3309613"/>
                    </a:cubicBezTo>
                    <a:lnTo>
                      <a:pt x="0" y="4382065"/>
                    </a:lnTo>
                    <a:lnTo>
                      <a:pt x="12235200" y="4382065"/>
                    </a:lnTo>
                    <a:close/>
                  </a:path>
                </a:pathLst>
              </a:custGeom>
              <a:solidFill>
                <a:srgbClr val="88C79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8" name="Google Shape;1968;p78"/>
              <p:cNvSpPr/>
              <p:nvPr/>
            </p:nvSpPr>
            <p:spPr>
              <a:xfrm>
                <a:off x="0" y="2805938"/>
                <a:ext cx="12235199" cy="4622078"/>
              </a:xfrm>
              <a:custGeom>
                <a:avLst/>
                <a:gdLst/>
                <a:ahLst/>
                <a:cxnLst/>
                <a:rect l="l" t="t" r="r" b="b"/>
                <a:pathLst>
                  <a:path w="12235199" h="3863136" extrusionOk="0">
                    <a:moveTo>
                      <a:pt x="12235200" y="3863137"/>
                    </a:moveTo>
                    <a:lnTo>
                      <a:pt x="12235200" y="3840073"/>
                    </a:lnTo>
                    <a:cubicBezTo>
                      <a:pt x="11139682" y="1568318"/>
                      <a:pt x="8810267" y="0"/>
                      <a:pt x="6117600" y="0"/>
                    </a:cubicBezTo>
                    <a:cubicBezTo>
                      <a:pt x="3424934" y="0"/>
                      <a:pt x="1095517" y="1568318"/>
                      <a:pt x="0" y="3840073"/>
                    </a:cubicBezTo>
                    <a:lnTo>
                      <a:pt x="0" y="3863137"/>
                    </a:lnTo>
                    <a:lnTo>
                      <a:pt x="12235200" y="3863137"/>
                    </a:lnTo>
                    <a:close/>
                  </a:path>
                </a:pathLst>
              </a:custGeom>
              <a:solidFill>
                <a:srgbClr val="E2E2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69" name="Google Shape;1969;p78"/>
            <p:cNvSpPr txBox="1"/>
            <p:nvPr/>
          </p:nvSpPr>
          <p:spPr>
            <a:xfrm>
              <a:off x="1822437" y="4700802"/>
              <a:ext cx="8329402" cy="4196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</a:pPr>
              <a:r>
                <a:rPr lang="hu-HU" sz="5000" b="1" i="0" u="none" strike="noStrike" cap="none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IZYS Pénztár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</a:pPr>
              <a:r>
                <a:rPr lang="hu-HU" sz="4000" b="1" i="0" u="none" strike="noStrike" cap="none">
                  <a:solidFill>
                    <a:schemeClr val="accen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Babaváró program</a:t>
              </a: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4" name="Google Shape;1974;p79"/>
          <p:cNvSpPr/>
          <p:nvPr/>
        </p:nvSpPr>
        <p:spPr>
          <a:xfrm flipH="1">
            <a:off x="-4" y="0"/>
            <a:ext cx="12192003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5" name="Google Shape;1975;p79"/>
          <p:cNvSpPr/>
          <p:nvPr/>
        </p:nvSpPr>
        <p:spPr>
          <a:xfrm>
            <a:off x="10437261" y="-32310"/>
            <a:ext cx="8013691" cy="6922620"/>
          </a:xfrm>
          <a:custGeom>
            <a:avLst/>
            <a:gdLst/>
            <a:ahLst/>
            <a:cxnLst/>
            <a:rect l="l" t="t" r="r" b="b"/>
            <a:pathLst>
              <a:path w="1378277" h="1190625" extrusionOk="0">
                <a:moveTo>
                  <a:pt x="1035372" y="0"/>
                </a:moveTo>
                <a:lnTo>
                  <a:pt x="342905" y="0"/>
                </a:lnTo>
                <a:cubicBezTo>
                  <a:pt x="137165" y="120015"/>
                  <a:pt x="-948" y="341948"/>
                  <a:pt x="5" y="597218"/>
                </a:cubicBezTo>
                <a:cubicBezTo>
                  <a:pt x="957" y="850583"/>
                  <a:pt x="138117" y="1071563"/>
                  <a:pt x="342905" y="1190625"/>
                </a:cubicBezTo>
                <a:lnTo>
                  <a:pt x="1035372" y="1190625"/>
                </a:lnTo>
                <a:cubicBezTo>
                  <a:pt x="1241112" y="1070610"/>
                  <a:pt x="1379225" y="848678"/>
                  <a:pt x="1378273" y="593408"/>
                </a:cubicBezTo>
                <a:cubicBezTo>
                  <a:pt x="1377320" y="340043"/>
                  <a:pt x="1239207" y="119063"/>
                  <a:pt x="1035372" y="0"/>
                </a:cubicBezTo>
                <a:close/>
              </a:path>
            </a:pathLst>
          </a:custGeom>
          <a:solidFill>
            <a:srgbClr val="E2E2E2">
              <a:alpha val="2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6" name="Google Shape;1976;p79"/>
          <p:cNvSpPr/>
          <p:nvPr/>
        </p:nvSpPr>
        <p:spPr>
          <a:xfrm>
            <a:off x="9888980" y="-32310"/>
            <a:ext cx="1755617" cy="6922620"/>
          </a:xfrm>
          <a:custGeom>
            <a:avLst/>
            <a:gdLst/>
            <a:ahLst/>
            <a:cxnLst/>
            <a:rect l="l" t="t" r="r" b="b"/>
            <a:pathLst>
              <a:path w="301949" h="1190625" extrusionOk="0">
                <a:moveTo>
                  <a:pt x="301949" y="0"/>
                </a:moveTo>
                <a:lnTo>
                  <a:pt x="275279" y="0"/>
                </a:lnTo>
                <a:cubicBezTo>
                  <a:pt x="101924" y="147638"/>
                  <a:pt x="-946" y="366713"/>
                  <a:pt x="7" y="597218"/>
                </a:cubicBezTo>
                <a:cubicBezTo>
                  <a:pt x="959" y="826770"/>
                  <a:pt x="103829" y="1043940"/>
                  <a:pt x="275279" y="1190625"/>
                </a:cubicBezTo>
                <a:lnTo>
                  <a:pt x="301949" y="1190625"/>
                </a:lnTo>
                <a:cubicBezTo>
                  <a:pt x="124784" y="1046798"/>
                  <a:pt x="18104" y="828675"/>
                  <a:pt x="17152" y="597218"/>
                </a:cubicBezTo>
                <a:cubicBezTo>
                  <a:pt x="16199" y="364808"/>
                  <a:pt x="123832" y="144780"/>
                  <a:pt x="301949" y="0"/>
                </a:cubicBezTo>
                <a:close/>
              </a:path>
            </a:pathLst>
          </a:custGeom>
          <a:solidFill>
            <a:schemeClr val="accent1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7" name="Google Shape;1977;p79"/>
          <p:cNvSpPr txBox="1"/>
          <p:nvPr/>
        </p:nvSpPr>
        <p:spPr>
          <a:xfrm>
            <a:off x="478198" y="370115"/>
            <a:ext cx="9996532" cy="1203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lang="hu-HU" sz="4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Babavárót</a:t>
            </a:r>
            <a:r>
              <a:rPr lang="hu-HU" sz="4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okosan</a:t>
            </a:r>
            <a:endParaRPr sz="40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78" name="Google Shape;1978;p79"/>
          <p:cNvSpPr/>
          <p:nvPr/>
        </p:nvSpPr>
        <p:spPr>
          <a:xfrm flipH="1">
            <a:off x="-4" y="3294743"/>
            <a:ext cx="12192002" cy="3611721"/>
          </a:xfrm>
          <a:prstGeom prst="rect">
            <a:avLst/>
          </a:prstGeom>
          <a:solidFill>
            <a:srgbClr val="88C7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9" name="Google Shape;1979;p79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80" name="Google Shape;1980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1981" name="Google Shape;1981;p79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1982" name="Google Shape;1982;p79"/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1983" name="Google Shape;1983;p79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75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4" name="Google Shape;1984;p79"/>
          <p:cNvSpPr txBox="1"/>
          <p:nvPr/>
        </p:nvSpPr>
        <p:spPr>
          <a:xfrm>
            <a:off x="1298598" y="4755500"/>
            <a:ext cx="2776326" cy="1050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Babaváró hitel összege</a:t>
            </a:r>
            <a:endParaRPr/>
          </a:p>
        </p:txBody>
      </p:sp>
      <p:grpSp>
        <p:nvGrpSpPr>
          <p:cNvPr id="1985" name="Google Shape;1985;p79"/>
          <p:cNvGrpSpPr/>
          <p:nvPr/>
        </p:nvGrpSpPr>
        <p:grpSpPr>
          <a:xfrm>
            <a:off x="8195600" y="1895701"/>
            <a:ext cx="2776326" cy="2776318"/>
            <a:chOff x="8195600" y="2040841"/>
            <a:chExt cx="2776326" cy="2776318"/>
          </a:xfrm>
        </p:grpSpPr>
        <p:grpSp>
          <p:nvGrpSpPr>
            <p:cNvPr id="1986" name="Google Shape;1986;p79"/>
            <p:cNvGrpSpPr/>
            <p:nvPr/>
          </p:nvGrpSpPr>
          <p:grpSpPr>
            <a:xfrm>
              <a:off x="8195600" y="2040841"/>
              <a:ext cx="2776326" cy="2776318"/>
              <a:chOff x="4439112" y="727087"/>
              <a:chExt cx="4068522" cy="4068512"/>
            </a:xfrm>
          </p:grpSpPr>
          <p:sp>
            <p:nvSpPr>
              <p:cNvPr id="1987" name="Google Shape;1987;p79"/>
              <p:cNvSpPr/>
              <p:nvPr/>
            </p:nvSpPr>
            <p:spPr>
              <a:xfrm>
                <a:off x="4439112" y="727087"/>
                <a:ext cx="4068522" cy="4068512"/>
              </a:xfrm>
              <a:custGeom>
                <a:avLst/>
                <a:gdLst/>
                <a:ahLst/>
                <a:cxnLst/>
                <a:rect l="l" t="t" r="r" b="b"/>
                <a:pathLst>
                  <a:path w="4068522" h="4068512" extrusionOk="0">
                    <a:moveTo>
                      <a:pt x="4068522" y="2034256"/>
                    </a:moveTo>
                    <a:cubicBezTo>
                      <a:pt x="4068522" y="3157745"/>
                      <a:pt x="3157752" y="4068512"/>
                      <a:pt x="2034261" y="4068512"/>
                    </a:cubicBezTo>
                    <a:cubicBezTo>
                      <a:pt x="910770" y="4068512"/>
                      <a:pt x="0" y="3157745"/>
                      <a:pt x="0" y="2034256"/>
                    </a:cubicBezTo>
                    <a:cubicBezTo>
                      <a:pt x="0" y="910767"/>
                      <a:pt x="910770" y="0"/>
                      <a:pt x="2034261" y="0"/>
                    </a:cubicBezTo>
                    <a:cubicBezTo>
                      <a:pt x="3157752" y="0"/>
                      <a:pt x="4068522" y="910767"/>
                      <a:pt x="4068522" y="203425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8" name="Google Shape;1988;p79"/>
              <p:cNvSpPr/>
              <p:nvPr/>
            </p:nvSpPr>
            <p:spPr>
              <a:xfrm>
                <a:off x="4816553" y="1104527"/>
                <a:ext cx="3313639" cy="3313631"/>
              </a:xfrm>
              <a:custGeom>
                <a:avLst/>
                <a:gdLst/>
                <a:ahLst/>
                <a:cxnLst/>
                <a:rect l="l" t="t" r="r" b="b"/>
                <a:pathLst>
                  <a:path w="3313639" h="3313631" extrusionOk="0">
                    <a:moveTo>
                      <a:pt x="3313640" y="1656816"/>
                    </a:moveTo>
                    <a:cubicBezTo>
                      <a:pt x="3313640" y="2571850"/>
                      <a:pt x="2571856" y="3313632"/>
                      <a:pt x="1656820" y="3313632"/>
                    </a:cubicBezTo>
                    <a:cubicBezTo>
                      <a:pt x="741784" y="3313632"/>
                      <a:pt x="0" y="2571850"/>
                      <a:pt x="0" y="1656816"/>
                    </a:cubicBezTo>
                    <a:cubicBezTo>
                      <a:pt x="0" y="741782"/>
                      <a:pt x="741784" y="0"/>
                      <a:pt x="1656820" y="0"/>
                    </a:cubicBezTo>
                    <a:cubicBezTo>
                      <a:pt x="2571856" y="0"/>
                      <a:pt x="3313640" y="741782"/>
                      <a:pt x="3313640" y="16568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89" name="Google Shape;1989;p79"/>
            <p:cNvSpPr txBox="1"/>
            <p:nvPr/>
          </p:nvSpPr>
          <p:spPr>
            <a:xfrm>
              <a:off x="8343027" y="2786629"/>
              <a:ext cx="2543069" cy="1519822"/>
            </a:xfrm>
            <a:prstGeom prst="rect">
              <a:avLst/>
            </a:prstGeom>
            <a:noFill/>
            <a:ln>
              <a:noFill/>
            </a:ln>
            <a:effectLst>
              <a:outerShdw blurRad="28575" dist="9525" dir="5400000" algn="bl" rotWithShape="0">
                <a:srgbClr val="00001A">
                  <a:alpha val="14901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</a:pPr>
              <a:r>
                <a:rPr lang="hu-HU" sz="2800" b="1" i="0" u="none" strike="noStrike" cap="none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600.000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</a:pPr>
              <a:r>
                <a:rPr lang="hu-HU" sz="2400" b="1" i="0" u="none" strike="noStrike" cap="none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Ft/év</a:t>
              </a:r>
              <a:endParaRPr sz="24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0" name="Google Shape;1990;p79"/>
          <p:cNvGrpSpPr/>
          <p:nvPr/>
        </p:nvGrpSpPr>
        <p:grpSpPr>
          <a:xfrm>
            <a:off x="4706593" y="1895701"/>
            <a:ext cx="2776326" cy="2776318"/>
            <a:chOff x="4706593" y="2040841"/>
            <a:chExt cx="2776326" cy="2776318"/>
          </a:xfrm>
        </p:grpSpPr>
        <p:grpSp>
          <p:nvGrpSpPr>
            <p:cNvPr id="1991" name="Google Shape;1991;p79"/>
            <p:cNvGrpSpPr/>
            <p:nvPr/>
          </p:nvGrpSpPr>
          <p:grpSpPr>
            <a:xfrm>
              <a:off x="4706593" y="2040841"/>
              <a:ext cx="2776326" cy="2776318"/>
              <a:chOff x="4439112" y="727087"/>
              <a:chExt cx="4068522" cy="4068512"/>
            </a:xfrm>
          </p:grpSpPr>
          <p:sp>
            <p:nvSpPr>
              <p:cNvPr id="1992" name="Google Shape;1992;p79"/>
              <p:cNvSpPr/>
              <p:nvPr/>
            </p:nvSpPr>
            <p:spPr>
              <a:xfrm>
                <a:off x="4439112" y="727087"/>
                <a:ext cx="4068522" cy="4068512"/>
              </a:xfrm>
              <a:custGeom>
                <a:avLst/>
                <a:gdLst/>
                <a:ahLst/>
                <a:cxnLst/>
                <a:rect l="l" t="t" r="r" b="b"/>
                <a:pathLst>
                  <a:path w="4068522" h="4068512" extrusionOk="0">
                    <a:moveTo>
                      <a:pt x="4068522" y="2034256"/>
                    </a:moveTo>
                    <a:cubicBezTo>
                      <a:pt x="4068522" y="3157745"/>
                      <a:pt x="3157752" y="4068512"/>
                      <a:pt x="2034261" y="4068512"/>
                    </a:cubicBezTo>
                    <a:cubicBezTo>
                      <a:pt x="910770" y="4068512"/>
                      <a:pt x="0" y="3157745"/>
                      <a:pt x="0" y="2034256"/>
                    </a:cubicBezTo>
                    <a:cubicBezTo>
                      <a:pt x="0" y="910767"/>
                      <a:pt x="910770" y="0"/>
                      <a:pt x="2034261" y="0"/>
                    </a:cubicBezTo>
                    <a:cubicBezTo>
                      <a:pt x="3157752" y="0"/>
                      <a:pt x="4068522" y="910767"/>
                      <a:pt x="4068522" y="203425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3" name="Google Shape;1993;p79"/>
              <p:cNvSpPr/>
              <p:nvPr/>
            </p:nvSpPr>
            <p:spPr>
              <a:xfrm>
                <a:off x="4816553" y="1104527"/>
                <a:ext cx="3313639" cy="3313631"/>
              </a:xfrm>
              <a:custGeom>
                <a:avLst/>
                <a:gdLst/>
                <a:ahLst/>
                <a:cxnLst/>
                <a:rect l="l" t="t" r="r" b="b"/>
                <a:pathLst>
                  <a:path w="3313639" h="3313631" extrusionOk="0">
                    <a:moveTo>
                      <a:pt x="3313640" y="1656816"/>
                    </a:moveTo>
                    <a:cubicBezTo>
                      <a:pt x="3313640" y="2571850"/>
                      <a:pt x="2571856" y="3313632"/>
                      <a:pt x="1656820" y="3313632"/>
                    </a:cubicBezTo>
                    <a:cubicBezTo>
                      <a:pt x="741784" y="3313632"/>
                      <a:pt x="0" y="2571850"/>
                      <a:pt x="0" y="1656816"/>
                    </a:cubicBezTo>
                    <a:cubicBezTo>
                      <a:pt x="0" y="741782"/>
                      <a:pt x="741784" y="0"/>
                      <a:pt x="1656820" y="0"/>
                    </a:cubicBezTo>
                    <a:cubicBezTo>
                      <a:pt x="2571856" y="0"/>
                      <a:pt x="3313640" y="741782"/>
                      <a:pt x="3313640" y="16568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94" name="Google Shape;1994;p79"/>
            <p:cNvSpPr txBox="1"/>
            <p:nvPr/>
          </p:nvSpPr>
          <p:spPr>
            <a:xfrm>
              <a:off x="4964155" y="3055296"/>
              <a:ext cx="2276884" cy="979404"/>
            </a:xfrm>
            <a:prstGeom prst="rect">
              <a:avLst/>
            </a:prstGeom>
            <a:noFill/>
            <a:ln>
              <a:noFill/>
            </a:ln>
            <a:effectLst>
              <a:outerShdw blurRad="28575" dist="9525" dir="5400000" algn="bl" rotWithShape="0">
                <a:srgbClr val="00001A">
                  <a:alpha val="14901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</a:pPr>
              <a:r>
                <a:rPr lang="hu-HU" sz="2800" b="1" i="0" u="none" strike="noStrike" cap="none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50.000</a:t>
              </a:r>
              <a:br>
                <a:rPr lang="hu-HU" sz="2400" b="1" i="0" u="none" strike="noStrike" cap="none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hu-HU" sz="2400" b="1" i="0" u="none" strike="noStrike" cap="none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Ft/hó</a:t>
              </a:r>
              <a:endParaRPr sz="24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95" name="Google Shape;1995;p79"/>
          <p:cNvSpPr txBox="1"/>
          <p:nvPr/>
        </p:nvSpPr>
        <p:spPr>
          <a:xfrm>
            <a:off x="4706593" y="4776130"/>
            <a:ext cx="2957434" cy="1098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Maximális törlesztőrészlet</a:t>
            </a:r>
            <a:endParaRPr/>
          </a:p>
        </p:txBody>
      </p:sp>
      <p:grpSp>
        <p:nvGrpSpPr>
          <p:cNvPr id="1996" name="Google Shape;1996;p79"/>
          <p:cNvGrpSpPr/>
          <p:nvPr/>
        </p:nvGrpSpPr>
        <p:grpSpPr>
          <a:xfrm>
            <a:off x="1237505" y="1876681"/>
            <a:ext cx="2776326" cy="2776318"/>
            <a:chOff x="1237505" y="2021821"/>
            <a:chExt cx="2776326" cy="2776318"/>
          </a:xfrm>
        </p:grpSpPr>
        <p:grpSp>
          <p:nvGrpSpPr>
            <p:cNvPr id="1997" name="Google Shape;1997;p79"/>
            <p:cNvGrpSpPr/>
            <p:nvPr/>
          </p:nvGrpSpPr>
          <p:grpSpPr>
            <a:xfrm>
              <a:off x="1237505" y="2021821"/>
              <a:ext cx="2776326" cy="2776318"/>
              <a:chOff x="4439112" y="727087"/>
              <a:chExt cx="4068522" cy="4068512"/>
            </a:xfrm>
          </p:grpSpPr>
          <p:sp>
            <p:nvSpPr>
              <p:cNvPr id="1998" name="Google Shape;1998;p79"/>
              <p:cNvSpPr/>
              <p:nvPr/>
            </p:nvSpPr>
            <p:spPr>
              <a:xfrm>
                <a:off x="4439112" y="727087"/>
                <a:ext cx="4068522" cy="4068512"/>
              </a:xfrm>
              <a:custGeom>
                <a:avLst/>
                <a:gdLst/>
                <a:ahLst/>
                <a:cxnLst/>
                <a:rect l="l" t="t" r="r" b="b"/>
                <a:pathLst>
                  <a:path w="4068522" h="4068512" extrusionOk="0">
                    <a:moveTo>
                      <a:pt x="4068522" y="2034256"/>
                    </a:moveTo>
                    <a:cubicBezTo>
                      <a:pt x="4068522" y="3157745"/>
                      <a:pt x="3157752" y="4068512"/>
                      <a:pt x="2034261" y="4068512"/>
                    </a:cubicBezTo>
                    <a:cubicBezTo>
                      <a:pt x="910770" y="4068512"/>
                      <a:pt x="0" y="3157745"/>
                      <a:pt x="0" y="2034256"/>
                    </a:cubicBezTo>
                    <a:cubicBezTo>
                      <a:pt x="0" y="910767"/>
                      <a:pt x="910770" y="0"/>
                      <a:pt x="2034261" y="0"/>
                    </a:cubicBezTo>
                    <a:cubicBezTo>
                      <a:pt x="3157752" y="0"/>
                      <a:pt x="4068522" y="910767"/>
                      <a:pt x="4068522" y="203425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9" name="Google Shape;1999;p79"/>
              <p:cNvSpPr/>
              <p:nvPr/>
            </p:nvSpPr>
            <p:spPr>
              <a:xfrm>
                <a:off x="4816553" y="1104527"/>
                <a:ext cx="3313639" cy="3313631"/>
              </a:xfrm>
              <a:custGeom>
                <a:avLst/>
                <a:gdLst/>
                <a:ahLst/>
                <a:cxnLst/>
                <a:rect l="l" t="t" r="r" b="b"/>
                <a:pathLst>
                  <a:path w="3313639" h="3313631" extrusionOk="0">
                    <a:moveTo>
                      <a:pt x="3313640" y="1656816"/>
                    </a:moveTo>
                    <a:cubicBezTo>
                      <a:pt x="3313640" y="2571850"/>
                      <a:pt x="2571856" y="3313632"/>
                      <a:pt x="1656820" y="3313632"/>
                    </a:cubicBezTo>
                    <a:cubicBezTo>
                      <a:pt x="741784" y="3313632"/>
                      <a:pt x="0" y="2571850"/>
                      <a:pt x="0" y="1656816"/>
                    </a:cubicBezTo>
                    <a:cubicBezTo>
                      <a:pt x="0" y="741782"/>
                      <a:pt x="741784" y="0"/>
                      <a:pt x="1656820" y="0"/>
                    </a:cubicBezTo>
                    <a:cubicBezTo>
                      <a:pt x="2571856" y="0"/>
                      <a:pt x="3313640" y="741782"/>
                      <a:pt x="3313640" y="16568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00" name="Google Shape;2000;p79"/>
            <p:cNvSpPr txBox="1"/>
            <p:nvPr/>
          </p:nvSpPr>
          <p:spPr>
            <a:xfrm>
              <a:off x="1495066" y="3100240"/>
              <a:ext cx="2217073" cy="904772"/>
            </a:xfrm>
            <a:prstGeom prst="rect">
              <a:avLst/>
            </a:prstGeom>
            <a:noFill/>
            <a:ln>
              <a:noFill/>
            </a:ln>
            <a:effectLst>
              <a:outerShdw blurRad="28575" dist="9525" dir="5400000" algn="bl" rotWithShape="0">
                <a:srgbClr val="00001A">
                  <a:alpha val="14901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</a:pPr>
              <a:r>
                <a:rPr lang="hu-HU" sz="2800" b="1" i="0" u="none" strike="noStrike" cap="none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10.000.000</a:t>
              </a:r>
              <a:r>
                <a:rPr lang="hu-HU" sz="2400" b="1" i="0" u="none" strike="noStrike" cap="none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Ft</a:t>
              </a:r>
              <a:endParaRPr sz="24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01" name="Google Shape;2001;p79"/>
          <p:cNvSpPr txBox="1"/>
          <p:nvPr/>
        </p:nvSpPr>
        <p:spPr>
          <a:xfrm>
            <a:off x="8136123" y="4808530"/>
            <a:ext cx="2957434" cy="1098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None/>
            </a:pPr>
            <a:r>
              <a:rPr lang="hu-HU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Maximális törlesztőrészlet</a:t>
            </a:r>
            <a:endParaRPr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6" name="Google Shape;2006;p80"/>
          <p:cNvSpPr/>
          <p:nvPr/>
        </p:nvSpPr>
        <p:spPr>
          <a:xfrm flipH="1">
            <a:off x="-4" y="0"/>
            <a:ext cx="12192003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7" name="Google Shape;2007;p80"/>
          <p:cNvSpPr txBox="1"/>
          <p:nvPr/>
        </p:nvSpPr>
        <p:spPr>
          <a:xfrm>
            <a:off x="1097731" y="312608"/>
            <a:ext cx="9996532" cy="1203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lang="hu-HU" sz="4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Babaváró </a:t>
            </a:r>
            <a:r>
              <a:rPr lang="hu-HU" sz="5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10.000.000 Ft</a:t>
            </a:r>
            <a:endParaRPr/>
          </a:p>
        </p:txBody>
      </p:sp>
      <p:sp>
        <p:nvSpPr>
          <p:cNvPr id="2008" name="Google Shape;2008;p80"/>
          <p:cNvSpPr/>
          <p:nvPr/>
        </p:nvSpPr>
        <p:spPr>
          <a:xfrm flipH="1">
            <a:off x="-4" y="3445568"/>
            <a:ext cx="12192002" cy="3460896"/>
          </a:xfrm>
          <a:prstGeom prst="rect">
            <a:avLst/>
          </a:prstGeom>
          <a:solidFill>
            <a:srgbClr val="88C7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9" name="Google Shape;2009;p80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0" name="Google Shape;2010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2011" name="Google Shape;2011;p80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2012" name="Google Shape;2012;p80"/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2013" name="Google Shape;2013;p80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76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4" name="Google Shape;2014;p80"/>
          <p:cNvSpPr/>
          <p:nvPr/>
        </p:nvSpPr>
        <p:spPr>
          <a:xfrm>
            <a:off x="2527585" y="1623968"/>
            <a:ext cx="3625929" cy="3625930"/>
          </a:xfrm>
          <a:custGeom>
            <a:avLst/>
            <a:gdLst/>
            <a:ahLst/>
            <a:cxnLst/>
            <a:rect l="l" t="t" r="r" b="b"/>
            <a:pathLst>
              <a:path w="1308734" h="1308735" extrusionOk="0">
                <a:moveTo>
                  <a:pt x="654368" y="1308735"/>
                </a:moveTo>
                <a:cubicBezTo>
                  <a:pt x="293370" y="1308735"/>
                  <a:pt x="0" y="1015365"/>
                  <a:pt x="0" y="654368"/>
                </a:cubicBezTo>
                <a:cubicBezTo>
                  <a:pt x="0" y="293370"/>
                  <a:pt x="294323" y="0"/>
                  <a:pt x="654368" y="0"/>
                </a:cubicBezTo>
                <a:cubicBezTo>
                  <a:pt x="1015365" y="0"/>
                  <a:pt x="1308735" y="293370"/>
                  <a:pt x="1308735" y="654368"/>
                </a:cubicBezTo>
                <a:cubicBezTo>
                  <a:pt x="1308735" y="1015365"/>
                  <a:pt x="1015365" y="1308735"/>
                  <a:pt x="654368" y="1308735"/>
                </a:cubicBezTo>
                <a:close/>
                <a:moveTo>
                  <a:pt x="654368" y="27623"/>
                </a:moveTo>
                <a:cubicBezTo>
                  <a:pt x="308610" y="27623"/>
                  <a:pt x="27623" y="308610"/>
                  <a:pt x="27623" y="654368"/>
                </a:cubicBezTo>
                <a:cubicBezTo>
                  <a:pt x="27623" y="1000125"/>
                  <a:pt x="308610" y="1282065"/>
                  <a:pt x="655320" y="1282065"/>
                </a:cubicBezTo>
                <a:cubicBezTo>
                  <a:pt x="1001078" y="1282065"/>
                  <a:pt x="1283018" y="1001078"/>
                  <a:pt x="1283018" y="654368"/>
                </a:cubicBezTo>
                <a:cubicBezTo>
                  <a:pt x="1283018" y="307658"/>
                  <a:pt x="1001078" y="27623"/>
                  <a:pt x="654368" y="2762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5" name="Google Shape;2015;p80"/>
          <p:cNvSpPr/>
          <p:nvPr/>
        </p:nvSpPr>
        <p:spPr>
          <a:xfrm>
            <a:off x="2422027" y="1513134"/>
            <a:ext cx="1923801" cy="1923800"/>
          </a:xfrm>
          <a:custGeom>
            <a:avLst/>
            <a:gdLst/>
            <a:ahLst/>
            <a:cxnLst/>
            <a:rect l="l" t="t" r="r" b="b"/>
            <a:pathLst>
              <a:path w="694372" h="694372" extrusionOk="0">
                <a:moveTo>
                  <a:pt x="107633" y="694373"/>
                </a:moveTo>
                <a:lnTo>
                  <a:pt x="0" y="694373"/>
                </a:lnTo>
                <a:cubicBezTo>
                  <a:pt x="0" y="311468"/>
                  <a:pt x="311468" y="0"/>
                  <a:pt x="694373" y="0"/>
                </a:cubicBezTo>
                <a:lnTo>
                  <a:pt x="694373" y="107633"/>
                </a:lnTo>
                <a:cubicBezTo>
                  <a:pt x="371475" y="107633"/>
                  <a:pt x="107633" y="371475"/>
                  <a:pt x="107633" y="694373"/>
                </a:cubicBezTo>
                <a:close/>
              </a:path>
            </a:pathLst>
          </a:custGeom>
          <a:solidFill>
            <a:srgbClr val="88C7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6" name="Google Shape;2016;p80"/>
          <p:cNvSpPr/>
          <p:nvPr/>
        </p:nvSpPr>
        <p:spPr>
          <a:xfrm rot="-482663">
            <a:off x="6163930" y="1627211"/>
            <a:ext cx="3625929" cy="3625927"/>
          </a:xfrm>
          <a:custGeom>
            <a:avLst/>
            <a:gdLst/>
            <a:ahLst/>
            <a:cxnLst/>
            <a:rect l="l" t="t" r="r" b="b"/>
            <a:pathLst>
              <a:path w="1308734" h="1308734" extrusionOk="0">
                <a:moveTo>
                  <a:pt x="654368" y="1308735"/>
                </a:moveTo>
                <a:cubicBezTo>
                  <a:pt x="293370" y="1308735"/>
                  <a:pt x="0" y="1015365"/>
                  <a:pt x="0" y="654368"/>
                </a:cubicBezTo>
                <a:cubicBezTo>
                  <a:pt x="0" y="293370"/>
                  <a:pt x="293370" y="0"/>
                  <a:pt x="654368" y="0"/>
                </a:cubicBezTo>
                <a:cubicBezTo>
                  <a:pt x="1015365" y="0"/>
                  <a:pt x="1308735" y="293370"/>
                  <a:pt x="1308735" y="654368"/>
                </a:cubicBezTo>
                <a:cubicBezTo>
                  <a:pt x="1308735" y="1015365"/>
                  <a:pt x="1015365" y="1308735"/>
                  <a:pt x="654368" y="1308735"/>
                </a:cubicBezTo>
                <a:close/>
                <a:moveTo>
                  <a:pt x="654368" y="26670"/>
                </a:moveTo>
                <a:cubicBezTo>
                  <a:pt x="308610" y="26670"/>
                  <a:pt x="26670" y="308610"/>
                  <a:pt x="26670" y="654368"/>
                </a:cubicBezTo>
                <a:cubicBezTo>
                  <a:pt x="26670" y="1000125"/>
                  <a:pt x="307658" y="1282065"/>
                  <a:pt x="654368" y="1282065"/>
                </a:cubicBezTo>
                <a:cubicBezTo>
                  <a:pt x="1000125" y="1282065"/>
                  <a:pt x="1282065" y="1001078"/>
                  <a:pt x="1282065" y="654368"/>
                </a:cubicBezTo>
                <a:cubicBezTo>
                  <a:pt x="1282065" y="307658"/>
                  <a:pt x="1000125" y="26670"/>
                  <a:pt x="654368" y="26670"/>
                </a:cubicBezTo>
                <a:close/>
              </a:path>
            </a:pathLst>
          </a:custGeom>
          <a:solidFill>
            <a:srgbClr val="88C7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7" name="Google Shape;2017;p80"/>
          <p:cNvSpPr/>
          <p:nvPr/>
        </p:nvSpPr>
        <p:spPr>
          <a:xfrm rot="-482663">
            <a:off x="7915240" y="3523589"/>
            <a:ext cx="2156030" cy="1713154"/>
          </a:xfrm>
          <a:custGeom>
            <a:avLst/>
            <a:gdLst/>
            <a:ahLst/>
            <a:cxnLst/>
            <a:rect l="l" t="t" r="r" b="b"/>
            <a:pathLst>
              <a:path w="778192" h="618342" extrusionOk="0">
                <a:moveTo>
                  <a:pt x="0" y="612457"/>
                </a:moveTo>
                <a:lnTo>
                  <a:pt x="14288" y="505778"/>
                </a:lnTo>
                <a:cubicBezTo>
                  <a:pt x="335280" y="547687"/>
                  <a:pt x="630555" y="320040"/>
                  <a:pt x="671513" y="0"/>
                </a:cubicBezTo>
                <a:lnTo>
                  <a:pt x="778193" y="14288"/>
                </a:lnTo>
                <a:cubicBezTo>
                  <a:pt x="728663" y="393382"/>
                  <a:pt x="379095" y="661987"/>
                  <a:pt x="0" y="61245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18" name="Google Shape;2018;p80"/>
          <p:cNvGrpSpPr/>
          <p:nvPr/>
        </p:nvGrpSpPr>
        <p:grpSpPr>
          <a:xfrm>
            <a:off x="2623423" y="1721209"/>
            <a:ext cx="3433453" cy="3433453"/>
            <a:chOff x="2333143" y="1721209"/>
            <a:chExt cx="3433453" cy="3433453"/>
          </a:xfrm>
        </p:grpSpPr>
        <p:sp>
          <p:nvSpPr>
            <p:cNvPr id="2019" name="Google Shape;2019;p80"/>
            <p:cNvSpPr/>
            <p:nvPr/>
          </p:nvSpPr>
          <p:spPr>
            <a:xfrm>
              <a:off x="2567174" y="1953839"/>
              <a:ext cx="2966191" cy="2966190"/>
            </a:xfrm>
            <a:custGeom>
              <a:avLst/>
              <a:gdLst/>
              <a:ahLst/>
              <a:cxnLst/>
              <a:rect l="l" t="t" r="r" b="b"/>
              <a:pathLst>
                <a:path w="1070610" h="1070610" extrusionOk="0">
                  <a:moveTo>
                    <a:pt x="1070610" y="535305"/>
                  </a:moveTo>
                  <a:cubicBezTo>
                    <a:pt x="1070610" y="830946"/>
                    <a:pt x="830946" y="1070610"/>
                    <a:pt x="535305" y="1070610"/>
                  </a:cubicBezTo>
                  <a:cubicBezTo>
                    <a:pt x="239664" y="1070610"/>
                    <a:pt x="0" y="830946"/>
                    <a:pt x="0" y="535305"/>
                  </a:cubicBezTo>
                  <a:cubicBezTo>
                    <a:pt x="0" y="239664"/>
                    <a:pt x="239664" y="0"/>
                    <a:pt x="535305" y="0"/>
                  </a:cubicBezTo>
                  <a:cubicBezTo>
                    <a:pt x="830946" y="0"/>
                    <a:pt x="1070610" y="239664"/>
                    <a:pt x="1070610" y="5353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0" name="Google Shape;2020;p80"/>
            <p:cNvSpPr/>
            <p:nvPr/>
          </p:nvSpPr>
          <p:spPr>
            <a:xfrm rot="-2700000">
              <a:off x="2835960" y="2224027"/>
              <a:ext cx="2427819" cy="2427817"/>
            </a:xfrm>
            <a:custGeom>
              <a:avLst/>
              <a:gdLst/>
              <a:ahLst/>
              <a:cxnLst/>
              <a:rect l="l" t="t" r="r" b="b"/>
              <a:pathLst>
                <a:path w="876291" h="876291" extrusionOk="0">
                  <a:moveTo>
                    <a:pt x="876292" y="438146"/>
                  </a:moveTo>
                  <a:cubicBezTo>
                    <a:pt x="876292" y="680127"/>
                    <a:pt x="680127" y="876292"/>
                    <a:pt x="438146" y="876292"/>
                  </a:cubicBezTo>
                  <a:cubicBezTo>
                    <a:pt x="196165" y="876292"/>
                    <a:pt x="0" y="680127"/>
                    <a:pt x="0" y="438146"/>
                  </a:cubicBezTo>
                  <a:cubicBezTo>
                    <a:pt x="0" y="196165"/>
                    <a:pt x="196165" y="0"/>
                    <a:pt x="438146" y="0"/>
                  </a:cubicBezTo>
                  <a:cubicBezTo>
                    <a:pt x="680127" y="0"/>
                    <a:pt x="876292" y="196165"/>
                    <a:pt x="876292" y="438146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1" name="Google Shape;2021;p80"/>
            <p:cNvSpPr txBox="1"/>
            <p:nvPr/>
          </p:nvSpPr>
          <p:spPr>
            <a:xfrm>
              <a:off x="2978376" y="3245693"/>
              <a:ext cx="2079624" cy="8477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accent1"/>
                </a:buClr>
                <a:buSzPts val="2400"/>
                <a:buFont typeface="Chivo"/>
                <a:buNone/>
              </a:pPr>
              <a:r>
                <a:rPr lang="hu-HU" sz="2000" b="0" i="0" u="none" strike="noStrike" cap="none">
                  <a:solidFill>
                    <a:schemeClr val="accent3"/>
                  </a:solidFill>
                  <a:latin typeface="Arial"/>
                  <a:ea typeface="Arial"/>
                  <a:cs typeface="Arial"/>
                  <a:sym typeface="Arial"/>
                </a:rPr>
                <a:t>Megtakarítás</a:t>
              </a:r>
              <a:endParaRPr/>
            </a:p>
            <a:p>
              <a:pPr marL="0" marR="0" lvl="0" indent="0" algn="ctr" rtl="0">
                <a:lnSpc>
                  <a:spcPct val="115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accent1"/>
                </a:buClr>
                <a:buSzPts val="2400"/>
                <a:buFont typeface="Chivo"/>
                <a:buNone/>
              </a:pPr>
              <a:r>
                <a:rPr lang="hu-HU" sz="2000" b="1" i="0" u="none" strike="noStrike" cap="none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3.000.000 Ft</a:t>
              </a:r>
              <a:endParaRPr/>
            </a:p>
          </p:txBody>
        </p:sp>
        <p:pic>
          <p:nvPicPr>
            <p:cNvPr id="2022" name="Google Shape;2022;p8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799265" y="2630790"/>
              <a:ext cx="561975" cy="4415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23" name="Google Shape;2023;p80"/>
          <p:cNvGrpSpPr/>
          <p:nvPr/>
        </p:nvGrpSpPr>
        <p:grpSpPr>
          <a:xfrm>
            <a:off x="6300848" y="1764128"/>
            <a:ext cx="3352094" cy="3352092"/>
            <a:chOff x="6518558" y="1764128"/>
            <a:chExt cx="3352094" cy="3352092"/>
          </a:xfrm>
        </p:grpSpPr>
        <p:sp>
          <p:nvSpPr>
            <p:cNvPr id="2024" name="Google Shape;2024;p80"/>
            <p:cNvSpPr/>
            <p:nvPr/>
          </p:nvSpPr>
          <p:spPr>
            <a:xfrm rot="-482663">
              <a:off x="6711509" y="1957079"/>
              <a:ext cx="2966192" cy="2966190"/>
            </a:xfrm>
            <a:custGeom>
              <a:avLst/>
              <a:gdLst/>
              <a:ahLst/>
              <a:cxnLst/>
              <a:rect l="l" t="t" r="r" b="b"/>
              <a:pathLst>
                <a:path w="1070610" h="1070610" extrusionOk="0">
                  <a:moveTo>
                    <a:pt x="1070610" y="535305"/>
                  </a:moveTo>
                  <a:cubicBezTo>
                    <a:pt x="1070610" y="830946"/>
                    <a:pt x="830946" y="1070610"/>
                    <a:pt x="535305" y="1070610"/>
                  </a:cubicBezTo>
                  <a:cubicBezTo>
                    <a:pt x="239664" y="1070610"/>
                    <a:pt x="0" y="830946"/>
                    <a:pt x="0" y="535305"/>
                  </a:cubicBezTo>
                  <a:cubicBezTo>
                    <a:pt x="0" y="239664"/>
                    <a:pt x="239664" y="0"/>
                    <a:pt x="535305" y="0"/>
                  </a:cubicBezTo>
                  <a:cubicBezTo>
                    <a:pt x="830946" y="0"/>
                    <a:pt x="1070610" y="239664"/>
                    <a:pt x="1070610" y="5353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5" name="Google Shape;2025;p80"/>
            <p:cNvSpPr/>
            <p:nvPr/>
          </p:nvSpPr>
          <p:spPr>
            <a:xfrm rot="-1891371">
              <a:off x="6980761" y="2226031"/>
              <a:ext cx="2427816" cy="2427815"/>
            </a:xfrm>
            <a:custGeom>
              <a:avLst/>
              <a:gdLst/>
              <a:ahLst/>
              <a:cxnLst/>
              <a:rect l="l" t="t" r="r" b="b"/>
              <a:pathLst>
                <a:path w="876290" h="876290" extrusionOk="0">
                  <a:moveTo>
                    <a:pt x="876291" y="438145"/>
                  </a:moveTo>
                  <a:cubicBezTo>
                    <a:pt x="876291" y="680126"/>
                    <a:pt x="680126" y="876291"/>
                    <a:pt x="438145" y="876291"/>
                  </a:cubicBezTo>
                  <a:cubicBezTo>
                    <a:pt x="196164" y="876291"/>
                    <a:pt x="0" y="680126"/>
                    <a:pt x="0" y="438145"/>
                  </a:cubicBezTo>
                  <a:cubicBezTo>
                    <a:pt x="0" y="196164"/>
                    <a:pt x="196164" y="0"/>
                    <a:pt x="438145" y="0"/>
                  </a:cubicBezTo>
                  <a:cubicBezTo>
                    <a:pt x="680126" y="0"/>
                    <a:pt x="876291" y="196164"/>
                    <a:pt x="876291" y="438145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6" name="Google Shape;2026;p80"/>
            <p:cNvSpPr txBox="1"/>
            <p:nvPr/>
          </p:nvSpPr>
          <p:spPr>
            <a:xfrm>
              <a:off x="7169408" y="2891694"/>
              <a:ext cx="2079624" cy="11492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accent1"/>
                </a:buClr>
                <a:buSzPts val="2400"/>
                <a:buFont typeface="Chivo"/>
                <a:buNone/>
              </a:pPr>
              <a:r>
                <a:rPr lang="hu-HU" sz="2000" b="0" i="0" u="none" strike="noStrike" cap="none">
                  <a:solidFill>
                    <a:schemeClr val="accent3"/>
                  </a:solidFill>
                  <a:latin typeface="Arial"/>
                  <a:ea typeface="Arial"/>
                  <a:cs typeface="Arial"/>
                  <a:sym typeface="Arial"/>
                </a:rPr>
                <a:t>Szabadon elkölthető</a:t>
              </a:r>
              <a:endParaRPr/>
            </a:p>
            <a:p>
              <a:pPr marL="0" marR="0" lvl="0" indent="0" algn="ctr" rtl="0">
                <a:lnSpc>
                  <a:spcPct val="115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accent1"/>
                </a:buClr>
                <a:buSzPts val="2400"/>
                <a:buFont typeface="Chivo"/>
                <a:buNone/>
              </a:pPr>
              <a:r>
                <a:rPr lang="hu-HU" sz="2000" b="1" i="0" u="none" strike="noStrike" cap="none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7.000.000 Ft</a:t>
              </a:r>
              <a:endParaRPr/>
            </a:p>
          </p:txBody>
        </p:sp>
        <p:pic>
          <p:nvPicPr>
            <p:cNvPr id="2027" name="Google Shape;2027;p8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888663" y="2522102"/>
              <a:ext cx="676940" cy="4823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28" name="Google Shape;2028;p80"/>
          <p:cNvSpPr txBox="1"/>
          <p:nvPr/>
        </p:nvSpPr>
        <p:spPr>
          <a:xfrm>
            <a:off x="0" y="5535505"/>
            <a:ext cx="12191998" cy="778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lang="hu-HU" sz="2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3.000.000 Ft megtakarítás után 20% adókedvezmény: </a:t>
            </a:r>
            <a:r>
              <a:rPr lang="hu-HU" sz="3000" b="1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600.000 Ft </a:t>
            </a:r>
            <a:endParaRPr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3" name="Google Shape;2033;p81"/>
          <p:cNvSpPr/>
          <p:nvPr/>
        </p:nvSpPr>
        <p:spPr>
          <a:xfrm>
            <a:off x="0" y="0"/>
            <a:ext cx="12320954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4" name="Google Shape;2034;p81"/>
          <p:cNvSpPr/>
          <p:nvPr/>
        </p:nvSpPr>
        <p:spPr>
          <a:xfrm>
            <a:off x="8368266" y="-26009"/>
            <a:ext cx="3917834" cy="68840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5" name="Google Shape;2035;p81"/>
          <p:cNvSpPr/>
          <p:nvPr/>
        </p:nvSpPr>
        <p:spPr>
          <a:xfrm>
            <a:off x="7060707" y="-3638237"/>
            <a:ext cx="8195883" cy="8195873"/>
          </a:xfrm>
          <a:custGeom>
            <a:avLst/>
            <a:gdLst/>
            <a:ahLst/>
            <a:cxnLst/>
            <a:rect l="l" t="t" r="r" b="b"/>
            <a:pathLst>
              <a:path w="8195883" h="8195873" extrusionOk="0">
                <a:moveTo>
                  <a:pt x="4088138" y="10"/>
                </a:moveTo>
                <a:cubicBezTo>
                  <a:pt x="1823492" y="4912"/>
                  <a:pt x="-4892" y="1843097"/>
                  <a:pt x="10" y="4107741"/>
                </a:cubicBezTo>
                <a:cubicBezTo>
                  <a:pt x="4912" y="6372384"/>
                  <a:pt x="1843099" y="8200766"/>
                  <a:pt x="4107746" y="8195864"/>
                </a:cubicBezTo>
                <a:cubicBezTo>
                  <a:pt x="6372392" y="8190962"/>
                  <a:pt x="8200776" y="6352777"/>
                  <a:pt x="8195874" y="4088133"/>
                </a:cubicBezTo>
                <a:cubicBezTo>
                  <a:pt x="8186070" y="1823489"/>
                  <a:pt x="6347883" y="-4892"/>
                  <a:pt x="4088138" y="10"/>
                </a:cubicBezTo>
                <a:close/>
                <a:moveTo>
                  <a:pt x="4107746" y="7641957"/>
                </a:moveTo>
                <a:cubicBezTo>
                  <a:pt x="2151914" y="7646859"/>
                  <a:pt x="558819" y="6063569"/>
                  <a:pt x="553917" y="4107741"/>
                </a:cubicBezTo>
                <a:cubicBezTo>
                  <a:pt x="549015" y="2151912"/>
                  <a:pt x="2132307" y="558818"/>
                  <a:pt x="4088138" y="553916"/>
                </a:cubicBezTo>
                <a:cubicBezTo>
                  <a:pt x="6043970" y="549014"/>
                  <a:pt x="7637065" y="2132304"/>
                  <a:pt x="7641966" y="4088133"/>
                </a:cubicBezTo>
                <a:cubicBezTo>
                  <a:pt x="7646869" y="6043962"/>
                  <a:pt x="6063577" y="7637056"/>
                  <a:pt x="4107746" y="764195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6" name="Google Shape;2036;p81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7" name="Google Shape;2037;p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2038" name="Google Shape;2038;p81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rgbClr val="AAC1B7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2039" name="Google Shape;2039;p81"/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rgbClr val="AAC1B7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2040" name="Google Shape;2040;p81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rgbClr val="AAC1B7"/>
                </a:solidFill>
                <a:latin typeface="Arial"/>
                <a:ea typeface="Arial"/>
                <a:cs typeface="Arial"/>
                <a:sym typeface="Arial"/>
              </a:rPr>
              <a:t>77</a:t>
            </a:fld>
            <a:endParaRPr sz="1400" b="0" i="0" u="none" strike="noStrike" cap="none">
              <a:solidFill>
                <a:srgbClr val="AAC1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41" name="Google Shape;2041;p81"/>
          <p:cNvPicPr preferRelativeResize="0"/>
          <p:nvPr/>
        </p:nvPicPr>
        <p:blipFill rotWithShape="1">
          <a:blip r:embed="rId4">
            <a:alphaModFix/>
          </a:blip>
          <a:srcRect l="4494" t="-70276" r="-14499" b="5267"/>
          <a:stretch/>
        </p:blipFill>
        <p:spPr>
          <a:xfrm>
            <a:off x="7588132" y="-3099390"/>
            <a:ext cx="7141032" cy="7141032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042" name="Google Shape;2042;p81"/>
          <p:cNvGrpSpPr/>
          <p:nvPr/>
        </p:nvGrpSpPr>
        <p:grpSpPr>
          <a:xfrm>
            <a:off x="6230068" y="-361942"/>
            <a:ext cx="2700009" cy="2711571"/>
            <a:chOff x="4265642" y="1727085"/>
            <a:chExt cx="3766956" cy="3783089"/>
          </a:xfrm>
        </p:grpSpPr>
        <p:sp>
          <p:nvSpPr>
            <p:cNvPr id="2043" name="Google Shape;2043;p81"/>
            <p:cNvSpPr/>
            <p:nvPr/>
          </p:nvSpPr>
          <p:spPr>
            <a:xfrm>
              <a:off x="4265642" y="1727085"/>
              <a:ext cx="3766956" cy="3766945"/>
            </a:xfrm>
            <a:custGeom>
              <a:avLst/>
              <a:gdLst/>
              <a:ahLst/>
              <a:cxnLst/>
              <a:rect l="l" t="t" r="r" b="b"/>
              <a:pathLst>
                <a:path w="3313639" h="3313631" extrusionOk="0">
                  <a:moveTo>
                    <a:pt x="3313640" y="1656816"/>
                  </a:moveTo>
                  <a:cubicBezTo>
                    <a:pt x="3313640" y="2571850"/>
                    <a:pt x="2571856" y="3313632"/>
                    <a:pt x="1656820" y="3313632"/>
                  </a:cubicBezTo>
                  <a:cubicBezTo>
                    <a:pt x="741784" y="3313632"/>
                    <a:pt x="0" y="2571850"/>
                    <a:pt x="0" y="1656816"/>
                  </a:cubicBezTo>
                  <a:cubicBezTo>
                    <a:pt x="0" y="741782"/>
                    <a:pt x="741784" y="0"/>
                    <a:pt x="1656820" y="0"/>
                  </a:cubicBezTo>
                  <a:cubicBezTo>
                    <a:pt x="2571856" y="0"/>
                    <a:pt x="3313640" y="741782"/>
                    <a:pt x="3313640" y="16568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81"/>
            <p:cNvSpPr txBox="1"/>
            <p:nvPr/>
          </p:nvSpPr>
          <p:spPr>
            <a:xfrm>
              <a:off x="4415265" y="2526929"/>
              <a:ext cx="3580854" cy="29832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</a:pPr>
              <a:r>
                <a:rPr lang="hu-HU" sz="55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20%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</a:pPr>
              <a:r>
                <a:rPr lang="hu-HU" sz="50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SZJA</a:t>
              </a:r>
              <a:endParaRPr/>
            </a:p>
          </p:txBody>
        </p:sp>
      </p:grpSp>
      <p:sp>
        <p:nvSpPr>
          <p:cNvPr id="2045" name="Google Shape;2045;p81"/>
          <p:cNvSpPr txBox="1"/>
          <p:nvPr/>
        </p:nvSpPr>
        <p:spPr>
          <a:xfrm>
            <a:off x="522516" y="600618"/>
            <a:ext cx="5709580" cy="629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lang="hu-HU" sz="4000" b="1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Szülés szolgáltatás</a:t>
            </a:r>
            <a:endParaRPr/>
          </a:p>
        </p:txBody>
      </p:sp>
      <p:sp>
        <p:nvSpPr>
          <p:cNvPr id="2046" name="Google Shape;2046;p81"/>
          <p:cNvSpPr txBox="1"/>
          <p:nvPr/>
        </p:nvSpPr>
        <p:spPr>
          <a:xfrm>
            <a:off x="1681905" y="4243242"/>
            <a:ext cx="5632797" cy="1125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None/>
            </a:pPr>
            <a:r>
              <a:rPr lang="hu-HU" sz="1600" b="0" i="0" u="none" strike="noStrike" cap="none" dirty="0">
                <a:solidFill>
                  <a:srgbClr val="48535B"/>
                </a:solidFill>
                <a:latin typeface="Arial"/>
                <a:ea typeface="Arial"/>
                <a:cs typeface="Arial"/>
                <a:sym typeface="Arial"/>
              </a:rPr>
              <a:t>+150.000 Ft adókedvezmény</a:t>
            </a:r>
            <a:endParaRPr dirty="0"/>
          </a:p>
          <a:p>
            <a:pPr marL="0" marR="0" lvl="0" indent="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None/>
            </a:pPr>
            <a:r>
              <a:rPr lang="hu-HU" sz="1600" b="0" i="0" u="none" strike="noStrike" cap="none" dirty="0">
                <a:solidFill>
                  <a:srgbClr val="48535B"/>
                </a:solidFill>
                <a:latin typeface="Arial"/>
                <a:ea typeface="Arial"/>
                <a:cs typeface="Arial"/>
                <a:sym typeface="Arial"/>
              </a:rPr>
              <a:t>+30.000 Ft hozam</a:t>
            </a:r>
            <a:endParaRPr dirty="0"/>
          </a:p>
          <a:p>
            <a:pPr marL="0" marR="0" lvl="0" indent="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None/>
            </a:pPr>
            <a:r>
              <a:rPr lang="hu-HU" sz="1600" b="0" i="0" u="none" strike="noStrike" cap="none" dirty="0">
                <a:solidFill>
                  <a:srgbClr val="48535B"/>
                </a:solidFill>
                <a:latin typeface="Arial"/>
                <a:ea typeface="Arial"/>
                <a:cs typeface="Arial"/>
                <a:sym typeface="Arial"/>
              </a:rPr>
              <a:t>-50.000 Ft költség (kártyadíjjal együtt)</a:t>
            </a:r>
            <a:endParaRPr dirty="0"/>
          </a:p>
        </p:txBody>
      </p:sp>
      <p:sp>
        <p:nvSpPr>
          <p:cNvPr id="2047" name="Google Shape;2047;p81"/>
          <p:cNvSpPr txBox="1"/>
          <p:nvPr/>
        </p:nvSpPr>
        <p:spPr>
          <a:xfrm>
            <a:off x="522516" y="1200117"/>
            <a:ext cx="5632797" cy="596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73913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300"/>
              <a:buFont typeface="Arial"/>
              <a:buNone/>
            </a:pPr>
            <a:r>
              <a:rPr lang="hu-HU" sz="23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Pénztártagonként évi 750.000 Ft</a:t>
            </a:r>
            <a:endParaRPr/>
          </a:p>
        </p:txBody>
      </p:sp>
      <p:sp>
        <p:nvSpPr>
          <p:cNvPr id="2048" name="Google Shape;2048;p81"/>
          <p:cNvSpPr txBox="1"/>
          <p:nvPr/>
        </p:nvSpPr>
        <p:spPr>
          <a:xfrm>
            <a:off x="1998231" y="5236386"/>
            <a:ext cx="5632797" cy="1125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None/>
            </a:pPr>
            <a:r>
              <a:rPr lang="hu-HU" sz="16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130.000 Ft Profit</a:t>
            </a:r>
            <a:endParaRPr/>
          </a:p>
          <a:p>
            <a:pPr marL="0" marR="0" lvl="0" indent="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None/>
            </a:pPr>
            <a:r>
              <a:rPr lang="hu-HU" sz="16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Pénztártagonként</a:t>
            </a:r>
            <a:endParaRPr/>
          </a:p>
          <a:p>
            <a:pPr marL="0" marR="0" lvl="0" indent="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None/>
            </a:pPr>
            <a:r>
              <a:rPr lang="hu-HU" sz="16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(17% félév alatt)</a:t>
            </a:r>
            <a:endParaRPr/>
          </a:p>
        </p:txBody>
      </p:sp>
      <p:sp>
        <p:nvSpPr>
          <p:cNvPr id="2049" name="Google Shape;2049;p81"/>
          <p:cNvSpPr txBox="1"/>
          <p:nvPr/>
        </p:nvSpPr>
        <p:spPr>
          <a:xfrm>
            <a:off x="5635214" y="988058"/>
            <a:ext cx="518563" cy="596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66666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ial"/>
              <a:buNone/>
            </a:pPr>
            <a:r>
              <a:rPr lang="hu-HU" sz="60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+</a:t>
            </a:r>
            <a:endParaRPr/>
          </a:p>
        </p:txBody>
      </p:sp>
      <p:sp>
        <p:nvSpPr>
          <p:cNvPr id="2050" name="Google Shape;2050;p81"/>
          <p:cNvSpPr txBox="1"/>
          <p:nvPr/>
        </p:nvSpPr>
        <p:spPr>
          <a:xfrm>
            <a:off x="3511251" y="3048415"/>
            <a:ext cx="2089544" cy="345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83333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None/>
            </a:pPr>
            <a:r>
              <a:rPr lang="hu-HU" sz="12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Igénylés</a:t>
            </a:r>
            <a:endParaRPr/>
          </a:p>
        </p:txBody>
      </p:sp>
      <p:sp>
        <p:nvSpPr>
          <p:cNvPr id="2051" name="Google Shape;2051;p81"/>
          <p:cNvSpPr txBox="1"/>
          <p:nvPr/>
        </p:nvSpPr>
        <p:spPr>
          <a:xfrm>
            <a:off x="1155779" y="3126306"/>
            <a:ext cx="2089544" cy="345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83333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None/>
            </a:pPr>
            <a:r>
              <a:rPr lang="hu-HU" sz="12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Születés</a:t>
            </a:r>
            <a:endParaRPr/>
          </a:p>
        </p:txBody>
      </p:sp>
      <p:sp>
        <p:nvSpPr>
          <p:cNvPr id="2052" name="Google Shape;2052;p81"/>
          <p:cNvSpPr txBox="1"/>
          <p:nvPr/>
        </p:nvSpPr>
        <p:spPr>
          <a:xfrm>
            <a:off x="2344335" y="2186876"/>
            <a:ext cx="2089544" cy="345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None/>
            </a:pPr>
            <a:r>
              <a:rPr lang="hu-HU" sz="16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120 nap</a:t>
            </a:r>
            <a:endParaRPr/>
          </a:p>
        </p:txBody>
      </p:sp>
      <p:cxnSp>
        <p:nvCxnSpPr>
          <p:cNvPr id="2053" name="Google Shape;2053;p81"/>
          <p:cNvCxnSpPr/>
          <p:nvPr/>
        </p:nvCxnSpPr>
        <p:spPr>
          <a:xfrm>
            <a:off x="413699" y="2971800"/>
            <a:ext cx="64080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lg" len="lg"/>
          </a:ln>
        </p:spPr>
      </p:cxnSp>
      <p:sp>
        <p:nvSpPr>
          <p:cNvPr id="2054" name="Google Shape;2054;p81"/>
          <p:cNvSpPr/>
          <p:nvPr/>
        </p:nvSpPr>
        <p:spPr>
          <a:xfrm rot="-5400000">
            <a:off x="3252264" y="1488591"/>
            <a:ext cx="265203" cy="2321532"/>
          </a:xfrm>
          <a:prstGeom prst="rightBrace">
            <a:avLst>
              <a:gd name="adj1" fmla="val 8333"/>
              <a:gd name="adj2" fmla="val 50000"/>
            </a:avLst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5" name="Google Shape;2055;p81"/>
          <p:cNvSpPr/>
          <p:nvPr/>
        </p:nvSpPr>
        <p:spPr>
          <a:xfrm>
            <a:off x="2126678" y="2877058"/>
            <a:ext cx="183534" cy="18353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6" name="Google Shape;2056;p81"/>
          <p:cNvSpPr/>
          <p:nvPr/>
        </p:nvSpPr>
        <p:spPr>
          <a:xfrm>
            <a:off x="4454762" y="2885147"/>
            <a:ext cx="183534" cy="18353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7" name="Google Shape;2057;p81"/>
          <p:cNvSpPr txBox="1"/>
          <p:nvPr/>
        </p:nvSpPr>
        <p:spPr>
          <a:xfrm>
            <a:off x="8878156" y="4956323"/>
            <a:ext cx="3425371" cy="1532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Arial"/>
              <a:buNone/>
            </a:pPr>
            <a:r>
              <a:rPr lang="hu-HU" sz="2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Pénztártagonként felvehető összeg maximum </a:t>
            </a:r>
            <a:br>
              <a:rPr lang="hu-HU" sz="2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hu-HU" sz="2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2.000.000 Ft</a:t>
            </a:r>
            <a:endParaRPr/>
          </a:p>
        </p:txBody>
      </p:sp>
      <p:cxnSp>
        <p:nvCxnSpPr>
          <p:cNvPr id="2058" name="Google Shape;2058;p81"/>
          <p:cNvCxnSpPr/>
          <p:nvPr/>
        </p:nvCxnSpPr>
        <p:spPr>
          <a:xfrm>
            <a:off x="1670820" y="5145007"/>
            <a:ext cx="3993422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59" name="Google Shape;2059;p81"/>
          <p:cNvSpPr txBox="1"/>
          <p:nvPr/>
        </p:nvSpPr>
        <p:spPr>
          <a:xfrm>
            <a:off x="1606333" y="5634084"/>
            <a:ext cx="778798" cy="138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0"/>
              <a:buFont typeface="Arial"/>
              <a:buNone/>
            </a:pPr>
            <a:r>
              <a:rPr lang="hu-HU" sz="80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!</a:t>
            </a:r>
            <a:endParaRPr/>
          </a:p>
        </p:txBody>
      </p:sp>
      <p:sp>
        <p:nvSpPr>
          <p:cNvPr id="2060" name="Google Shape;2060;p81"/>
          <p:cNvSpPr txBox="1"/>
          <p:nvPr/>
        </p:nvSpPr>
        <p:spPr>
          <a:xfrm>
            <a:off x="7515" y="2580109"/>
            <a:ext cx="2089544" cy="345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83333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None/>
            </a:pPr>
            <a:r>
              <a:rPr lang="hu-HU" sz="12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Feltöltés</a:t>
            </a:r>
            <a:endParaRPr/>
          </a:p>
        </p:txBody>
      </p:sp>
      <p:sp>
        <p:nvSpPr>
          <p:cNvPr id="2061" name="Google Shape;2061;p81"/>
          <p:cNvSpPr/>
          <p:nvPr/>
        </p:nvSpPr>
        <p:spPr>
          <a:xfrm>
            <a:off x="946225" y="2864690"/>
            <a:ext cx="183534" cy="183534"/>
          </a:xfrm>
          <a:prstGeom prst="ellipse">
            <a:avLst/>
          </a:prstGeom>
          <a:solidFill>
            <a:srgbClr val="88C7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2" name="Google Shape;2062;p81"/>
          <p:cNvSpPr txBox="1"/>
          <p:nvPr/>
        </p:nvSpPr>
        <p:spPr>
          <a:xfrm>
            <a:off x="4695191" y="2580109"/>
            <a:ext cx="2089544" cy="345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83333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None/>
            </a:pPr>
            <a:r>
              <a:rPr lang="hu-HU" sz="12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Kifizetés</a:t>
            </a:r>
            <a:endParaRPr/>
          </a:p>
        </p:txBody>
      </p:sp>
      <p:sp>
        <p:nvSpPr>
          <p:cNvPr id="2063" name="Google Shape;2063;p81"/>
          <p:cNvSpPr/>
          <p:nvPr/>
        </p:nvSpPr>
        <p:spPr>
          <a:xfrm>
            <a:off x="5658200" y="2885147"/>
            <a:ext cx="183534" cy="183534"/>
          </a:xfrm>
          <a:prstGeom prst="ellipse">
            <a:avLst/>
          </a:prstGeom>
          <a:solidFill>
            <a:srgbClr val="88C7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4" name="Google Shape;2064;p81"/>
          <p:cNvSpPr/>
          <p:nvPr/>
        </p:nvSpPr>
        <p:spPr>
          <a:xfrm rot="-5400000" flipH="1">
            <a:off x="3209345" y="1185761"/>
            <a:ext cx="345470" cy="4697681"/>
          </a:xfrm>
          <a:prstGeom prst="rightBrace">
            <a:avLst>
              <a:gd name="adj1" fmla="val 8333"/>
              <a:gd name="adj2" fmla="val 49795"/>
            </a:avLst>
          </a:prstGeom>
          <a:noFill/>
          <a:ln w="25400" cap="flat" cmpd="sng">
            <a:solidFill>
              <a:srgbClr val="88C79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5" name="Google Shape;2065;p81"/>
          <p:cNvSpPr txBox="1"/>
          <p:nvPr/>
        </p:nvSpPr>
        <p:spPr>
          <a:xfrm>
            <a:off x="2329002" y="3767039"/>
            <a:ext cx="2089544" cy="345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None/>
            </a:pPr>
            <a:r>
              <a:rPr lang="hu-HU" sz="16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180 nap</a:t>
            </a:r>
            <a:endParaRPr/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1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1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2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2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2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2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3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3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4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4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4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4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4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4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504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004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p82"/>
          <p:cNvSpPr/>
          <p:nvPr/>
        </p:nvSpPr>
        <p:spPr>
          <a:xfrm>
            <a:off x="0" y="0"/>
            <a:ext cx="12320954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1" name="Google Shape;2071;p82"/>
          <p:cNvSpPr/>
          <p:nvPr/>
        </p:nvSpPr>
        <p:spPr>
          <a:xfrm>
            <a:off x="8368266" y="-26009"/>
            <a:ext cx="3917834" cy="68840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2" name="Google Shape;2072;p82"/>
          <p:cNvSpPr/>
          <p:nvPr/>
        </p:nvSpPr>
        <p:spPr>
          <a:xfrm>
            <a:off x="7844477" y="-3638237"/>
            <a:ext cx="8195883" cy="8195873"/>
          </a:xfrm>
          <a:custGeom>
            <a:avLst/>
            <a:gdLst/>
            <a:ahLst/>
            <a:cxnLst/>
            <a:rect l="l" t="t" r="r" b="b"/>
            <a:pathLst>
              <a:path w="8195883" h="8195873" extrusionOk="0">
                <a:moveTo>
                  <a:pt x="4088138" y="10"/>
                </a:moveTo>
                <a:cubicBezTo>
                  <a:pt x="1823492" y="4912"/>
                  <a:pt x="-4892" y="1843097"/>
                  <a:pt x="10" y="4107741"/>
                </a:cubicBezTo>
                <a:cubicBezTo>
                  <a:pt x="4912" y="6372384"/>
                  <a:pt x="1843099" y="8200766"/>
                  <a:pt x="4107746" y="8195864"/>
                </a:cubicBezTo>
                <a:cubicBezTo>
                  <a:pt x="6372392" y="8190962"/>
                  <a:pt x="8200776" y="6352777"/>
                  <a:pt x="8195874" y="4088133"/>
                </a:cubicBezTo>
                <a:cubicBezTo>
                  <a:pt x="8186070" y="1823489"/>
                  <a:pt x="6347883" y="-4892"/>
                  <a:pt x="4088138" y="10"/>
                </a:cubicBezTo>
                <a:close/>
                <a:moveTo>
                  <a:pt x="4107746" y="7641957"/>
                </a:moveTo>
                <a:cubicBezTo>
                  <a:pt x="2151914" y="7646859"/>
                  <a:pt x="558819" y="6063569"/>
                  <a:pt x="553917" y="4107741"/>
                </a:cubicBezTo>
                <a:cubicBezTo>
                  <a:pt x="549015" y="2151912"/>
                  <a:pt x="2132307" y="558818"/>
                  <a:pt x="4088138" y="553916"/>
                </a:cubicBezTo>
                <a:cubicBezTo>
                  <a:pt x="6043970" y="549014"/>
                  <a:pt x="7637065" y="2132304"/>
                  <a:pt x="7641966" y="4088133"/>
                </a:cubicBezTo>
                <a:cubicBezTo>
                  <a:pt x="7646869" y="6043962"/>
                  <a:pt x="6063577" y="7637056"/>
                  <a:pt x="4107746" y="764195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3" name="Google Shape;2073;p82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4" name="Google Shape;2074;p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2075" name="Google Shape;2075;p82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rgbClr val="AAC1B7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2076" name="Google Shape;2076;p82"/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rgbClr val="AAC1B7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2077" name="Google Shape;2077;p82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rgbClr val="AAC1B7"/>
                </a:solidFill>
                <a:latin typeface="Arial"/>
                <a:ea typeface="Arial"/>
                <a:cs typeface="Arial"/>
                <a:sym typeface="Arial"/>
              </a:rPr>
              <a:t>78</a:t>
            </a:fld>
            <a:endParaRPr sz="1400" b="0" i="0" u="none" strike="noStrike" cap="none">
              <a:solidFill>
                <a:srgbClr val="AAC1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8" name="Google Shape;2078;p82"/>
          <p:cNvPicPr preferRelativeResize="0"/>
          <p:nvPr/>
        </p:nvPicPr>
        <p:blipFill rotWithShape="1">
          <a:blip r:embed="rId4">
            <a:alphaModFix/>
          </a:blip>
          <a:srcRect l="2339" t="-73316" r="-31782" b="1022"/>
          <a:stretch/>
        </p:blipFill>
        <p:spPr>
          <a:xfrm>
            <a:off x="8371902" y="-3099390"/>
            <a:ext cx="7141032" cy="7141032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079" name="Google Shape;2079;p82"/>
          <p:cNvGrpSpPr/>
          <p:nvPr/>
        </p:nvGrpSpPr>
        <p:grpSpPr>
          <a:xfrm>
            <a:off x="7376695" y="-361942"/>
            <a:ext cx="2700009" cy="2711571"/>
            <a:chOff x="4265642" y="1727085"/>
            <a:chExt cx="3766956" cy="3783089"/>
          </a:xfrm>
        </p:grpSpPr>
        <p:sp>
          <p:nvSpPr>
            <p:cNvPr id="2080" name="Google Shape;2080;p82"/>
            <p:cNvSpPr/>
            <p:nvPr/>
          </p:nvSpPr>
          <p:spPr>
            <a:xfrm>
              <a:off x="4265642" y="1727085"/>
              <a:ext cx="3766956" cy="3766945"/>
            </a:xfrm>
            <a:custGeom>
              <a:avLst/>
              <a:gdLst/>
              <a:ahLst/>
              <a:cxnLst/>
              <a:rect l="l" t="t" r="r" b="b"/>
              <a:pathLst>
                <a:path w="3313639" h="3313631" extrusionOk="0">
                  <a:moveTo>
                    <a:pt x="3313640" y="1656816"/>
                  </a:moveTo>
                  <a:cubicBezTo>
                    <a:pt x="3313640" y="2571850"/>
                    <a:pt x="2571856" y="3313632"/>
                    <a:pt x="1656820" y="3313632"/>
                  </a:cubicBezTo>
                  <a:cubicBezTo>
                    <a:pt x="741784" y="3313632"/>
                    <a:pt x="0" y="2571850"/>
                    <a:pt x="0" y="1656816"/>
                  </a:cubicBezTo>
                  <a:cubicBezTo>
                    <a:pt x="0" y="741782"/>
                    <a:pt x="741784" y="0"/>
                    <a:pt x="1656820" y="0"/>
                  </a:cubicBezTo>
                  <a:cubicBezTo>
                    <a:pt x="2571856" y="0"/>
                    <a:pt x="3313640" y="741782"/>
                    <a:pt x="3313640" y="16568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82"/>
            <p:cNvSpPr txBox="1"/>
            <p:nvPr/>
          </p:nvSpPr>
          <p:spPr>
            <a:xfrm>
              <a:off x="4415265" y="2526929"/>
              <a:ext cx="3580854" cy="29832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</a:pPr>
              <a:r>
                <a:rPr lang="hu-HU" sz="55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20%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</a:pPr>
              <a:r>
                <a:rPr lang="hu-HU" sz="50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SZJA</a:t>
              </a:r>
              <a:endParaRPr/>
            </a:p>
          </p:txBody>
        </p:sp>
      </p:grpSp>
      <p:sp>
        <p:nvSpPr>
          <p:cNvPr id="2082" name="Google Shape;2082;p82"/>
          <p:cNvSpPr txBox="1"/>
          <p:nvPr/>
        </p:nvSpPr>
        <p:spPr>
          <a:xfrm>
            <a:off x="449942" y="469992"/>
            <a:ext cx="7953827" cy="570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lang="hu-HU" sz="3600" b="1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CSED/GYED/GYES </a:t>
            </a:r>
            <a:r>
              <a:rPr lang="hu-HU" sz="2400" b="1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kiegészítés</a:t>
            </a:r>
            <a:endParaRPr/>
          </a:p>
        </p:txBody>
      </p:sp>
      <p:sp>
        <p:nvSpPr>
          <p:cNvPr id="2083" name="Google Shape;2083;p82"/>
          <p:cNvSpPr txBox="1"/>
          <p:nvPr/>
        </p:nvSpPr>
        <p:spPr>
          <a:xfrm>
            <a:off x="1681905" y="4243242"/>
            <a:ext cx="5632797" cy="1125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None/>
            </a:pPr>
            <a:r>
              <a:rPr lang="hu-HU" sz="1600" b="0" i="0" u="none" strike="noStrike" cap="none">
                <a:solidFill>
                  <a:srgbClr val="48535B"/>
                </a:solidFill>
                <a:latin typeface="Arial"/>
                <a:ea typeface="Arial"/>
                <a:cs typeface="Arial"/>
                <a:sym typeface="Arial"/>
              </a:rPr>
              <a:t>+150.000 Ft adókedvezmény</a:t>
            </a:r>
            <a:endParaRPr/>
          </a:p>
          <a:p>
            <a:pPr marL="0" marR="0" lvl="0" indent="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None/>
            </a:pPr>
            <a:r>
              <a:rPr lang="hu-HU" sz="1600" b="0" i="0" u="none" strike="noStrike" cap="none">
                <a:solidFill>
                  <a:srgbClr val="48535B"/>
                </a:solidFill>
                <a:latin typeface="Arial"/>
                <a:ea typeface="Arial"/>
                <a:cs typeface="Arial"/>
                <a:sym typeface="Arial"/>
              </a:rPr>
              <a:t>-30.000 Ft hozam</a:t>
            </a:r>
            <a:endParaRPr/>
          </a:p>
          <a:p>
            <a:pPr marL="0" marR="0" lvl="0" indent="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None/>
            </a:pPr>
            <a:r>
              <a:rPr lang="hu-HU" sz="1600" b="0" i="0" u="none" strike="noStrike" cap="none">
                <a:solidFill>
                  <a:srgbClr val="48535B"/>
                </a:solidFill>
                <a:latin typeface="Arial"/>
                <a:ea typeface="Arial"/>
                <a:cs typeface="Arial"/>
                <a:sym typeface="Arial"/>
              </a:rPr>
              <a:t>-44.000 Ft költség (kártyadíjjal együtt)</a:t>
            </a:r>
            <a:endParaRPr/>
          </a:p>
        </p:txBody>
      </p:sp>
      <p:sp>
        <p:nvSpPr>
          <p:cNvPr id="2084" name="Google Shape;2084;p82"/>
          <p:cNvSpPr txBox="1"/>
          <p:nvPr/>
        </p:nvSpPr>
        <p:spPr>
          <a:xfrm>
            <a:off x="492715" y="1070706"/>
            <a:ext cx="5632797" cy="9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1739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300"/>
              <a:buFont typeface="Arial"/>
              <a:buNone/>
            </a:pPr>
            <a:r>
              <a:rPr lang="hu-HU" sz="23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Havonta kisebb összegek, vagy egy összegben maximum évi 750.000 Ft</a:t>
            </a:r>
            <a:endParaRPr/>
          </a:p>
        </p:txBody>
      </p:sp>
      <p:sp>
        <p:nvSpPr>
          <p:cNvPr id="2085" name="Google Shape;2085;p82"/>
          <p:cNvSpPr txBox="1"/>
          <p:nvPr/>
        </p:nvSpPr>
        <p:spPr>
          <a:xfrm>
            <a:off x="1998231" y="5236386"/>
            <a:ext cx="5632797" cy="1125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None/>
            </a:pPr>
            <a:r>
              <a:rPr lang="hu-HU" sz="16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Minimum: 136.000 Ft Profit</a:t>
            </a:r>
            <a:endParaRPr/>
          </a:p>
          <a:p>
            <a:pPr marL="0" marR="0" lvl="0" indent="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None/>
            </a:pPr>
            <a:r>
              <a:rPr lang="hu-HU" sz="16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Pénztártagonként</a:t>
            </a:r>
            <a:endParaRPr/>
          </a:p>
          <a:p>
            <a:pPr marL="0" marR="0" lvl="0" indent="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None/>
            </a:pPr>
            <a:r>
              <a:rPr lang="hu-HU" sz="16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(18% félév alatt)</a:t>
            </a:r>
            <a:endParaRPr/>
          </a:p>
        </p:txBody>
      </p:sp>
      <p:sp>
        <p:nvSpPr>
          <p:cNvPr id="2086" name="Google Shape;2086;p82"/>
          <p:cNvSpPr txBox="1"/>
          <p:nvPr/>
        </p:nvSpPr>
        <p:spPr>
          <a:xfrm>
            <a:off x="6738298" y="988058"/>
            <a:ext cx="518563" cy="596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66666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ial"/>
              <a:buNone/>
            </a:pPr>
            <a:r>
              <a:rPr lang="hu-HU" sz="60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+</a:t>
            </a:r>
            <a:endParaRPr/>
          </a:p>
        </p:txBody>
      </p:sp>
      <p:sp>
        <p:nvSpPr>
          <p:cNvPr id="2087" name="Google Shape;2087;p82"/>
          <p:cNvSpPr txBox="1"/>
          <p:nvPr/>
        </p:nvSpPr>
        <p:spPr>
          <a:xfrm>
            <a:off x="1320801" y="3465232"/>
            <a:ext cx="2089544" cy="345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None/>
            </a:pPr>
            <a:r>
              <a:rPr lang="hu-HU" sz="16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180 nap</a:t>
            </a:r>
            <a:endParaRPr/>
          </a:p>
        </p:txBody>
      </p:sp>
      <p:cxnSp>
        <p:nvCxnSpPr>
          <p:cNvPr id="2088" name="Google Shape;2088;p82"/>
          <p:cNvCxnSpPr/>
          <p:nvPr/>
        </p:nvCxnSpPr>
        <p:spPr>
          <a:xfrm>
            <a:off x="457241" y="3037117"/>
            <a:ext cx="58680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lg" len="lg"/>
          </a:ln>
        </p:spPr>
      </p:cxnSp>
      <p:sp>
        <p:nvSpPr>
          <p:cNvPr id="2089" name="Google Shape;2089;p82"/>
          <p:cNvSpPr txBox="1"/>
          <p:nvPr/>
        </p:nvSpPr>
        <p:spPr>
          <a:xfrm>
            <a:off x="8660883" y="4709581"/>
            <a:ext cx="3425371" cy="1927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Arial"/>
              <a:buNone/>
            </a:pPr>
            <a:r>
              <a:rPr lang="hu-HU" sz="2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Havonta a korábbi bruttó bér erejéig kiegészíthető a CSED/GYED/, vagy duplázható a  GYES</a:t>
            </a:r>
            <a:endParaRPr/>
          </a:p>
        </p:txBody>
      </p:sp>
      <p:cxnSp>
        <p:nvCxnSpPr>
          <p:cNvPr id="2090" name="Google Shape;2090;p82"/>
          <p:cNvCxnSpPr/>
          <p:nvPr/>
        </p:nvCxnSpPr>
        <p:spPr>
          <a:xfrm>
            <a:off x="1670820" y="5145007"/>
            <a:ext cx="3993422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91" name="Google Shape;2091;p82"/>
          <p:cNvSpPr txBox="1"/>
          <p:nvPr/>
        </p:nvSpPr>
        <p:spPr>
          <a:xfrm>
            <a:off x="1606333" y="5634084"/>
            <a:ext cx="778798" cy="138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0"/>
              <a:buFont typeface="Arial"/>
              <a:buNone/>
            </a:pPr>
            <a:r>
              <a:rPr lang="hu-HU" sz="80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!</a:t>
            </a:r>
            <a:endParaRPr/>
          </a:p>
        </p:txBody>
      </p:sp>
      <p:grpSp>
        <p:nvGrpSpPr>
          <p:cNvPr id="2092" name="Google Shape;2092;p82"/>
          <p:cNvGrpSpPr/>
          <p:nvPr/>
        </p:nvGrpSpPr>
        <p:grpSpPr>
          <a:xfrm>
            <a:off x="1080606" y="2075545"/>
            <a:ext cx="1724731" cy="504000"/>
            <a:chOff x="1080606" y="2075545"/>
            <a:chExt cx="1724731" cy="750713"/>
          </a:xfrm>
        </p:grpSpPr>
        <p:cxnSp>
          <p:nvCxnSpPr>
            <p:cNvPr id="2093" name="Google Shape;2093;p82"/>
            <p:cNvCxnSpPr/>
            <p:nvPr/>
          </p:nvCxnSpPr>
          <p:spPr>
            <a:xfrm>
              <a:off x="1080606" y="2075545"/>
              <a:ext cx="0" cy="750713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miter lim="800000"/>
              <a:headEnd type="oval" w="med" len="med"/>
              <a:tailEnd type="stealth" w="med" len="med"/>
            </a:ln>
          </p:spPr>
        </p:cxnSp>
        <p:cxnSp>
          <p:nvCxnSpPr>
            <p:cNvPr id="2094" name="Google Shape;2094;p82"/>
            <p:cNvCxnSpPr/>
            <p:nvPr/>
          </p:nvCxnSpPr>
          <p:spPr>
            <a:xfrm>
              <a:off x="1364296" y="2075545"/>
              <a:ext cx="0" cy="750713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miter lim="800000"/>
              <a:headEnd type="oval" w="med" len="med"/>
              <a:tailEnd type="stealth" w="med" len="med"/>
            </a:ln>
          </p:spPr>
        </p:cxnSp>
        <p:cxnSp>
          <p:nvCxnSpPr>
            <p:cNvPr id="2095" name="Google Shape;2095;p82"/>
            <p:cNvCxnSpPr/>
            <p:nvPr/>
          </p:nvCxnSpPr>
          <p:spPr>
            <a:xfrm>
              <a:off x="1653920" y="2075545"/>
              <a:ext cx="0" cy="750713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miter lim="800000"/>
              <a:headEnd type="oval" w="med" len="med"/>
              <a:tailEnd type="stealth" w="med" len="med"/>
            </a:ln>
          </p:spPr>
        </p:cxnSp>
        <p:cxnSp>
          <p:nvCxnSpPr>
            <p:cNvPr id="2096" name="Google Shape;2096;p82"/>
            <p:cNvCxnSpPr/>
            <p:nvPr/>
          </p:nvCxnSpPr>
          <p:spPr>
            <a:xfrm>
              <a:off x="1938590" y="2075545"/>
              <a:ext cx="0" cy="750713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miter lim="800000"/>
              <a:headEnd type="oval" w="med" len="med"/>
              <a:tailEnd type="stealth" w="med" len="med"/>
            </a:ln>
          </p:spPr>
        </p:cxnSp>
        <p:cxnSp>
          <p:nvCxnSpPr>
            <p:cNvPr id="2097" name="Google Shape;2097;p82"/>
            <p:cNvCxnSpPr/>
            <p:nvPr/>
          </p:nvCxnSpPr>
          <p:spPr>
            <a:xfrm>
              <a:off x="2249005" y="2075545"/>
              <a:ext cx="0" cy="750713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miter lim="800000"/>
              <a:headEnd type="oval" w="med" len="med"/>
              <a:tailEnd type="stealth" w="med" len="med"/>
            </a:ln>
          </p:spPr>
        </p:cxnSp>
        <p:cxnSp>
          <p:nvCxnSpPr>
            <p:cNvPr id="2098" name="Google Shape;2098;p82"/>
            <p:cNvCxnSpPr/>
            <p:nvPr/>
          </p:nvCxnSpPr>
          <p:spPr>
            <a:xfrm>
              <a:off x="2524779" y="2075545"/>
              <a:ext cx="0" cy="750713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miter lim="800000"/>
              <a:headEnd type="oval" w="med" len="med"/>
              <a:tailEnd type="stealth" w="med" len="med"/>
            </a:ln>
          </p:spPr>
        </p:cxnSp>
        <p:cxnSp>
          <p:nvCxnSpPr>
            <p:cNvPr id="2099" name="Google Shape;2099;p82"/>
            <p:cNvCxnSpPr/>
            <p:nvPr/>
          </p:nvCxnSpPr>
          <p:spPr>
            <a:xfrm>
              <a:off x="2805337" y="2075545"/>
              <a:ext cx="0" cy="750713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miter lim="800000"/>
              <a:headEnd type="oval" w="med" len="med"/>
              <a:tailEnd type="stealth" w="med" len="med"/>
            </a:ln>
          </p:spPr>
        </p:cxnSp>
      </p:grpSp>
      <p:grpSp>
        <p:nvGrpSpPr>
          <p:cNvPr id="2100" name="Google Shape;2100;p82"/>
          <p:cNvGrpSpPr/>
          <p:nvPr/>
        </p:nvGrpSpPr>
        <p:grpSpPr>
          <a:xfrm>
            <a:off x="3721451" y="3318997"/>
            <a:ext cx="1724731" cy="504000"/>
            <a:chOff x="1080606" y="2075545"/>
            <a:chExt cx="1724731" cy="750713"/>
          </a:xfrm>
        </p:grpSpPr>
        <p:cxnSp>
          <p:nvCxnSpPr>
            <p:cNvPr id="2101" name="Google Shape;2101;p82"/>
            <p:cNvCxnSpPr/>
            <p:nvPr/>
          </p:nvCxnSpPr>
          <p:spPr>
            <a:xfrm>
              <a:off x="1080606" y="2075545"/>
              <a:ext cx="0" cy="750713"/>
            </a:xfrm>
            <a:prstGeom prst="straightConnector1">
              <a:avLst/>
            </a:prstGeom>
            <a:noFill/>
            <a:ln w="25400" cap="flat" cmpd="sng">
              <a:solidFill>
                <a:srgbClr val="88C79A"/>
              </a:solidFill>
              <a:prstDash val="solid"/>
              <a:miter lim="800000"/>
              <a:headEnd type="oval" w="med" len="med"/>
              <a:tailEnd type="stealth" w="med" len="med"/>
            </a:ln>
          </p:spPr>
        </p:cxnSp>
        <p:cxnSp>
          <p:nvCxnSpPr>
            <p:cNvPr id="2102" name="Google Shape;2102;p82"/>
            <p:cNvCxnSpPr/>
            <p:nvPr/>
          </p:nvCxnSpPr>
          <p:spPr>
            <a:xfrm>
              <a:off x="1364296" y="2075545"/>
              <a:ext cx="0" cy="750713"/>
            </a:xfrm>
            <a:prstGeom prst="straightConnector1">
              <a:avLst/>
            </a:prstGeom>
            <a:noFill/>
            <a:ln w="25400" cap="flat" cmpd="sng">
              <a:solidFill>
                <a:srgbClr val="88C79A"/>
              </a:solidFill>
              <a:prstDash val="solid"/>
              <a:miter lim="800000"/>
              <a:headEnd type="oval" w="med" len="med"/>
              <a:tailEnd type="stealth" w="med" len="med"/>
            </a:ln>
          </p:spPr>
        </p:cxnSp>
        <p:cxnSp>
          <p:nvCxnSpPr>
            <p:cNvPr id="2103" name="Google Shape;2103;p82"/>
            <p:cNvCxnSpPr/>
            <p:nvPr/>
          </p:nvCxnSpPr>
          <p:spPr>
            <a:xfrm>
              <a:off x="1653920" y="2075545"/>
              <a:ext cx="0" cy="750713"/>
            </a:xfrm>
            <a:prstGeom prst="straightConnector1">
              <a:avLst/>
            </a:prstGeom>
            <a:noFill/>
            <a:ln w="25400" cap="flat" cmpd="sng">
              <a:solidFill>
                <a:srgbClr val="88C79A"/>
              </a:solidFill>
              <a:prstDash val="solid"/>
              <a:miter lim="800000"/>
              <a:headEnd type="oval" w="med" len="med"/>
              <a:tailEnd type="stealth" w="med" len="med"/>
            </a:ln>
          </p:spPr>
        </p:cxnSp>
        <p:cxnSp>
          <p:nvCxnSpPr>
            <p:cNvPr id="2104" name="Google Shape;2104;p82"/>
            <p:cNvCxnSpPr/>
            <p:nvPr/>
          </p:nvCxnSpPr>
          <p:spPr>
            <a:xfrm>
              <a:off x="1938590" y="2075545"/>
              <a:ext cx="0" cy="750713"/>
            </a:xfrm>
            <a:prstGeom prst="straightConnector1">
              <a:avLst/>
            </a:prstGeom>
            <a:noFill/>
            <a:ln w="25400" cap="flat" cmpd="sng">
              <a:solidFill>
                <a:srgbClr val="88C79A"/>
              </a:solidFill>
              <a:prstDash val="solid"/>
              <a:miter lim="800000"/>
              <a:headEnd type="oval" w="med" len="med"/>
              <a:tailEnd type="stealth" w="med" len="med"/>
            </a:ln>
          </p:spPr>
        </p:cxnSp>
        <p:cxnSp>
          <p:nvCxnSpPr>
            <p:cNvPr id="2105" name="Google Shape;2105;p82"/>
            <p:cNvCxnSpPr/>
            <p:nvPr/>
          </p:nvCxnSpPr>
          <p:spPr>
            <a:xfrm>
              <a:off x="2249005" y="2075545"/>
              <a:ext cx="0" cy="750713"/>
            </a:xfrm>
            <a:prstGeom prst="straightConnector1">
              <a:avLst/>
            </a:prstGeom>
            <a:noFill/>
            <a:ln w="25400" cap="flat" cmpd="sng">
              <a:solidFill>
                <a:srgbClr val="88C79A"/>
              </a:solidFill>
              <a:prstDash val="solid"/>
              <a:miter lim="800000"/>
              <a:headEnd type="oval" w="med" len="med"/>
              <a:tailEnd type="stealth" w="med" len="med"/>
            </a:ln>
          </p:spPr>
        </p:cxnSp>
        <p:cxnSp>
          <p:nvCxnSpPr>
            <p:cNvPr id="2106" name="Google Shape;2106;p82"/>
            <p:cNvCxnSpPr/>
            <p:nvPr/>
          </p:nvCxnSpPr>
          <p:spPr>
            <a:xfrm>
              <a:off x="2524779" y="2075545"/>
              <a:ext cx="0" cy="750713"/>
            </a:xfrm>
            <a:prstGeom prst="straightConnector1">
              <a:avLst/>
            </a:prstGeom>
            <a:noFill/>
            <a:ln w="25400" cap="flat" cmpd="sng">
              <a:solidFill>
                <a:srgbClr val="88C79A"/>
              </a:solidFill>
              <a:prstDash val="solid"/>
              <a:miter lim="800000"/>
              <a:headEnd type="oval" w="med" len="med"/>
              <a:tailEnd type="stealth" w="med" len="med"/>
            </a:ln>
          </p:spPr>
        </p:cxnSp>
        <p:cxnSp>
          <p:nvCxnSpPr>
            <p:cNvPr id="2107" name="Google Shape;2107;p82"/>
            <p:cNvCxnSpPr/>
            <p:nvPr/>
          </p:nvCxnSpPr>
          <p:spPr>
            <a:xfrm>
              <a:off x="2805337" y="2075545"/>
              <a:ext cx="0" cy="750713"/>
            </a:xfrm>
            <a:prstGeom prst="straightConnector1">
              <a:avLst/>
            </a:prstGeom>
            <a:noFill/>
            <a:ln w="25400" cap="flat" cmpd="sng">
              <a:solidFill>
                <a:srgbClr val="88C79A"/>
              </a:solidFill>
              <a:prstDash val="solid"/>
              <a:miter lim="800000"/>
              <a:headEnd type="oval" w="med" len="med"/>
              <a:tailEnd type="stealth" w="med" len="med"/>
            </a:ln>
          </p:spPr>
        </p:cxnSp>
      </p:grpSp>
      <p:sp>
        <p:nvSpPr>
          <p:cNvPr id="2108" name="Google Shape;2108;p82"/>
          <p:cNvSpPr/>
          <p:nvPr/>
        </p:nvSpPr>
        <p:spPr>
          <a:xfrm rot="-5400000" flipH="1">
            <a:off x="2199668" y="1901512"/>
            <a:ext cx="345470" cy="2679052"/>
          </a:xfrm>
          <a:prstGeom prst="rightBrace">
            <a:avLst>
              <a:gd name="adj1" fmla="val 8333"/>
              <a:gd name="adj2" fmla="val 49795"/>
            </a:avLst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9" name="Google Shape;2109;p82"/>
          <p:cNvSpPr txBox="1"/>
          <p:nvPr/>
        </p:nvSpPr>
        <p:spPr>
          <a:xfrm>
            <a:off x="7515" y="2627734"/>
            <a:ext cx="2089544" cy="345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83333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None/>
            </a:pPr>
            <a:r>
              <a:rPr lang="hu-HU" sz="12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Első befizetés</a:t>
            </a:r>
            <a:endParaRPr/>
          </a:p>
        </p:txBody>
      </p:sp>
      <p:sp>
        <p:nvSpPr>
          <p:cNvPr id="2110" name="Google Shape;2110;p82"/>
          <p:cNvSpPr/>
          <p:nvPr/>
        </p:nvSpPr>
        <p:spPr>
          <a:xfrm>
            <a:off x="946225" y="2940890"/>
            <a:ext cx="183534" cy="18353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1" name="Google Shape;2111;p82"/>
          <p:cNvSpPr txBox="1"/>
          <p:nvPr/>
        </p:nvSpPr>
        <p:spPr>
          <a:xfrm>
            <a:off x="2665251" y="2627734"/>
            <a:ext cx="2089544" cy="345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83333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None/>
            </a:pPr>
            <a:r>
              <a:rPr lang="hu-HU" sz="12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Első kifizetés</a:t>
            </a:r>
            <a:endParaRPr/>
          </a:p>
        </p:txBody>
      </p:sp>
      <p:sp>
        <p:nvSpPr>
          <p:cNvPr id="2112" name="Google Shape;2112;p82"/>
          <p:cNvSpPr/>
          <p:nvPr/>
        </p:nvSpPr>
        <p:spPr>
          <a:xfrm>
            <a:off x="3629684" y="2940890"/>
            <a:ext cx="183534" cy="183534"/>
          </a:xfrm>
          <a:prstGeom prst="ellipse">
            <a:avLst/>
          </a:prstGeom>
          <a:solidFill>
            <a:srgbClr val="88C7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1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1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1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2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2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2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2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2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2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2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2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2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7" name="Google Shape;2117;p83"/>
          <p:cNvSpPr/>
          <p:nvPr/>
        </p:nvSpPr>
        <p:spPr>
          <a:xfrm>
            <a:off x="0" y="0"/>
            <a:ext cx="12320954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8" name="Google Shape;2118;p83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9" name="Google Shape;2119;p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2120" name="Google Shape;2120;p83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rgbClr val="AAC1B7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2121" name="Google Shape;2121;p83"/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rgbClr val="AAC1B7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2122" name="Google Shape;2122;p83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rgbClr val="AAC1B7"/>
                </a:solidFill>
                <a:latin typeface="Arial"/>
                <a:ea typeface="Arial"/>
                <a:cs typeface="Arial"/>
                <a:sym typeface="Arial"/>
              </a:rPr>
              <a:t>79</a:t>
            </a:fld>
            <a:endParaRPr sz="1400" b="0" i="0" u="none" strike="noStrike" cap="none">
              <a:solidFill>
                <a:srgbClr val="AAC1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3" name="Google Shape;2123;p83"/>
          <p:cNvSpPr/>
          <p:nvPr/>
        </p:nvSpPr>
        <p:spPr>
          <a:xfrm>
            <a:off x="7374142" y="-72571"/>
            <a:ext cx="10663738" cy="6996658"/>
          </a:xfrm>
          <a:custGeom>
            <a:avLst/>
            <a:gdLst/>
            <a:ahLst/>
            <a:cxnLst/>
            <a:rect l="l" t="t" r="r" b="b"/>
            <a:pathLst>
              <a:path w="9493937" h="6880544" extrusionOk="0">
                <a:moveTo>
                  <a:pt x="1977448" y="14514"/>
                </a:moveTo>
                <a:cubicBezTo>
                  <a:pt x="790996" y="706610"/>
                  <a:pt x="-5465" y="1986438"/>
                  <a:pt x="28" y="3458515"/>
                </a:cubicBezTo>
                <a:cubicBezTo>
                  <a:pt x="5521" y="4919606"/>
                  <a:pt x="796489" y="6193941"/>
                  <a:pt x="1977448" y="6880544"/>
                </a:cubicBezTo>
                <a:lnTo>
                  <a:pt x="9479423" y="6880544"/>
                </a:lnTo>
                <a:lnTo>
                  <a:pt x="9493937" y="0"/>
                </a:lnTo>
                <a:lnTo>
                  <a:pt x="1977448" y="1451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4" name="Google Shape;2124;p83"/>
          <p:cNvGrpSpPr/>
          <p:nvPr/>
        </p:nvGrpSpPr>
        <p:grpSpPr>
          <a:xfrm>
            <a:off x="6905850" y="1487244"/>
            <a:ext cx="6009566" cy="3890659"/>
            <a:chOff x="5577178" y="1060649"/>
            <a:chExt cx="7315200" cy="4735942"/>
          </a:xfrm>
        </p:grpSpPr>
        <p:sp>
          <p:nvSpPr>
            <p:cNvPr id="2125" name="Google Shape;2125;p83"/>
            <p:cNvSpPr/>
            <p:nvPr/>
          </p:nvSpPr>
          <p:spPr>
            <a:xfrm>
              <a:off x="7015896" y="1060649"/>
              <a:ext cx="4503988" cy="450398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83"/>
            <p:cNvSpPr txBox="1"/>
            <p:nvPr/>
          </p:nvSpPr>
          <p:spPr>
            <a:xfrm>
              <a:off x="5577178" y="1834191"/>
              <a:ext cx="7315200" cy="396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22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</a:pPr>
              <a:r>
                <a:rPr lang="hu-HU" sz="3000" b="1" i="0" u="none" strike="noStrike" cap="none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Akár</a:t>
              </a:r>
              <a:br>
                <a:rPr lang="hu-HU" sz="4000" b="1" i="0" u="none" strike="noStrike" cap="none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hu-HU" sz="3800" b="1" i="0" u="none" strike="noStrike" cap="none">
                  <a:solidFill>
                    <a:schemeClr val="accen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5.400.000 </a:t>
              </a:r>
              <a:r>
                <a:rPr lang="hu-HU" sz="3200" b="1" i="0" u="none" strike="noStrike" cap="none">
                  <a:solidFill>
                    <a:schemeClr val="accen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Ft</a:t>
              </a:r>
              <a:endParaRPr/>
            </a:p>
            <a:p>
              <a:pPr marL="0" marR="0" lvl="0" indent="0" algn="ctr" rtl="0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</a:pPr>
              <a:r>
                <a:rPr lang="hu-HU" sz="3000" b="1" i="0" u="none" strike="noStrike" cap="none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adókedvezmény</a:t>
              </a:r>
              <a:endParaRPr/>
            </a:p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</a:pPr>
              <a:r>
                <a:rPr lang="hu-HU" sz="3000" b="1" i="0" u="none" strike="noStrike" cap="none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9 év alatt!</a:t>
              </a:r>
              <a:endParaRPr/>
            </a:p>
          </p:txBody>
        </p:sp>
      </p:grpSp>
      <p:grpSp>
        <p:nvGrpSpPr>
          <p:cNvPr id="2127" name="Google Shape;2127;p83"/>
          <p:cNvGrpSpPr/>
          <p:nvPr/>
        </p:nvGrpSpPr>
        <p:grpSpPr>
          <a:xfrm>
            <a:off x="179404" y="1420674"/>
            <a:ext cx="2278624" cy="1021630"/>
            <a:chOff x="179404" y="1420674"/>
            <a:chExt cx="2278624" cy="1021630"/>
          </a:xfrm>
        </p:grpSpPr>
        <p:grpSp>
          <p:nvGrpSpPr>
            <p:cNvPr id="2128" name="Google Shape;2128;p83"/>
            <p:cNvGrpSpPr/>
            <p:nvPr/>
          </p:nvGrpSpPr>
          <p:grpSpPr>
            <a:xfrm>
              <a:off x="179404" y="1420674"/>
              <a:ext cx="2278624" cy="1021630"/>
              <a:chOff x="1622254" y="366520"/>
              <a:chExt cx="1894997" cy="849630"/>
            </a:xfrm>
          </p:grpSpPr>
          <p:sp>
            <p:nvSpPr>
              <p:cNvPr id="2129" name="Google Shape;2129;p83"/>
              <p:cNvSpPr/>
              <p:nvPr/>
            </p:nvSpPr>
            <p:spPr>
              <a:xfrm>
                <a:off x="2376633" y="590357"/>
                <a:ext cx="1140618" cy="403860"/>
              </a:xfrm>
              <a:custGeom>
                <a:avLst/>
                <a:gdLst/>
                <a:ahLst/>
                <a:cxnLst/>
                <a:rect l="l" t="t" r="r" b="b"/>
                <a:pathLst>
                  <a:path w="1140618" h="403860" extrusionOk="0">
                    <a:moveTo>
                      <a:pt x="980123" y="0"/>
                    </a:moveTo>
                    <a:lnTo>
                      <a:pt x="0" y="0"/>
                    </a:lnTo>
                    <a:lnTo>
                      <a:pt x="0" y="201930"/>
                    </a:lnTo>
                    <a:lnTo>
                      <a:pt x="0" y="403860"/>
                    </a:lnTo>
                    <a:lnTo>
                      <a:pt x="980123" y="403860"/>
                    </a:lnTo>
                    <a:cubicBezTo>
                      <a:pt x="997268" y="403860"/>
                      <a:pt x="1012508" y="396240"/>
                      <a:pt x="1022033" y="381953"/>
                    </a:cubicBezTo>
                    <a:lnTo>
                      <a:pt x="1130618" y="232410"/>
                    </a:lnTo>
                    <a:cubicBezTo>
                      <a:pt x="1143953" y="214313"/>
                      <a:pt x="1143953" y="189548"/>
                      <a:pt x="1130618" y="171450"/>
                    </a:cubicBezTo>
                    <a:lnTo>
                      <a:pt x="1022033" y="21907"/>
                    </a:lnTo>
                    <a:cubicBezTo>
                      <a:pt x="1012508" y="7620"/>
                      <a:pt x="997268" y="0"/>
                      <a:pt x="9801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0" name="Google Shape;2130;p83"/>
              <p:cNvSpPr/>
              <p:nvPr/>
            </p:nvSpPr>
            <p:spPr>
              <a:xfrm>
                <a:off x="1622254" y="366520"/>
                <a:ext cx="849630" cy="849630"/>
              </a:xfrm>
              <a:custGeom>
                <a:avLst/>
                <a:gdLst/>
                <a:ahLst/>
                <a:cxnLst/>
                <a:rect l="l" t="t" r="r" b="b"/>
                <a:pathLst>
                  <a:path w="849630" h="849630" extrusionOk="0">
                    <a:moveTo>
                      <a:pt x="849630" y="424815"/>
                    </a:moveTo>
                    <a:cubicBezTo>
                      <a:pt x="849630" y="659434"/>
                      <a:pt x="659434" y="849630"/>
                      <a:pt x="424815" y="849630"/>
                    </a:cubicBezTo>
                    <a:cubicBezTo>
                      <a:pt x="190196" y="849630"/>
                      <a:pt x="0" y="659434"/>
                      <a:pt x="0" y="424815"/>
                    </a:cubicBezTo>
                    <a:cubicBezTo>
                      <a:pt x="0" y="190196"/>
                      <a:pt x="190196" y="0"/>
                      <a:pt x="424815" y="0"/>
                    </a:cubicBezTo>
                    <a:cubicBezTo>
                      <a:pt x="659434" y="0"/>
                      <a:pt x="849630" y="190196"/>
                      <a:pt x="849630" y="42481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1" name="Google Shape;2131;p83"/>
              <p:cNvSpPr/>
              <p:nvPr/>
            </p:nvSpPr>
            <p:spPr>
              <a:xfrm>
                <a:off x="1704169" y="448435"/>
                <a:ext cx="685800" cy="685800"/>
              </a:xfrm>
              <a:custGeom>
                <a:avLst/>
                <a:gdLst/>
                <a:ahLst/>
                <a:cxnLst/>
                <a:rect l="l" t="t" r="r" b="b"/>
                <a:pathLst>
                  <a:path w="685800" h="685800" extrusionOk="0">
                    <a:moveTo>
                      <a:pt x="685800" y="342900"/>
                    </a:moveTo>
                    <a:cubicBezTo>
                      <a:pt x="685800" y="532278"/>
                      <a:pt x="532278" y="685800"/>
                      <a:pt x="342900" y="685800"/>
                    </a:cubicBezTo>
                    <a:cubicBezTo>
                      <a:pt x="153522" y="685800"/>
                      <a:pt x="0" y="532278"/>
                      <a:pt x="0" y="342900"/>
                    </a:cubicBezTo>
                    <a:cubicBezTo>
                      <a:pt x="0" y="153522"/>
                      <a:pt x="153522" y="0"/>
                      <a:pt x="342900" y="0"/>
                    </a:cubicBezTo>
                    <a:cubicBezTo>
                      <a:pt x="532278" y="0"/>
                      <a:pt x="685800" y="153522"/>
                      <a:pt x="685800" y="342900"/>
                    </a:cubicBezTo>
                    <a:close/>
                  </a:path>
                </a:pathLst>
              </a:custGeom>
              <a:solidFill>
                <a:srgbClr val="E5DFD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2" name="Google Shape;2132;p83"/>
              <p:cNvSpPr/>
              <p:nvPr/>
            </p:nvSpPr>
            <p:spPr>
              <a:xfrm>
                <a:off x="1763522" y="507791"/>
                <a:ext cx="567089" cy="567090"/>
              </a:xfrm>
              <a:custGeom>
                <a:avLst/>
                <a:gdLst/>
                <a:ahLst/>
                <a:cxnLst/>
                <a:rect l="l" t="t" r="r" b="b"/>
                <a:pathLst>
                  <a:path w="415290" h="415290" extrusionOk="0">
                    <a:moveTo>
                      <a:pt x="415290" y="207645"/>
                    </a:moveTo>
                    <a:cubicBezTo>
                      <a:pt x="415290" y="322324"/>
                      <a:pt x="322324" y="415290"/>
                      <a:pt x="207645" y="415290"/>
                    </a:cubicBezTo>
                    <a:cubicBezTo>
                      <a:pt x="92966" y="415290"/>
                      <a:pt x="0" y="322324"/>
                      <a:pt x="0" y="207645"/>
                    </a:cubicBezTo>
                    <a:cubicBezTo>
                      <a:pt x="0" y="92966"/>
                      <a:pt x="92966" y="0"/>
                      <a:pt x="207645" y="0"/>
                    </a:cubicBezTo>
                    <a:cubicBezTo>
                      <a:pt x="322324" y="0"/>
                      <a:pt x="415290" y="92966"/>
                      <a:pt x="415290" y="20764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33" name="Google Shape;2133;p83"/>
            <p:cNvSpPr txBox="1"/>
            <p:nvPr/>
          </p:nvSpPr>
          <p:spPr>
            <a:xfrm>
              <a:off x="357654" y="1787671"/>
              <a:ext cx="672298" cy="3454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375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600"/>
                <a:buFont typeface="Arial"/>
                <a:buNone/>
              </a:pPr>
              <a:r>
                <a:rPr lang="hu-HU" sz="16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1. év</a:t>
              </a:r>
              <a:endParaRPr/>
            </a:p>
          </p:txBody>
        </p:sp>
        <p:sp>
          <p:nvSpPr>
            <p:cNvPr id="2134" name="Google Shape;2134;p83"/>
            <p:cNvSpPr txBox="1"/>
            <p:nvPr/>
          </p:nvSpPr>
          <p:spPr>
            <a:xfrm>
              <a:off x="1269146" y="1740479"/>
              <a:ext cx="1165488" cy="4193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100"/>
                <a:buFont typeface="Arial"/>
                <a:buNone/>
              </a:pPr>
              <a:r>
                <a:rPr lang="hu-HU" sz="11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Szülés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100"/>
                <a:buFont typeface="Arial"/>
                <a:buNone/>
              </a:pPr>
              <a:r>
                <a:rPr lang="hu-HU" sz="11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szolgáltatás</a:t>
              </a:r>
              <a:endParaRPr/>
            </a:p>
          </p:txBody>
        </p:sp>
      </p:grpSp>
      <p:grpSp>
        <p:nvGrpSpPr>
          <p:cNvPr id="2135" name="Google Shape;2135;p83"/>
          <p:cNvGrpSpPr/>
          <p:nvPr/>
        </p:nvGrpSpPr>
        <p:grpSpPr>
          <a:xfrm>
            <a:off x="2605717" y="1420674"/>
            <a:ext cx="2278624" cy="1021630"/>
            <a:chOff x="2605717" y="1420674"/>
            <a:chExt cx="2278624" cy="1021630"/>
          </a:xfrm>
        </p:grpSpPr>
        <p:grpSp>
          <p:nvGrpSpPr>
            <p:cNvPr id="2136" name="Google Shape;2136;p83"/>
            <p:cNvGrpSpPr/>
            <p:nvPr/>
          </p:nvGrpSpPr>
          <p:grpSpPr>
            <a:xfrm>
              <a:off x="2605717" y="1420674"/>
              <a:ext cx="2278624" cy="1021630"/>
              <a:chOff x="1622254" y="366520"/>
              <a:chExt cx="1894997" cy="849630"/>
            </a:xfrm>
          </p:grpSpPr>
          <p:sp>
            <p:nvSpPr>
              <p:cNvPr id="2137" name="Google Shape;2137;p83"/>
              <p:cNvSpPr/>
              <p:nvPr/>
            </p:nvSpPr>
            <p:spPr>
              <a:xfrm>
                <a:off x="2376633" y="590357"/>
                <a:ext cx="1140618" cy="403860"/>
              </a:xfrm>
              <a:custGeom>
                <a:avLst/>
                <a:gdLst/>
                <a:ahLst/>
                <a:cxnLst/>
                <a:rect l="l" t="t" r="r" b="b"/>
                <a:pathLst>
                  <a:path w="1140618" h="403860" extrusionOk="0">
                    <a:moveTo>
                      <a:pt x="980123" y="0"/>
                    </a:moveTo>
                    <a:lnTo>
                      <a:pt x="0" y="0"/>
                    </a:lnTo>
                    <a:lnTo>
                      <a:pt x="0" y="201930"/>
                    </a:lnTo>
                    <a:lnTo>
                      <a:pt x="0" y="403860"/>
                    </a:lnTo>
                    <a:lnTo>
                      <a:pt x="980123" y="403860"/>
                    </a:lnTo>
                    <a:cubicBezTo>
                      <a:pt x="997268" y="403860"/>
                      <a:pt x="1012508" y="396240"/>
                      <a:pt x="1022033" y="381953"/>
                    </a:cubicBezTo>
                    <a:lnTo>
                      <a:pt x="1130618" y="232410"/>
                    </a:lnTo>
                    <a:cubicBezTo>
                      <a:pt x="1143953" y="214313"/>
                      <a:pt x="1143953" y="189548"/>
                      <a:pt x="1130618" y="171450"/>
                    </a:cubicBezTo>
                    <a:lnTo>
                      <a:pt x="1022033" y="21907"/>
                    </a:lnTo>
                    <a:cubicBezTo>
                      <a:pt x="1012508" y="7620"/>
                      <a:pt x="997268" y="0"/>
                      <a:pt x="9801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88C79A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8" name="Google Shape;2138;p83"/>
              <p:cNvSpPr/>
              <p:nvPr/>
            </p:nvSpPr>
            <p:spPr>
              <a:xfrm>
                <a:off x="1622254" y="366520"/>
                <a:ext cx="849630" cy="849630"/>
              </a:xfrm>
              <a:custGeom>
                <a:avLst/>
                <a:gdLst/>
                <a:ahLst/>
                <a:cxnLst/>
                <a:rect l="l" t="t" r="r" b="b"/>
                <a:pathLst>
                  <a:path w="849630" h="849630" extrusionOk="0">
                    <a:moveTo>
                      <a:pt x="849630" y="424815"/>
                    </a:moveTo>
                    <a:cubicBezTo>
                      <a:pt x="849630" y="659434"/>
                      <a:pt x="659434" y="849630"/>
                      <a:pt x="424815" y="849630"/>
                    </a:cubicBezTo>
                    <a:cubicBezTo>
                      <a:pt x="190196" y="849630"/>
                      <a:pt x="0" y="659434"/>
                      <a:pt x="0" y="424815"/>
                    </a:cubicBezTo>
                    <a:cubicBezTo>
                      <a:pt x="0" y="190196"/>
                      <a:pt x="190196" y="0"/>
                      <a:pt x="424815" y="0"/>
                    </a:cubicBezTo>
                    <a:cubicBezTo>
                      <a:pt x="659434" y="0"/>
                      <a:pt x="849630" y="190196"/>
                      <a:pt x="849630" y="42481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88C79A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9" name="Google Shape;2139;p83"/>
              <p:cNvSpPr/>
              <p:nvPr/>
            </p:nvSpPr>
            <p:spPr>
              <a:xfrm>
                <a:off x="1704169" y="448435"/>
                <a:ext cx="685800" cy="685800"/>
              </a:xfrm>
              <a:custGeom>
                <a:avLst/>
                <a:gdLst/>
                <a:ahLst/>
                <a:cxnLst/>
                <a:rect l="l" t="t" r="r" b="b"/>
                <a:pathLst>
                  <a:path w="685800" h="685800" extrusionOk="0">
                    <a:moveTo>
                      <a:pt x="685800" y="342900"/>
                    </a:moveTo>
                    <a:cubicBezTo>
                      <a:pt x="685800" y="532278"/>
                      <a:pt x="532278" y="685800"/>
                      <a:pt x="342900" y="685800"/>
                    </a:cubicBezTo>
                    <a:cubicBezTo>
                      <a:pt x="153522" y="685800"/>
                      <a:pt x="0" y="532278"/>
                      <a:pt x="0" y="342900"/>
                    </a:cubicBezTo>
                    <a:cubicBezTo>
                      <a:pt x="0" y="153522"/>
                      <a:pt x="153522" y="0"/>
                      <a:pt x="342900" y="0"/>
                    </a:cubicBezTo>
                    <a:cubicBezTo>
                      <a:pt x="532278" y="0"/>
                      <a:pt x="685800" y="153522"/>
                      <a:pt x="685800" y="342900"/>
                    </a:cubicBezTo>
                    <a:close/>
                  </a:path>
                </a:pathLst>
              </a:custGeom>
              <a:solidFill>
                <a:srgbClr val="E5DFD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0" name="Google Shape;2140;p83"/>
              <p:cNvSpPr/>
              <p:nvPr/>
            </p:nvSpPr>
            <p:spPr>
              <a:xfrm>
                <a:off x="1764533" y="508799"/>
                <a:ext cx="565072" cy="565072"/>
              </a:xfrm>
              <a:custGeom>
                <a:avLst/>
                <a:gdLst/>
                <a:ahLst/>
                <a:cxnLst/>
                <a:rect l="l" t="t" r="r" b="b"/>
                <a:pathLst>
                  <a:path w="415290" h="415290" extrusionOk="0">
                    <a:moveTo>
                      <a:pt x="415290" y="207645"/>
                    </a:moveTo>
                    <a:cubicBezTo>
                      <a:pt x="415290" y="322324"/>
                      <a:pt x="322324" y="415290"/>
                      <a:pt x="207645" y="415290"/>
                    </a:cubicBezTo>
                    <a:cubicBezTo>
                      <a:pt x="92966" y="415290"/>
                      <a:pt x="0" y="322324"/>
                      <a:pt x="0" y="207645"/>
                    </a:cubicBezTo>
                    <a:cubicBezTo>
                      <a:pt x="0" y="92966"/>
                      <a:pt x="92966" y="0"/>
                      <a:pt x="207645" y="0"/>
                    </a:cubicBezTo>
                    <a:cubicBezTo>
                      <a:pt x="322324" y="0"/>
                      <a:pt x="415290" y="92966"/>
                      <a:pt x="415290" y="20764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88C79A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41" name="Google Shape;2141;p83"/>
            <p:cNvSpPr txBox="1"/>
            <p:nvPr/>
          </p:nvSpPr>
          <p:spPr>
            <a:xfrm>
              <a:off x="2804829" y="1798307"/>
              <a:ext cx="636575" cy="3454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375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600"/>
                <a:buFont typeface="Arial"/>
                <a:buNone/>
              </a:pPr>
              <a:r>
                <a:rPr lang="hu-HU" sz="16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2. év</a:t>
              </a:r>
              <a:endParaRPr/>
            </a:p>
          </p:txBody>
        </p:sp>
        <p:sp>
          <p:nvSpPr>
            <p:cNvPr id="2142" name="Google Shape;2142;p83"/>
            <p:cNvSpPr txBox="1"/>
            <p:nvPr/>
          </p:nvSpPr>
          <p:spPr>
            <a:xfrm>
              <a:off x="3716321" y="1751115"/>
              <a:ext cx="1165488" cy="4193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100"/>
                <a:buFont typeface="Arial"/>
                <a:buNone/>
              </a:pPr>
              <a:r>
                <a:rPr lang="hu-HU" sz="11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CSED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100"/>
                <a:buFont typeface="Arial"/>
                <a:buNone/>
              </a:pPr>
              <a:r>
                <a:rPr lang="hu-HU" sz="11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kiegészítés</a:t>
              </a:r>
              <a:endParaRPr/>
            </a:p>
          </p:txBody>
        </p:sp>
      </p:grpSp>
      <p:grpSp>
        <p:nvGrpSpPr>
          <p:cNvPr id="2143" name="Google Shape;2143;p83"/>
          <p:cNvGrpSpPr/>
          <p:nvPr/>
        </p:nvGrpSpPr>
        <p:grpSpPr>
          <a:xfrm>
            <a:off x="5033417" y="1420674"/>
            <a:ext cx="2278624" cy="1021630"/>
            <a:chOff x="5033417" y="1420674"/>
            <a:chExt cx="2278624" cy="1021630"/>
          </a:xfrm>
        </p:grpSpPr>
        <p:grpSp>
          <p:nvGrpSpPr>
            <p:cNvPr id="2144" name="Google Shape;2144;p83"/>
            <p:cNvGrpSpPr/>
            <p:nvPr/>
          </p:nvGrpSpPr>
          <p:grpSpPr>
            <a:xfrm>
              <a:off x="5033417" y="1420674"/>
              <a:ext cx="2278624" cy="1021630"/>
              <a:chOff x="1622254" y="366520"/>
              <a:chExt cx="1894997" cy="849630"/>
            </a:xfrm>
          </p:grpSpPr>
          <p:sp>
            <p:nvSpPr>
              <p:cNvPr id="2145" name="Google Shape;2145;p83"/>
              <p:cNvSpPr/>
              <p:nvPr/>
            </p:nvSpPr>
            <p:spPr>
              <a:xfrm>
                <a:off x="2376633" y="590357"/>
                <a:ext cx="1140618" cy="403860"/>
              </a:xfrm>
              <a:custGeom>
                <a:avLst/>
                <a:gdLst/>
                <a:ahLst/>
                <a:cxnLst/>
                <a:rect l="l" t="t" r="r" b="b"/>
                <a:pathLst>
                  <a:path w="1140618" h="403860" extrusionOk="0">
                    <a:moveTo>
                      <a:pt x="980123" y="0"/>
                    </a:moveTo>
                    <a:lnTo>
                      <a:pt x="0" y="0"/>
                    </a:lnTo>
                    <a:lnTo>
                      <a:pt x="0" y="201930"/>
                    </a:lnTo>
                    <a:lnTo>
                      <a:pt x="0" y="403860"/>
                    </a:lnTo>
                    <a:lnTo>
                      <a:pt x="980123" y="403860"/>
                    </a:lnTo>
                    <a:cubicBezTo>
                      <a:pt x="997268" y="403860"/>
                      <a:pt x="1012508" y="396240"/>
                      <a:pt x="1022033" y="381953"/>
                    </a:cubicBezTo>
                    <a:lnTo>
                      <a:pt x="1130618" y="232410"/>
                    </a:lnTo>
                    <a:cubicBezTo>
                      <a:pt x="1143953" y="214313"/>
                      <a:pt x="1143953" y="189548"/>
                      <a:pt x="1130618" y="171450"/>
                    </a:cubicBezTo>
                    <a:lnTo>
                      <a:pt x="1022033" y="21907"/>
                    </a:lnTo>
                    <a:cubicBezTo>
                      <a:pt x="1012508" y="7620"/>
                      <a:pt x="997268" y="0"/>
                      <a:pt x="98012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88C79A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6" name="Google Shape;2146;p83"/>
              <p:cNvSpPr/>
              <p:nvPr/>
            </p:nvSpPr>
            <p:spPr>
              <a:xfrm>
                <a:off x="1622254" y="366520"/>
                <a:ext cx="849630" cy="849630"/>
              </a:xfrm>
              <a:custGeom>
                <a:avLst/>
                <a:gdLst/>
                <a:ahLst/>
                <a:cxnLst/>
                <a:rect l="l" t="t" r="r" b="b"/>
                <a:pathLst>
                  <a:path w="849630" h="849630" extrusionOk="0">
                    <a:moveTo>
                      <a:pt x="849630" y="424815"/>
                    </a:moveTo>
                    <a:cubicBezTo>
                      <a:pt x="849630" y="659434"/>
                      <a:pt x="659434" y="849630"/>
                      <a:pt x="424815" y="849630"/>
                    </a:cubicBezTo>
                    <a:cubicBezTo>
                      <a:pt x="190196" y="849630"/>
                      <a:pt x="0" y="659434"/>
                      <a:pt x="0" y="424815"/>
                    </a:cubicBezTo>
                    <a:cubicBezTo>
                      <a:pt x="0" y="190196"/>
                      <a:pt x="190196" y="0"/>
                      <a:pt x="424815" y="0"/>
                    </a:cubicBezTo>
                    <a:cubicBezTo>
                      <a:pt x="659434" y="0"/>
                      <a:pt x="849630" y="190196"/>
                      <a:pt x="849630" y="424815"/>
                    </a:cubicBezTo>
                    <a:close/>
                  </a:path>
                </a:pathLst>
              </a:custGeom>
              <a:gradFill>
                <a:gsLst>
                  <a:gs pos="0">
                    <a:srgbClr val="88C79A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7" name="Google Shape;2147;p83"/>
              <p:cNvSpPr/>
              <p:nvPr/>
            </p:nvSpPr>
            <p:spPr>
              <a:xfrm>
                <a:off x="1704169" y="448435"/>
                <a:ext cx="685800" cy="685800"/>
              </a:xfrm>
              <a:custGeom>
                <a:avLst/>
                <a:gdLst/>
                <a:ahLst/>
                <a:cxnLst/>
                <a:rect l="l" t="t" r="r" b="b"/>
                <a:pathLst>
                  <a:path w="685800" h="685800" extrusionOk="0">
                    <a:moveTo>
                      <a:pt x="685800" y="342900"/>
                    </a:moveTo>
                    <a:cubicBezTo>
                      <a:pt x="685800" y="532278"/>
                      <a:pt x="532278" y="685800"/>
                      <a:pt x="342900" y="685800"/>
                    </a:cubicBezTo>
                    <a:cubicBezTo>
                      <a:pt x="153522" y="685800"/>
                      <a:pt x="0" y="532278"/>
                      <a:pt x="0" y="342900"/>
                    </a:cubicBezTo>
                    <a:cubicBezTo>
                      <a:pt x="0" y="153522"/>
                      <a:pt x="153522" y="0"/>
                      <a:pt x="342900" y="0"/>
                    </a:cubicBezTo>
                    <a:cubicBezTo>
                      <a:pt x="532278" y="0"/>
                      <a:pt x="685800" y="153522"/>
                      <a:pt x="685800" y="342900"/>
                    </a:cubicBezTo>
                    <a:close/>
                  </a:path>
                </a:pathLst>
              </a:custGeom>
              <a:solidFill>
                <a:srgbClr val="E5DFD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8" name="Google Shape;2148;p83"/>
              <p:cNvSpPr/>
              <p:nvPr/>
            </p:nvSpPr>
            <p:spPr>
              <a:xfrm>
                <a:off x="1763556" y="507822"/>
                <a:ext cx="567026" cy="567027"/>
              </a:xfrm>
              <a:custGeom>
                <a:avLst/>
                <a:gdLst/>
                <a:ahLst/>
                <a:cxnLst/>
                <a:rect l="l" t="t" r="r" b="b"/>
                <a:pathLst>
                  <a:path w="415290" h="415290" extrusionOk="0">
                    <a:moveTo>
                      <a:pt x="415290" y="207645"/>
                    </a:moveTo>
                    <a:cubicBezTo>
                      <a:pt x="415290" y="322324"/>
                      <a:pt x="322324" y="415290"/>
                      <a:pt x="207645" y="415290"/>
                    </a:cubicBezTo>
                    <a:cubicBezTo>
                      <a:pt x="92966" y="415290"/>
                      <a:pt x="0" y="322324"/>
                      <a:pt x="0" y="207645"/>
                    </a:cubicBezTo>
                    <a:cubicBezTo>
                      <a:pt x="0" y="92966"/>
                      <a:pt x="92966" y="0"/>
                      <a:pt x="207645" y="0"/>
                    </a:cubicBezTo>
                    <a:cubicBezTo>
                      <a:pt x="322324" y="0"/>
                      <a:pt x="415290" y="92966"/>
                      <a:pt x="415290" y="207645"/>
                    </a:cubicBezTo>
                    <a:close/>
                  </a:path>
                </a:pathLst>
              </a:custGeom>
              <a:gradFill>
                <a:gsLst>
                  <a:gs pos="0">
                    <a:srgbClr val="88C79A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49" name="Google Shape;2149;p83"/>
            <p:cNvSpPr txBox="1"/>
            <p:nvPr/>
          </p:nvSpPr>
          <p:spPr>
            <a:xfrm>
              <a:off x="5217288" y="1797719"/>
              <a:ext cx="636575" cy="3454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375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600"/>
                <a:buFont typeface="Arial"/>
                <a:buNone/>
              </a:pPr>
              <a:r>
                <a:rPr lang="hu-HU" sz="16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3. év</a:t>
              </a:r>
              <a:endParaRPr/>
            </a:p>
          </p:txBody>
        </p:sp>
        <p:sp>
          <p:nvSpPr>
            <p:cNvPr id="2150" name="Google Shape;2150;p83"/>
            <p:cNvSpPr txBox="1"/>
            <p:nvPr/>
          </p:nvSpPr>
          <p:spPr>
            <a:xfrm>
              <a:off x="6128780" y="1750527"/>
              <a:ext cx="1165488" cy="4193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100"/>
                <a:buFont typeface="Arial"/>
                <a:buNone/>
              </a:pPr>
              <a:r>
                <a:rPr lang="hu-HU" sz="11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GYED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100"/>
                <a:buFont typeface="Arial"/>
                <a:buNone/>
              </a:pPr>
              <a:r>
                <a:rPr lang="hu-HU" sz="11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kiegészítés</a:t>
              </a:r>
              <a:endParaRPr/>
            </a:p>
          </p:txBody>
        </p:sp>
      </p:grpSp>
      <p:grpSp>
        <p:nvGrpSpPr>
          <p:cNvPr id="2151" name="Google Shape;2151;p83"/>
          <p:cNvGrpSpPr/>
          <p:nvPr/>
        </p:nvGrpSpPr>
        <p:grpSpPr>
          <a:xfrm>
            <a:off x="179404" y="2851323"/>
            <a:ext cx="2278624" cy="1021630"/>
            <a:chOff x="179404" y="1420674"/>
            <a:chExt cx="2278624" cy="1021630"/>
          </a:xfrm>
        </p:grpSpPr>
        <p:grpSp>
          <p:nvGrpSpPr>
            <p:cNvPr id="2152" name="Google Shape;2152;p83"/>
            <p:cNvGrpSpPr/>
            <p:nvPr/>
          </p:nvGrpSpPr>
          <p:grpSpPr>
            <a:xfrm>
              <a:off x="179404" y="1420674"/>
              <a:ext cx="2278624" cy="1021630"/>
              <a:chOff x="1622254" y="366520"/>
              <a:chExt cx="1894997" cy="849630"/>
            </a:xfrm>
          </p:grpSpPr>
          <p:sp>
            <p:nvSpPr>
              <p:cNvPr id="2153" name="Google Shape;2153;p83"/>
              <p:cNvSpPr/>
              <p:nvPr/>
            </p:nvSpPr>
            <p:spPr>
              <a:xfrm>
                <a:off x="2376633" y="590357"/>
                <a:ext cx="1140618" cy="403860"/>
              </a:xfrm>
              <a:custGeom>
                <a:avLst/>
                <a:gdLst/>
                <a:ahLst/>
                <a:cxnLst/>
                <a:rect l="l" t="t" r="r" b="b"/>
                <a:pathLst>
                  <a:path w="1140618" h="403860" extrusionOk="0">
                    <a:moveTo>
                      <a:pt x="980123" y="0"/>
                    </a:moveTo>
                    <a:lnTo>
                      <a:pt x="0" y="0"/>
                    </a:lnTo>
                    <a:lnTo>
                      <a:pt x="0" y="201930"/>
                    </a:lnTo>
                    <a:lnTo>
                      <a:pt x="0" y="403860"/>
                    </a:lnTo>
                    <a:lnTo>
                      <a:pt x="980123" y="403860"/>
                    </a:lnTo>
                    <a:cubicBezTo>
                      <a:pt x="997268" y="403860"/>
                      <a:pt x="1012508" y="396240"/>
                      <a:pt x="1022033" y="381953"/>
                    </a:cubicBezTo>
                    <a:lnTo>
                      <a:pt x="1130618" y="232410"/>
                    </a:lnTo>
                    <a:cubicBezTo>
                      <a:pt x="1143953" y="214313"/>
                      <a:pt x="1143953" y="189548"/>
                      <a:pt x="1130618" y="171450"/>
                    </a:cubicBezTo>
                    <a:lnTo>
                      <a:pt x="1022033" y="21907"/>
                    </a:lnTo>
                    <a:cubicBezTo>
                      <a:pt x="1012508" y="7620"/>
                      <a:pt x="997268" y="0"/>
                      <a:pt x="9801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4" name="Google Shape;2154;p83"/>
              <p:cNvSpPr/>
              <p:nvPr/>
            </p:nvSpPr>
            <p:spPr>
              <a:xfrm>
                <a:off x="1622254" y="366520"/>
                <a:ext cx="849630" cy="849630"/>
              </a:xfrm>
              <a:custGeom>
                <a:avLst/>
                <a:gdLst/>
                <a:ahLst/>
                <a:cxnLst/>
                <a:rect l="l" t="t" r="r" b="b"/>
                <a:pathLst>
                  <a:path w="849630" h="849630" extrusionOk="0">
                    <a:moveTo>
                      <a:pt x="849630" y="424815"/>
                    </a:moveTo>
                    <a:cubicBezTo>
                      <a:pt x="849630" y="659434"/>
                      <a:pt x="659434" y="849630"/>
                      <a:pt x="424815" y="849630"/>
                    </a:cubicBezTo>
                    <a:cubicBezTo>
                      <a:pt x="190196" y="849630"/>
                      <a:pt x="0" y="659434"/>
                      <a:pt x="0" y="424815"/>
                    </a:cubicBezTo>
                    <a:cubicBezTo>
                      <a:pt x="0" y="190196"/>
                      <a:pt x="190196" y="0"/>
                      <a:pt x="424815" y="0"/>
                    </a:cubicBezTo>
                    <a:cubicBezTo>
                      <a:pt x="659434" y="0"/>
                      <a:pt x="849630" y="190196"/>
                      <a:pt x="849630" y="42481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5" name="Google Shape;2155;p83"/>
              <p:cNvSpPr/>
              <p:nvPr/>
            </p:nvSpPr>
            <p:spPr>
              <a:xfrm>
                <a:off x="1704169" y="448435"/>
                <a:ext cx="685800" cy="685800"/>
              </a:xfrm>
              <a:custGeom>
                <a:avLst/>
                <a:gdLst/>
                <a:ahLst/>
                <a:cxnLst/>
                <a:rect l="l" t="t" r="r" b="b"/>
                <a:pathLst>
                  <a:path w="685800" h="685800" extrusionOk="0">
                    <a:moveTo>
                      <a:pt x="685800" y="342900"/>
                    </a:moveTo>
                    <a:cubicBezTo>
                      <a:pt x="685800" y="532278"/>
                      <a:pt x="532278" y="685800"/>
                      <a:pt x="342900" y="685800"/>
                    </a:cubicBezTo>
                    <a:cubicBezTo>
                      <a:pt x="153522" y="685800"/>
                      <a:pt x="0" y="532278"/>
                      <a:pt x="0" y="342900"/>
                    </a:cubicBezTo>
                    <a:cubicBezTo>
                      <a:pt x="0" y="153522"/>
                      <a:pt x="153522" y="0"/>
                      <a:pt x="342900" y="0"/>
                    </a:cubicBezTo>
                    <a:cubicBezTo>
                      <a:pt x="532278" y="0"/>
                      <a:pt x="685800" y="153522"/>
                      <a:pt x="685800" y="342900"/>
                    </a:cubicBezTo>
                    <a:close/>
                  </a:path>
                </a:pathLst>
              </a:custGeom>
              <a:solidFill>
                <a:srgbClr val="E5DFD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6" name="Google Shape;2156;p83"/>
              <p:cNvSpPr/>
              <p:nvPr/>
            </p:nvSpPr>
            <p:spPr>
              <a:xfrm>
                <a:off x="1763522" y="507791"/>
                <a:ext cx="567089" cy="567090"/>
              </a:xfrm>
              <a:custGeom>
                <a:avLst/>
                <a:gdLst/>
                <a:ahLst/>
                <a:cxnLst/>
                <a:rect l="l" t="t" r="r" b="b"/>
                <a:pathLst>
                  <a:path w="415290" h="415290" extrusionOk="0">
                    <a:moveTo>
                      <a:pt x="415290" y="207645"/>
                    </a:moveTo>
                    <a:cubicBezTo>
                      <a:pt x="415290" y="322324"/>
                      <a:pt x="322324" y="415290"/>
                      <a:pt x="207645" y="415290"/>
                    </a:cubicBezTo>
                    <a:cubicBezTo>
                      <a:pt x="92966" y="415290"/>
                      <a:pt x="0" y="322324"/>
                      <a:pt x="0" y="207645"/>
                    </a:cubicBezTo>
                    <a:cubicBezTo>
                      <a:pt x="0" y="92966"/>
                      <a:pt x="92966" y="0"/>
                      <a:pt x="207645" y="0"/>
                    </a:cubicBezTo>
                    <a:cubicBezTo>
                      <a:pt x="322324" y="0"/>
                      <a:pt x="415290" y="92966"/>
                      <a:pt x="415290" y="20764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57" name="Google Shape;2157;p83"/>
            <p:cNvSpPr txBox="1"/>
            <p:nvPr/>
          </p:nvSpPr>
          <p:spPr>
            <a:xfrm>
              <a:off x="357654" y="1787671"/>
              <a:ext cx="672298" cy="3454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375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600"/>
                <a:buFont typeface="Arial"/>
                <a:buNone/>
              </a:pPr>
              <a:r>
                <a:rPr lang="hu-HU" sz="16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4. év</a:t>
              </a:r>
              <a:endParaRPr/>
            </a:p>
          </p:txBody>
        </p:sp>
        <p:sp>
          <p:nvSpPr>
            <p:cNvPr id="2158" name="Google Shape;2158;p83"/>
            <p:cNvSpPr txBox="1"/>
            <p:nvPr/>
          </p:nvSpPr>
          <p:spPr>
            <a:xfrm>
              <a:off x="1269146" y="1740479"/>
              <a:ext cx="1165488" cy="4193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100"/>
                <a:buFont typeface="Arial"/>
                <a:buNone/>
              </a:pPr>
              <a:r>
                <a:rPr lang="hu-HU" sz="11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Szülés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100"/>
                <a:buFont typeface="Arial"/>
                <a:buNone/>
              </a:pPr>
              <a:r>
                <a:rPr lang="hu-HU" sz="11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szolgáltatás</a:t>
              </a:r>
              <a:endParaRPr/>
            </a:p>
          </p:txBody>
        </p:sp>
      </p:grpSp>
      <p:grpSp>
        <p:nvGrpSpPr>
          <p:cNvPr id="2159" name="Google Shape;2159;p83"/>
          <p:cNvGrpSpPr/>
          <p:nvPr/>
        </p:nvGrpSpPr>
        <p:grpSpPr>
          <a:xfrm>
            <a:off x="2605717" y="2851323"/>
            <a:ext cx="2278624" cy="1021630"/>
            <a:chOff x="2605717" y="1420674"/>
            <a:chExt cx="2278624" cy="1021630"/>
          </a:xfrm>
        </p:grpSpPr>
        <p:grpSp>
          <p:nvGrpSpPr>
            <p:cNvPr id="2160" name="Google Shape;2160;p83"/>
            <p:cNvGrpSpPr/>
            <p:nvPr/>
          </p:nvGrpSpPr>
          <p:grpSpPr>
            <a:xfrm>
              <a:off x="2605717" y="1420674"/>
              <a:ext cx="2278624" cy="1021630"/>
              <a:chOff x="1622254" y="366520"/>
              <a:chExt cx="1894997" cy="849630"/>
            </a:xfrm>
          </p:grpSpPr>
          <p:sp>
            <p:nvSpPr>
              <p:cNvPr id="2161" name="Google Shape;2161;p83"/>
              <p:cNvSpPr/>
              <p:nvPr/>
            </p:nvSpPr>
            <p:spPr>
              <a:xfrm>
                <a:off x="2376633" y="590357"/>
                <a:ext cx="1140618" cy="403860"/>
              </a:xfrm>
              <a:custGeom>
                <a:avLst/>
                <a:gdLst/>
                <a:ahLst/>
                <a:cxnLst/>
                <a:rect l="l" t="t" r="r" b="b"/>
                <a:pathLst>
                  <a:path w="1140618" h="403860" extrusionOk="0">
                    <a:moveTo>
                      <a:pt x="980123" y="0"/>
                    </a:moveTo>
                    <a:lnTo>
                      <a:pt x="0" y="0"/>
                    </a:lnTo>
                    <a:lnTo>
                      <a:pt x="0" y="201930"/>
                    </a:lnTo>
                    <a:lnTo>
                      <a:pt x="0" y="403860"/>
                    </a:lnTo>
                    <a:lnTo>
                      <a:pt x="980123" y="403860"/>
                    </a:lnTo>
                    <a:cubicBezTo>
                      <a:pt x="997268" y="403860"/>
                      <a:pt x="1012508" y="396240"/>
                      <a:pt x="1022033" y="381953"/>
                    </a:cubicBezTo>
                    <a:lnTo>
                      <a:pt x="1130618" y="232410"/>
                    </a:lnTo>
                    <a:cubicBezTo>
                      <a:pt x="1143953" y="214313"/>
                      <a:pt x="1143953" y="189548"/>
                      <a:pt x="1130618" y="171450"/>
                    </a:cubicBezTo>
                    <a:lnTo>
                      <a:pt x="1022033" y="21907"/>
                    </a:lnTo>
                    <a:cubicBezTo>
                      <a:pt x="1012508" y="7620"/>
                      <a:pt x="997268" y="0"/>
                      <a:pt x="9801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88C79A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2" name="Google Shape;2162;p83"/>
              <p:cNvSpPr/>
              <p:nvPr/>
            </p:nvSpPr>
            <p:spPr>
              <a:xfrm>
                <a:off x="1622254" y="366520"/>
                <a:ext cx="849630" cy="849630"/>
              </a:xfrm>
              <a:custGeom>
                <a:avLst/>
                <a:gdLst/>
                <a:ahLst/>
                <a:cxnLst/>
                <a:rect l="l" t="t" r="r" b="b"/>
                <a:pathLst>
                  <a:path w="849630" h="849630" extrusionOk="0">
                    <a:moveTo>
                      <a:pt x="849630" y="424815"/>
                    </a:moveTo>
                    <a:cubicBezTo>
                      <a:pt x="849630" y="659434"/>
                      <a:pt x="659434" y="849630"/>
                      <a:pt x="424815" y="849630"/>
                    </a:cubicBezTo>
                    <a:cubicBezTo>
                      <a:pt x="190196" y="849630"/>
                      <a:pt x="0" y="659434"/>
                      <a:pt x="0" y="424815"/>
                    </a:cubicBezTo>
                    <a:cubicBezTo>
                      <a:pt x="0" y="190196"/>
                      <a:pt x="190196" y="0"/>
                      <a:pt x="424815" y="0"/>
                    </a:cubicBezTo>
                    <a:cubicBezTo>
                      <a:pt x="659434" y="0"/>
                      <a:pt x="849630" y="190196"/>
                      <a:pt x="849630" y="42481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88C79A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3" name="Google Shape;2163;p83"/>
              <p:cNvSpPr/>
              <p:nvPr/>
            </p:nvSpPr>
            <p:spPr>
              <a:xfrm>
                <a:off x="1704169" y="448435"/>
                <a:ext cx="685800" cy="685800"/>
              </a:xfrm>
              <a:custGeom>
                <a:avLst/>
                <a:gdLst/>
                <a:ahLst/>
                <a:cxnLst/>
                <a:rect l="l" t="t" r="r" b="b"/>
                <a:pathLst>
                  <a:path w="685800" h="685800" extrusionOk="0">
                    <a:moveTo>
                      <a:pt x="685800" y="342900"/>
                    </a:moveTo>
                    <a:cubicBezTo>
                      <a:pt x="685800" y="532278"/>
                      <a:pt x="532278" y="685800"/>
                      <a:pt x="342900" y="685800"/>
                    </a:cubicBezTo>
                    <a:cubicBezTo>
                      <a:pt x="153522" y="685800"/>
                      <a:pt x="0" y="532278"/>
                      <a:pt x="0" y="342900"/>
                    </a:cubicBezTo>
                    <a:cubicBezTo>
                      <a:pt x="0" y="153522"/>
                      <a:pt x="153522" y="0"/>
                      <a:pt x="342900" y="0"/>
                    </a:cubicBezTo>
                    <a:cubicBezTo>
                      <a:pt x="532278" y="0"/>
                      <a:pt x="685800" y="153522"/>
                      <a:pt x="685800" y="342900"/>
                    </a:cubicBezTo>
                    <a:close/>
                  </a:path>
                </a:pathLst>
              </a:custGeom>
              <a:solidFill>
                <a:srgbClr val="E5DFD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4" name="Google Shape;2164;p83"/>
              <p:cNvSpPr/>
              <p:nvPr/>
            </p:nvSpPr>
            <p:spPr>
              <a:xfrm>
                <a:off x="1764533" y="508799"/>
                <a:ext cx="565072" cy="565072"/>
              </a:xfrm>
              <a:custGeom>
                <a:avLst/>
                <a:gdLst/>
                <a:ahLst/>
                <a:cxnLst/>
                <a:rect l="l" t="t" r="r" b="b"/>
                <a:pathLst>
                  <a:path w="415290" h="415290" extrusionOk="0">
                    <a:moveTo>
                      <a:pt x="415290" y="207645"/>
                    </a:moveTo>
                    <a:cubicBezTo>
                      <a:pt x="415290" y="322324"/>
                      <a:pt x="322324" y="415290"/>
                      <a:pt x="207645" y="415290"/>
                    </a:cubicBezTo>
                    <a:cubicBezTo>
                      <a:pt x="92966" y="415290"/>
                      <a:pt x="0" y="322324"/>
                      <a:pt x="0" y="207645"/>
                    </a:cubicBezTo>
                    <a:cubicBezTo>
                      <a:pt x="0" y="92966"/>
                      <a:pt x="92966" y="0"/>
                      <a:pt x="207645" y="0"/>
                    </a:cubicBezTo>
                    <a:cubicBezTo>
                      <a:pt x="322324" y="0"/>
                      <a:pt x="415290" y="92966"/>
                      <a:pt x="415290" y="20764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88C79A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65" name="Google Shape;2165;p83"/>
            <p:cNvSpPr txBox="1"/>
            <p:nvPr/>
          </p:nvSpPr>
          <p:spPr>
            <a:xfrm>
              <a:off x="2804829" y="1798307"/>
              <a:ext cx="636575" cy="3454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375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600"/>
                <a:buFont typeface="Arial"/>
                <a:buNone/>
              </a:pPr>
              <a:r>
                <a:rPr lang="hu-HU" sz="16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5. év</a:t>
              </a:r>
              <a:endParaRPr/>
            </a:p>
          </p:txBody>
        </p:sp>
        <p:sp>
          <p:nvSpPr>
            <p:cNvPr id="2166" name="Google Shape;2166;p83"/>
            <p:cNvSpPr txBox="1"/>
            <p:nvPr/>
          </p:nvSpPr>
          <p:spPr>
            <a:xfrm>
              <a:off x="3716321" y="1751115"/>
              <a:ext cx="1165488" cy="4193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100"/>
                <a:buFont typeface="Arial"/>
                <a:buNone/>
              </a:pPr>
              <a:r>
                <a:rPr lang="hu-HU" sz="11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CSED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100"/>
                <a:buFont typeface="Arial"/>
                <a:buNone/>
              </a:pPr>
              <a:r>
                <a:rPr lang="hu-HU" sz="11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kiegészítés</a:t>
              </a:r>
              <a:endParaRPr/>
            </a:p>
          </p:txBody>
        </p:sp>
      </p:grpSp>
      <p:grpSp>
        <p:nvGrpSpPr>
          <p:cNvPr id="2167" name="Google Shape;2167;p83"/>
          <p:cNvGrpSpPr/>
          <p:nvPr/>
        </p:nvGrpSpPr>
        <p:grpSpPr>
          <a:xfrm>
            <a:off x="5033417" y="2851323"/>
            <a:ext cx="2278624" cy="1021630"/>
            <a:chOff x="5033417" y="1420674"/>
            <a:chExt cx="2278624" cy="1021630"/>
          </a:xfrm>
        </p:grpSpPr>
        <p:grpSp>
          <p:nvGrpSpPr>
            <p:cNvPr id="2168" name="Google Shape;2168;p83"/>
            <p:cNvGrpSpPr/>
            <p:nvPr/>
          </p:nvGrpSpPr>
          <p:grpSpPr>
            <a:xfrm>
              <a:off x="5033417" y="1420674"/>
              <a:ext cx="2278624" cy="1021630"/>
              <a:chOff x="1622254" y="366520"/>
              <a:chExt cx="1894997" cy="849630"/>
            </a:xfrm>
          </p:grpSpPr>
          <p:sp>
            <p:nvSpPr>
              <p:cNvPr id="2169" name="Google Shape;2169;p83"/>
              <p:cNvSpPr/>
              <p:nvPr/>
            </p:nvSpPr>
            <p:spPr>
              <a:xfrm>
                <a:off x="2376633" y="590357"/>
                <a:ext cx="1140618" cy="403860"/>
              </a:xfrm>
              <a:custGeom>
                <a:avLst/>
                <a:gdLst/>
                <a:ahLst/>
                <a:cxnLst/>
                <a:rect l="l" t="t" r="r" b="b"/>
                <a:pathLst>
                  <a:path w="1140618" h="403860" extrusionOk="0">
                    <a:moveTo>
                      <a:pt x="980123" y="0"/>
                    </a:moveTo>
                    <a:lnTo>
                      <a:pt x="0" y="0"/>
                    </a:lnTo>
                    <a:lnTo>
                      <a:pt x="0" y="201930"/>
                    </a:lnTo>
                    <a:lnTo>
                      <a:pt x="0" y="403860"/>
                    </a:lnTo>
                    <a:lnTo>
                      <a:pt x="980123" y="403860"/>
                    </a:lnTo>
                    <a:cubicBezTo>
                      <a:pt x="997268" y="403860"/>
                      <a:pt x="1012508" y="396240"/>
                      <a:pt x="1022033" y="381953"/>
                    </a:cubicBezTo>
                    <a:lnTo>
                      <a:pt x="1130618" y="232410"/>
                    </a:lnTo>
                    <a:cubicBezTo>
                      <a:pt x="1143953" y="214313"/>
                      <a:pt x="1143953" y="189548"/>
                      <a:pt x="1130618" y="171450"/>
                    </a:cubicBezTo>
                    <a:lnTo>
                      <a:pt x="1022033" y="21907"/>
                    </a:lnTo>
                    <a:cubicBezTo>
                      <a:pt x="1012508" y="7620"/>
                      <a:pt x="997268" y="0"/>
                      <a:pt x="98012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88C79A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0" name="Google Shape;2170;p83"/>
              <p:cNvSpPr/>
              <p:nvPr/>
            </p:nvSpPr>
            <p:spPr>
              <a:xfrm>
                <a:off x="1622254" y="366520"/>
                <a:ext cx="849630" cy="849630"/>
              </a:xfrm>
              <a:custGeom>
                <a:avLst/>
                <a:gdLst/>
                <a:ahLst/>
                <a:cxnLst/>
                <a:rect l="l" t="t" r="r" b="b"/>
                <a:pathLst>
                  <a:path w="849630" h="849630" extrusionOk="0">
                    <a:moveTo>
                      <a:pt x="849630" y="424815"/>
                    </a:moveTo>
                    <a:cubicBezTo>
                      <a:pt x="849630" y="659434"/>
                      <a:pt x="659434" y="849630"/>
                      <a:pt x="424815" y="849630"/>
                    </a:cubicBezTo>
                    <a:cubicBezTo>
                      <a:pt x="190196" y="849630"/>
                      <a:pt x="0" y="659434"/>
                      <a:pt x="0" y="424815"/>
                    </a:cubicBezTo>
                    <a:cubicBezTo>
                      <a:pt x="0" y="190196"/>
                      <a:pt x="190196" y="0"/>
                      <a:pt x="424815" y="0"/>
                    </a:cubicBezTo>
                    <a:cubicBezTo>
                      <a:pt x="659434" y="0"/>
                      <a:pt x="849630" y="190196"/>
                      <a:pt x="849630" y="424815"/>
                    </a:cubicBezTo>
                    <a:close/>
                  </a:path>
                </a:pathLst>
              </a:custGeom>
              <a:gradFill>
                <a:gsLst>
                  <a:gs pos="0">
                    <a:srgbClr val="88C79A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1" name="Google Shape;2171;p83"/>
              <p:cNvSpPr/>
              <p:nvPr/>
            </p:nvSpPr>
            <p:spPr>
              <a:xfrm>
                <a:off x="1704169" y="448435"/>
                <a:ext cx="685800" cy="685800"/>
              </a:xfrm>
              <a:custGeom>
                <a:avLst/>
                <a:gdLst/>
                <a:ahLst/>
                <a:cxnLst/>
                <a:rect l="l" t="t" r="r" b="b"/>
                <a:pathLst>
                  <a:path w="685800" h="685800" extrusionOk="0">
                    <a:moveTo>
                      <a:pt x="685800" y="342900"/>
                    </a:moveTo>
                    <a:cubicBezTo>
                      <a:pt x="685800" y="532278"/>
                      <a:pt x="532278" y="685800"/>
                      <a:pt x="342900" y="685800"/>
                    </a:cubicBezTo>
                    <a:cubicBezTo>
                      <a:pt x="153522" y="685800"/>
                      <a:pt x="0" y="532278"/>
                      <a:pt x="0" y="342900"/>
                    </a:cubicBezTo>
                    <a:cubicBezTo>
                      <a:pt x="0" y="153522"/>
                      <a:pt x="153522" y="0"/>
                      <a:pt x="342900" y="0"/>
                    </a:cubicBezTo>
                    <a:cubicBezTo>
                      <a:pt x="532278" y="0"/>
                      <a:pt x="685800" y="153522"/>
                      <a:pt x="685800" y="342900"/>
                    </a:cubicBezTo>
                    <a:close/>
                  </a:path>
                </a:pathLst>
              </a:custGeom>
              <a:solidFill>
                <a:srgbClr val="E5DFD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2" name="Google Shape;2172;p83"/>
              <p:cNvSpPr/>
              <p:nvPr/>
            </p:nvSpPr>
            <p:spPr>
              <a:xfrm>
                <a:off x="1763556" y="507822"/>
                <a:ext cx="567026" cy="567027"/>
              </a:xfrm>
              <a:custGeom>
                <a:avLst/>
                <a:gdLst/>
                <a:ahLst/>
                <a:cxnLst/>
                <a:rect l="l" t="t" r="r" b="b"/>
                <a:pathLst>
                  <a:path w="415290" h="415290" extrusionOk="0">
                    <a:moveTo>
                      <a:pt x="415290" y="207645"/>
                    </a:moveTo>
                    <a:cubicBezTo>
                      <a:pt x="415290" y="322324"/>
                      <a:pt x="322324" y="415290"/>
                      <a:pt x="207645" y="415290"/>
                    </a:cubicBezTo>
                    <a:cubicBezTo>
                      <a:pt x="92966" y="415290"/>
                      <a:pt x="0" y="322324"/>
                      <a:pt x="0" y="207645"/>
                    </a:cubicBezTo>
                    <a:cubicBezTo>
                      <a:pt x="0" y="92966"/>
                      <a:pt x="92966" y="0"/>
                      <a:pt x="207645" y="0"/>
                    </a:cubicBezTo>
                    <a:cubicBezTo>
                      <a:pt x="322324" y="0"/>
                      <a:pt x="415290" y="92966"/>
                      <a:pt x="415290" y="207645"/>
                    </a:cubicBezTo>
                    <a:close/>
                  </a:path>
                </a:pathLst>
              </a:custGeom>
              <a:gradFill>
                <a:gsLst>
                  <a:gs pos="0">
                    <a:srgbClr val="88C79A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73" name="Google Shape;2173;p83"/>
            <p:cNvSpPr txBox="1"/>
            <p:nvPr/>
          </p:nvSpPr>
          <p:spPr>
            <a:xfrm>
              <a:off x="5217288" y="1797719"/>
              <a:ext cx="636575" cy="3454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375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600"/>
                <a:buFont typeface="Arial"/>
                <a:buNone/>
              </a:pPr>
              <a:r>
                <a:rPr lang="hu-HU" sz="16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6. év</a:t>
              </a:r>
              <a:endParaRPr/>
            </a:p>
          </p:txBody>
        </p:sp>
        <p:sp>
          <p:nvSpPr>
            <p:cNvPr id="2174" name="Google Shape;2174;p83"/>
            <p:cNvSpPr txBox="1"/>
            <p:nvPr/>
          </p:nvSpPr>
          <p:spPr>
            <a:xfrm>
              <a:off x="6128780" y="1750527"/>
              <a:ext cx="1165488" cy="4193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100"/>
                <a:buFont typeface="Arial"/>
                <a:buNone/>
              </a:pPr>
              <a:r>
                <a:rPr lang="hu-HU" sz="11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GYED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100"/>
                <a:buFont typeface="Arial"/>
                <a:buNone/>
              </a:pPr>
              <a:r>
                <a:rPr lang="hu-HU" sz="11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kiegészítés</a:t>
              </a:r>
              <a:endParaRPr/>
            </a:p>
          </p:txBody>
        </p:sp>
      </p:grpSp>
      <p:grpSp>
        <p:nvGrpSpPr>
          <p:cNvPr id="2175" name="Google Shape;2175;p83"/>
          <p:cNvGrpSpPr/>
          <p:nvPr/>
        </p:nvGrpSpPr>
        <p:grpSpPr>
          <a:xfrm>
            <a:off x="179404" y="4277075"/>
            <a:ext cx="2278624" cy="1021630"/>
            <a:chOff x="179404" y="1420674"/>
            <a:chExt cx="2278624" cy="1021630"/>
          </a:xfrm>
        </p:grpSpPr>
        <p:grpSp>
          <p:nvGrpSpPr>
            <p:cNvPr id="2176" name="Google Shape;2176;p83"/>
            <p:cNvGrpSpPr/>
            <p:nvPr/>
          </p:nvGrpSpPr>
          <p:grpSpPr>
            <a:xfrm>
              <a:off x="179404" y="1420674"/>
              <a:ext cx="2278624" cy="1021630"/>
              <a:chOff x="1622254" y="366520"/>
              <a:chExt cx="1894997" cy="849630"/>
            </a:xfrm>
          </p:grpSpPr>
          <p:sp>
            <p:nvSpPr>
              <p:cNvPr id="2177" name="Google Shape;2177;p83"/>
              <p:cNvSpPr/>
              <p:nvPr/>
            </p:nvSpPr>
            <p:spPr>
              <a:xfrm>
                <a:off x="2376633" y="590357"/>
                <a:ext cx="1140618" cy="403860"/>
              </a:xfrm>
              <a:custGeom>
                <a:avLst/>
                <a:gdLst/>
                <a:ahLst/>
                <a:cxnLst/>
                <a:rect l="l" t="t" r="r" b="b"/>
                <a:pathLst>
                  <a:path w="1140618" h="403860" extrusionOk="0">
                    <a:moveTo>
                      <a:pt x="980123" y="0"/>
                    </a:moveTo>
                    <a:lnTo>
                      <a:pt x="0" y="0"/>
                    </a:lnTo>
                    <a:lnTo>
                      <a:pt x="0" y="201930"/>
                    </a:lnTo>
                    <a:lnTo>
                      <a:pt x="0" y="403860"/>
                    </a:lnTo>
                    <a:lnTo>
                      <a:pt x="980123" y="403860"/>
                    </a:lnTo>
                    <a:cubicBezTo>
                      <a:pt x="997268" y="403860"/>
                      <a:pt x="1012508" y="396240"/>
                      <a:pt x="1022033" y="381953"/>
                    </a:cubicBezTo>
                    <a:lnTo>
                      <a:pt x="1130618" y="232410"/>
                    </a:lnTo>
                    <a:cubicBezTo>
                      <a:pt x="1143953" y="214313"/>
                      <a:pt x="1143953" y="189548"/>
                      <a:pt x="1130618" y="171450"/>
                    </a:cubicBezTo>
                    <a:lnTo>
                      <a:pt x="1022033" y="21907"/>
                    </a:lnTo>
                    <a:cubicBezTo>
                      <a:pt x="1012508" y="7620"/>
                      <a:pt x="997268" y="0"/>
                      <a:pt x="9801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8" name="Google Shape;2178;p83"/>
              <p:cNvSpPr/>
              <p:nvPr/>
            </p:nvSpPr>
            <p:spPr>
              <a:xfrm>
                <a:off x="1622254" y="366520"/>
                <a:ext cx="849630" cy="849630"/>
              </a:xfrm>
              <a:custGeom>
                <a:avLst/>
                <a:gdLst/>
                <a:ahLst/>
                <a:cxnLst/>
                <a:rect l="l" t="t" r="r" b="b"/>
                <a:pathLst>
                  <a:path w="849630" h="849630" extrusionOk="0">
                    <a:moveTo>
                      <a:pt x="849630" y="424815"/>
                    </a:moveTo>
                    <a:cubicBezTo>
                      <a:pt x="849630" y="659434"/>
                      <a:pt x="659434" y="849630"/>
                      <a:pt x="424815" y="849630"/>
                    </a:cubicBezTo>
                    <a:cubicBezTo>
                      <a:pt x="190196" y="849630"/>
                      <a:pt x="0" y="659434"/>
                      <a:pt x="0" y="424815"/>
                    </a:cubicBezTo>
                    <a:cubicBezTo>
                      <a:pt x="0" y="190196"/>
                      <a:pt x="190196" y="0"/>
                      <a:pt x="424815" y="0"/>
                    </a:cubicBezTo>
                    <a:cubicBezTo>
                      <a:pt x="659434" y="0"/>
                      <a:pt x="849630" y="190196"/>
                      <a:pt x="849630" y="42481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9" name="Google Shape;2179;p83"/>
              <p:cNvSpPr/>
              <p:nvPr/>
            </p:nvSpPr>
            <p:spPr>
              <a:xfrm>
                <a:off x="1704169" y="448435"/>
                <a:ext cx="685800" cy="685800"/>
              </a:xfrm>
              <a:custGeom>
                <a:avLst/>
                <a:gdLst/>
                <a:ahLst/>
                <a:cxnLst/>
                <a:rect l="l" t="t" r="r" b="b"/>
                <a:pathLst>
                  <a:path w="685800" h="685800" extrusionOk="0">
                    <a:moveTo>
                      <a:pt x="685800" y="342900"/>
                    </a:moveTo>
                    <a:cubicBezTo>
                      <a:pt x="685800" y="532278"/>
                      <a:pt x="532278" y="685800"/>
                      <a:pt x="342900" y="685800"/>
                    </a:cubicBezTo>
                    <a:cubicBezTo>
                      <a:pt x="153522" y="685800"/>
                      <a:pt x="0" y="532278"/>
                      <a:pt x="0" y="342900"/>
                    </a:cubicBezTo>
                    <a:cubicBezTo>
                      <a:pt x="0" y="153522"/>
                      <a:pt x="153522" y="0"/>
                      <a:pt x="342900" y="0"/>
                    </a:cubicBezTo>
                    <a:cubicBezTo>
                      <a:pt x="532278" y="0"/>
                      <a:pt x="685800" y="153522"/>
                      <a:pt x="685800" y="342900"/>
                    </a:cubicBezTo>
                    <a:close/>
                  </a:path>
                </a:pathLst>
              </a:custGeom>
              <a:solidFill>
                <a:srgbClr val="E5DFD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0" name="Google Shape;2180;p83"/>
              <p:cNvSpPr/>
              <p:nvPr/>
            </p:nvSpPr>
            <p:spPr>
              <a:xfrm>
                <a:off x="1763522" y="507791"/>
                <a:ext cx="567089" cy="567090"/>
              </a:xfrm>
              <a:custGeom>
                <a:avLst/>
                <a:gdLst/>
                <a:ahLst/>
                <a:cxnLst/>
                <a:rect l="l" t="t" r="r" b="b"/>
                <a:pathLst>
                  <a:path w="415290" h="415290" extrusionOk="0">
                    <a:moveTo>
                      <a:pt x="415290" y="207645"/>
                    </a:moveTo>
                    <a:cubicBezTo>
                      <a:pt x="415290" y="322324"/>
                      <a:pt x="322324" y="415290"/>
                      <a:pt x="207645" y="415290"/>
                    </a:cubicBezTo>
                    <a:cubicBezTo>
                      <a:pt x="92966" y="415290"/>
                      <a:pt x="0" y="322324"/>
                      <a:pt x="0" y="207645"/>
                    </a:cubicBezTo>
                    <a:cubicBezTo>
                      <a:pt x="0" y="92966"/>
                      <a:pt x="92966" y="0"/>
                      <a:pt x="207645" y="0"/>
                    </a:cubicBezTo>
                    <a:cubicBezTo>
                      <a:pt x="322324" y="0"/>
                      <a:pt x="415290" y="92966"/>
                      <a:pt x="415290" y="20764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81" name="Google Shape;2181;p83"/>
            <p:cNvSpPr txBox="1"/>
            <p:nvPr/>
          </p:nvSpPr>
          <p:spPr>
            <a:xfrm>
              <a:off x="357654" y="1787671"/>
              <a:ext cx="672298" cy="3454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375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600"/>
                <a:buFont typeface="Arial"/>
                <a:buNone/>
              </a:pPr>
              <a:r>
                <a:rPr lang="hu-HU" sz="16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7. év</a:t>
              </a:r>
              <a:endParaRPr/>
            </a:p>
          </p:txBody>
        </p:sp>
        <p:sp>
          <p:nvSpPr>
            <p:cNvPr id="2182" name="Google Shape;2182;p83"/>
            <p:cNvSpPr txBox="1"/>
            <p:nvPr/>
          </p:nvSpPr>
          <p:spPr>
            <a:xfrm>
              <a:off x="1269146" y="1740479"/>
              <a:ext cx="1165488" cy="4193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100"/>
                <a:buFont typeface="Arial"/>
                <a:buNone/>
              </a:pPr>
              <a:r>
                <a:rPr lang="hu-HU" sz="11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Szülés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100"/>
                <a:buFont typeface="Arial"/>
                <a:buNone/>
              </a:pPr>
              <a:r>
                <a:rPr lang="hu-HU" sz="11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szolgáltatás</a:t>
              </a:r>
              <a:endParaRPr/>
            </a:p>
          </p:txBody>
        </p:sp>
      </p:grpSp>
      <p:grpSp>
        <p:nvGrpSpPr>
          <p:cNvPr id="2183" name="Google Shape;2183;p83"/>
          <p:cNvGrpSpPr/>
          <p:nvPr/>
        </p:nvGrpSpPr>
        <p:grpSpPr>
          <a:xfrm>
            <a:off x="2605717" y="4277075"/>
            <a:ext cx="2278624" cy="1021630"/>
            <a:chOff x="2605717" y="1420674"/>
            <a:chExt cx="2278624" cy="1021630"/>
          </a:xfrm>
        </p:grpSpPr>
        <p:grpSp>
          <p:nvGrpSpPr>
            <p:cNvPr id="2184" name="Google Shape;2184;p83"/>
            <p:cNvGrpSpPr/>
            <p:nvPr/>
          </p:nvGrpSpPr>
          <p:grpSpPr>
            <a:xfrm>
              <a:off x="2605717" y="1420674"/>
              <a:ext cx="2278624" cy="1021630"/>
              <a:chOff x="1622254" y="366520"/>
              <a:chExt cx="1894997" cy="849630"/>
            </a:xfrm>
          </p:grpSpPr>
          <p:sp>
            <p:nvSpPr>
              <p:cNvPr id="2185" name="Google Shape;2185;p83"/>
              <p:cNvSpPr/>
              <p:nvPr/>
            </p:nvSpPr>
            <p:spPr>
              <a:xfrm>
                <a:off x="2376633" y="590357"/>
                <a:ext cx="1140618" cy="403860"/>
              </a:xfrm>
              <a:custGeom>
                <a:avLst/>
                <a:gdLst/>
                <a:ahLst/>
                <a:cxnLst/>
                <a:rect l="l" t="t" r="r" b="b"/>
                <a:pathLst>
                  <a:path w="1140618" h="403860" extrusionOk="0">
                    <a:moveTo>
                      <a:pt x="980123" y="0"/>
                    </a:moveTo>
                    <a:lnTo>
                      <a:pt x="0" y="0"/>
                    </a:lnTo>
                    <a:lnTo>
                      <a:pt x="0" y="201930"/>
                    </a:lnTo>
                    <a:lnTo>
                      <a:pt x="0" y="403860"/>
                    </a:lnTo>
                    <a:lnTo>
                      <a:pt x="980123" y="403860"/>
                    </a:lnTo>
                    <a:cubicBezTo>
                      <a:pt x="997268" y="403860"/>
                      <a:pt x="1012508" y="396240"/>
                      <a:pt x="1022033" y="381953"/>
                    </a:cubicBezTo>
                    <a:lnTo>
                      <a:pt x="1130618" y="232410"/>
                    </a:lnTo>
                    <a:cubicBezTo>
                      <a:pt x="1143953" y="214313"/>
                      <a:pt x="1143953" y="189548"/>
                      <a:pt x="1130618" y="171450"/>
                    </a:cubicBezTo>
                    <a:lnTo>
                      <a:pt x="1022033" y="21907"/>
                    </a:lnTo>
                    <a:cubicBezTo>
                      <a:pt x="1012508" y="7620"/>
                      <a:pt x="997268" y="0"/>
                      <a:pt x="9801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88C79A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6" name="Google Shape;2186;p83"/>
              <p:cNvSpPr/>
              <p:nvPr/>
            </p:nvSpPr>
            <p:spPr>
              <a:xfrm>
                <a:off x="1622254" y="366520"/>
                <a:ext cx="849630" cy="849630"/>
              </a:xfrm>
              <a:custGeom>
                <a:avLst/>
                <a:gdLst/>
                <a:ahLst/>
                <a:cxnLst/>
                <a:rect l="l" t="t" r="r" b="b"/>
                <a:pathLst>
                  <a:path w="849630" h="849630" extrusionOk="0">
                    <a:moveTo>
                      <a:pt x="849630" y="424815"/>
                    </a:moveTo>
                    <a:cubicBezTo>
                      <a:pt x="849630" y="659434"/>
                      <a:pt x="659434" y="849630"/>
                      <a:pt x="424815" y="849630"/>
                    </a:cubicBezTo>
                    <a:cubicBezTo>
                      <a:pt x="190196" y="849630"/>
                      <a:pt x="0" y="659434"/>
                      <a:pt x="0" y="424815"/>
                    </a:cubicBezTo>
                    <a:cubicBezTo>
                      <a:pt x="0" y="190196"/>
                      <a:pt x="190196" y="0"/>
                      <a:pt x="424815" y="0"/>
                    </a:cubicBezTo>
                    <a:cubicBezTo>
                      <a:pt x="659434" y="0"/>
                      <a:pt x="849630" y="190196"/>
                      <a:pt x="849630" y="42481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88C79A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7" name="Google Shape;2187;p83"/>
              <p:cNvSpPr/>
              <p:nvPr/>
            </p:nvSpPr>
            <p:spPr>
              <a:xfrm>
                <a:off x="1704169" y="448435"/>
                <a:ext cx="685800" cy="685800"/>
              </a:xfrm>
              <a:custGeom>
                <a:avLst/>
                <a:gdLst/>
                <a:ahLst/>
                <a:cxnLst/>
                <a:rect l="l" t="t" r="r" b="b"/>
                <a:pathLst>
                  <a:path w="685800" h="685800" extrusionOk="0">
                    <a:moveTo>
                      <a:pt x="685800" y="342900"/>
                    </a:moveTo>
                    <a:cubicBezTo>
                      <a:pt x="685800" y="532278"/>
                      <a:pt x="532278" y="685800"/>
                      <a:pt x="342900" y="685800"/>
                    </a:cubicBezTo>
                    <a:cubicBezTo>
                      <a:pt x="153522" y="685800"/>
                      <a:pt x="0" y="532278"/>
                      <a:pt x="0" y="342900"/>
                    </a:cubicBezTo>
                    <a:cubicBezTo>
                      <a:pt x="0" y="153522"/>
                      <a:pt x="153522" y="0"/>
                      <a:pt x="342900" y="0"/>
                    </a:cubicBezTo>
                    <a:cubicBezTo>
                      <a:pt x="532278" y="0"/>
                      <a:pt x="685800" y="153522"/>
                      <a:pt x="685800" y="342900"/>
                    </a:cubicBezTo>
                    <a:close/>
                  </a:path>
                </a:pathLst>
              </a:custGeom>
              <a:solidFill>
                <a:srgbClr val="E5DFD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8" name="Google Shape;2188;p83"/>
              <p:cNvSpPr/>
              <p:nvPr/>
            </p:nvSpPr>
            <p:spPr>
              <a:xfrm>
                <a:off x="1764533" y="508799"/>
                <a:ext cx="565072" cy="565072"/>
              </a:xfrm>
              <a:custGeom>
                <a:avLst/>
                <a:gdLst/>
                <a:ahLst/>
                <a:cxnLst/>
                <a:rect l="l" t="t" r="r" b="b"/>
                <a:pathLst>
                  <a:path w="415290" h="415290" extrusionOk="0">
                    <a:moveTo>
                      <a:pt x="415290" y="207645"/>
                    </a:moveTo>
                    <a:cubicBezTo>
                      <a:pt x="415290" y="322324"/>
                      <a:pt x="322324" y="415290"/>
                      <a:pt x="207645" y="415290"/>
                    </a:cubicBezTo>
                    <a:cubicBezTo>
                      <a:pt x="92966" y="415290"/>
                      <a:pt x="0" y="322324"/>
                      <a:pt x="0" y="207645"/>
                    </a:cubicBezTo>
                    <a:cubicBezTo>
                      <a:pt x="0" y="92966"/>
                      <a:pt x="92966" y="0"/>
                      <a:pt x="207645" y="0"/>
                    </a:cubicBezTo>
                    <a:cubicBezTo>
                      <a:pt x="322324" y="0"/>
                      <a:pt x="415290" y="92966"/>
                      <a:pt x="415290" y="20764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88C79A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89" name="Google Shape;2189;p83"/>
            <p:cNvSpPr txBox="1"/>
            <p:nvPr/>
          </p:nvSpPr>
          <p:spPr>
            <a:xfrm>
              <a:off x="2804829" y="1798307"/>
              <a:ext cx="636575" cy="3454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375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600"/>
                <a:buFont typeface="Arial"/>
                <a:buNone/>
              </a:pPr>
              <a:r>
                <a:rPr lang="hu-HU" sz="16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8. év</a:t>
              </a:r>
              <a:endParaRPr/>
            </a:p>
          </p:txBody>
        </p:sp>
        <p:sp>
          <p:nvSpPr>
            <p:cNvPr id="2190" name="Google Shape;2190;p83"/>
            <p:cNvSpPr txBox="1"/>
            <p:nvPr/>
          </p:nvSpPr>
          <p:spPr>
            <a:xfrm>
              <a:off x="3716321" y="1751115"/>
              <a:ext cx="1165488" cy="4193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100"/>
                <a:buFont typeface="Arial"/>
                <a:buNone/>
              </a:pPr>
              <a:r>
                <a:rPr lang="hu-HU" sz="11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CSED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100"/>
                <a:buFont typeface="Arial"/>
                <a:buNone/>
              </a:pPr>
              <a:r>
                <a:rPr lang="hu-HU" sz="11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kiegészítés</a:t>
              </a:r>
              <a:endParaRPr/>
            </a:p>
          </p:txBody>
        </p:sp>
      </p:grpSp>
      <p:grpSp>
        <p:nvGrpSpPr>
          <p:cNvPr id="2191" name="Google Shape;2191;p83"/>
          <p:cNvGrpSpPr/>
          <p:nvPr/>
        </p:nvGrpSpPr>
        <p:grpSpPr>
          <a:xfrm>
            <a:off x="5033417" y="4277075"/>
            <a:ext cx="2278624" cy="1021630"/>
            <a:chOff x="5033417" y="1420674"/>
            <a:chExt cx="2278624" cy="1021630"/>
          </a:xfrm>
        </p:grpSpPr>
        <p:grpSp>
          <p:nvGrpSpPr>
            <p:cNvPr id="2192" name="Google Shape;2192;p83"/>
            <p:cNvGrpSpPr/>
            <p:nvPr/>
          </p:nvGrpSpPr>
          <p:grpSpPr>
            <a:xfrm>
              <a:off x="5033417" y="1420674"/>
              <a:ext cx="2278624" cy="1021630"/>
              <a:chOff x="1622254" y="366520"/>
              <a:chExt cx="1894997" cy="849630"/>
            </a:xfrm>
          </p:grpSpPr>
          <p:sp>
            <p:nvSpPr>
              <p:cNvPr id="2193" name="Google Shape;2193;p83"/>
              <p:cNvSpPr/>
              <p:nvPr/>
            </p:nvSpPr>
            <p:spPr>
              <a:xfrm>
                <a:off x="2376633" y="590357"/>
                <a:ext cx="1140618" cy="403860"/>
              </a:xfrm>
              <a:custGeom>
                <a:avLst/>
                <a:gdLst/>
                <a:ahLst/>
                <a:cxnLst/>
                <a:rect l="l" t="t" r="r" b="b"/>
                <a:pathLst>
                  <a:path w="1140618" h="403860" extrusionOk="0">
                    <a:moveTo>
                      <a:pt x="980123" y="0"/>
                    </a:moveTo>
                    <a:lnTo>
                      <a:pt x="0" y="0"/>
                    </a:lnTo>
                    <a:lnTo>
                      <a:pt x="0" y="201930"/>
                    </a:lnTo>
                    <a:lnTo>
                      <a:pt x="0" y="403860"/>
                    </a:lnTo>
                    <a:lnTo>
                      <a:pt x="980123" y="403860"/>
                    </a:lnTo>
                    <a:cubicBezTo>
                      <a:pt x="997268" y="403860"/>
                      <a:pt x="1012508" y="396240"/>
                      <a:pt x="1022033" y="381953"/>
                    </a:cubicBezTo>
                    <a:lnTo>
                      <a:pt x="1130618" y="232410"/>
                    </a:lnTo>
                    <a:cubicBezTo>
                      <a:pt x="1143953" y="214313"/>
                      <a:pt x="1143953" y="189548"/>
                      <a:pt x="1130618" y="171450"/>
                    </a:cubicBezTo>
                    <a:lnTo>
                      <a:pt x="1022033" y="21907"/>
                    </a:lnTo>
                    <a:cubicBezTo>
                      <a:pt x="1012508" y="7620"/>
                      <a:pt x="997268" y="0"/>
                      <a:pt x="98012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88C79A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4" name="Google Shape;2194;p83"/>
              <p:cNvSpPr/>
              <p:nvPr/>
            </p:nvSpPr>
            <p:spPr>
              <a:xfrm>
                <a:off x="1622254" y="366520"/>
                <a:ext cx="849630" cy="849630"/>
              </a:xfrm>
              <a:custGeom>
                <a:avLst/>
                <a:gdLst/>
                <a:ahLst/>
                <a:cxnLst/>
                <a:rect l="l" t="t" r="r" b="b"/>
                <a:pathLst>
                  <a:path w="849630" h="849630" extrusionOk="0">
                    <a:moveTo>
                      <a:pt x="849630" y="424815"/>
                    </a:moveTo>
                    <a:cubicBezTo>
                      <a:pt x="849630" y="659434"/>
                      <a:pt x="659434" y="849630"/>
                      <a:pt x="424815" y="849630"/>
                    </a:cubicBezTo>
                    <a:cubicBezTo>
                      <a:pt x="190196" y="849630"/>
                      <a:pt x="0" y="659434"/>
                      <a:pt x="0" y="424815"/>
                    </a:cubicBezTo>
                    <a:cubicBezTo>
                      <a:pt x="0" y="190196"/>
                      <a:pt x="190196" y="0"/>
                      <a:pt x="424815" y="0"/>
                    </a:cubicBezTo>
                    <a:cubicBezTo>
                      <a:pt x="659434" y="0"/>
                      <a:pt x="849630" y="190196"/>
                      <a:pt x="849630" y="424815"/>
                    </a:cubicBezTo>
                    <a:close/>
                  </a:path>
                </a:pathLst>
              </a:custGeom>
              <a:gradFill>
                <a:gsLst>
                  <a:gs pos="0">
                    <a:srgbClr val="88C79A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5" name="Google Shape;2195;p83"/>
              <p:cNvSpPr/>
              <p:nvPr/>
            </p:nvSpPr>
            <p:spPr>
              <a:xfrm>
                <a:off x="1704169" y="448435"/>
                <a:ext cx="685800" cy="685800"/>
              </a:xfrm>
              <a:custGeom>
                <a:avLst/>
                <a:gdLst/>
                <a:ahLst/>
                <a:cxnLst/>
                <a:rect l="l" t="t" r="r" b="b"/>
                <a:pathLst>
                  <a:path w="685800" h="685800" extrusionOk="0">
                    <a:moveTo>
                      <a:pt x="685800" y="342900"/>
                    </a:moveTo>
                    <a:cubicBezTo>
                      <a:pt x="685800" y="532278"/>
                      <a:pt x="532278" y="685800"/>
                      <a:pt x="342900" y="685800"/>
                    </a:cubicBezTo>
                    <a:cubicBezTo>
                      <a:pt x="153522" y="685800"/>
                      <a:pt x="0" y="532278"/>
                      <a:pt x="0" y="342900"/>
                    </a:cubicBezTo>
                    <a:cubicBezTo>
                      <a:pt x="0" y="153522"/>
                      <a:pt x="153522" y="0"/>
                      <a:pt x="342900" y="0"/>
                    </a:cubicBezTo>
                    <a:cubicBezTo>
                      <a:pt x="532278" y="0"/>
                      <a:pt x="685800" y="153522"/>
                      <a:pt x="685800" y="342900"/>
                    </a:cubicBezTo>
                    <a:close/>
                  </a:path>
                </a:pathLst>
              </a:custGeom>
              <a:solidFill>
                <a:srgbClr val="E5DFD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6" name="Google Shape;2196;p83"/>
              <p:cNvSpPr/>
              <p:nvPr/>
            </p:nvSpPr>
            <p:spPr>
              <a:xfrm>
                <a:off x="1763556" y="507822"/>
                <a:ext cx="567026" cy="567027"/>
              </a:xfrm>
              <a:custGeom>
                <a:avLst/>
                <a:gdLst/>
                <a:ahLst/>
                <a:cxnLst/>
                <a:rect l="l" t="t" r="r" b="b"/>
                <a:pathLst>
                  <a:path w="415290" h="415290" extrusionOk="0">
                    <a:moveTo>
                      <a:pt x="415290" y="207645"/>
                    </a:moveTo>
                    <a:cubicBezTo>
                      <a:pt x="415290" y="322324"/>
                      <a:pt x="322324" y="415290"/>
                      <a:pt x="207645" y="415290"/>
                    </a:cubicBezTo>
                    <a:cubicBezTo>
                      <a:pt x="92966" y="415290"/>
                      <a:pt x="0" y="322324"/>
                      <a:pt x="0" y="207645"/>
                    </a:cubicBezTo>
                    <a:cubicBezTo>
                      <a:pt x="0" y="92966"/>
                      <a:pt x="92966" y="0"/>
                      <a:pt x="207645" y="0"/>
                    </a:cubicBezTo>
                    <a:cubicBezTo>
                      <a:pt x="322324" y="0"/>
                      <a:pt x="415290" y="92966"/>
                      <a:pt x="415290" y="207645"/>
                    </a:cubicBezTo>
                    <a:close/>
                  </a:path>
                </a:pathLst>
              </a:custGeom>
              <a:gradFill>
                <a:gsLst>
                  <a:gs pos="0">
                    <a:srgbClr val="88C79A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97" name="Google Shape;2197;p83"/>
            <p:cNvSpPr txBox="1"/>
            <p:nvPr/>
          </p:nvSpPr>
          <p:spPr>
            <a:xfrm>
              <a:off x="5217288" y="1797719"/>
              <a:ext cx="636575" cy="3454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375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600"/>
                <a:buFont typeface="Arial"/>
                <a:buNone/>
              </a:pPr>
              <a:r>
                <a:rPr lang="hu-HU" sz="16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9. év</a:t>
              </a:r>
              <a:endParaRPr/>
            </a:p>
          </p:txBody>
        </p:sp>
        <p:sp>
          <p:nvSpPr>
            <p:cNvPr id="2198" name="Google Shape;2198;p83"/>
            <p:cNvSpPr txBox="1"/>
            <p:nvPr/>
          </p:nvSpPr>
          <p:spPr>
            <a:xfrm>
              <a:off x="6128780" y="1750527"/>
              <a:ext cx="1165488" cy="4193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100"/>
                <a:buFont typeface="Arial"/>
                <a:buNone/>
              </a:pPr>
              <a:r>
                <a:rPr lang="hu-HU" sz="11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GYED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100"/>
                <a:buFont typeface="Arial"/>
                <a:buNone/>
              </a:pPr>
              <a:r>
                <a:rPr lang="hu-HU" sz="11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kiegészítés</a:t>
              </a:r>
              <a:endParaRPr/>
            </a:p>
          </p:txBody>
        </p:sp>
      </p:grp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2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2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8C7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4" name="Google Shape;274;p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0450" r="20450"/>
          <a:stretch/>
        </p:blipFill>
        <p:spPr>
          <a:xfrm>
            <a:off x="6120000" y="0"/>
            <a:ext cx="607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8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6" name="Google Shape;276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8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278" name="Google Shape;278;p8"/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279" name="Google Shape;279;p8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8"/>
          <p:cNvSpPr txBox="1"/>
          <p:nvPr/>
        </p:nvSpPr>
        <p:spPr>
          <a:xfrm>
            <a:off x="216001" y="440981"/>
            <a:ext cx="5690940" cy="5779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hu-HU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Csak balesetből adódó egészségkárosodásra</a:t>
            </a:r>
            <a:endParaRPr sz="1200" dirty="0"/>
          </a:p>
          <a:p>
            <a:pPr marL="342900" marR="0" lvl="0" indent="-342900" algn="l" rtl="0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hu-HU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Egészségkárosodás százalékában</a:t>
            </a:r>
            <a:endParaRPr sz="1200" dirty="0"/>
          </a:p>
          <a:p>
            <a:pPr marL="342900" marR="0" lvl="0" indent="-342900" algn="l" rtl="0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hu-HU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Lakás, ház átalakításának költségei, </a:t>
            </a:r>
            <a:br>
              <a:rPr lang="hu-HU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illetve gyógyászati segédeszközök, </a:t>
            </a:r>
            <a:br>
              <a:rPr lang="hu-HU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vakok eszközei</a:t>
            </a:r>
            <a:endParaRPr sz="1200" dirty="0"/>
          </a:p>
          <a:p>
            <a:pPr marL="342900" marR="0" lvl="0" indent="-342900" algn="l" rtl="0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hu-HU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Egészségkárosodás megállapítását követő 120 napon be kell jelenteni, de 2 éven belül kell számlákkal igazolni a kiadásokat</a:t>
            </a:r>
            <a:endParaRPr sz="1200" dirty="0"/>
          </a:p>
          <a:p>
            <a:pPr marL="0" marR="0" lvl="0" indent="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endParaRPr sz="1600" b="0" i="0" u="none" strike="noStrike" cap="none" dirty="0">
              <a:solidFill>
                <a:schemeClr val="accent3"/>
              </a:solidFill>
              <a:sym typeface="Arial"/>
            </a:endParaRPr>
          </a:p>
          <a:p>
            <a:pPr marL="0" marR="0" lvl="0" indent="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r>
              <a:rPr lang="hu-HU" sz="16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Keretösszeg: 3.000.000 Ft</a:t>
            </a:r>
            <a:endParaRPr sz="1200" dirty="0"/>
          </a:p>
          <a:p>
            <a:pPr marL="0" marR="0" lvl="0" indent="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r>
              <a:rPr lang="hu-HU" sz="16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Várakozási idő: </a:t>
            </a:r>
            <a:r>
              <a:rPr lang="hu-HU" sz="1600" b="0" i="0" u="none" strike="noStrike" cap="none" dirty="0">
                <a:solidFill>
                  <a:schemeClr val="accent3"/>
                </a:solidFill>
                <a:sym typeface="Arial"/>
              </a:rPr>
              <a:t>1 hónap</a:t>
            </a:r>
            <a:endParaRPr sz="1200" dirty="0"/>
          </a:p>
          <a:p>
            <a:pPr marL="0" marR="0" lvl="0" indent="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r>
              <a:rPr lang="hu-HU" sz="16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Kizárás: </a:t>
            </a:r>
            <a:r>
              <a:rPr lang="hu-HU" sz="1600" b="0" i="0" u="none" strike="noStrike" cap="none" dirty="0">
                <a:solidFill>
                  <a:schemeClr val="accent3"/>
                </a:solidFill>
                <a:sym typeface="Arial"/>
              </a:rPr>
              <a:t>alkohol, drog befolyásoltság, bűncselekmény elkövetése során, </a:t>
            </a:r>
            <a:br>
              <a:rPr lang="hu-HU" sz="1600" b="0" i="0" u="none" strike="noStrike" cap="none" dirty="0">
                <a:solidFill>
                  <a:schemeClr val="accent3"/>
                </a:solidFill>
                <a:sym typeface="Arial"/>
              </a:rPr>
            </a:br>
            <a:r>
              <a:rPr lang="hu-HU" sz="1600" b="0" i="0" u="none" strike="noStrike" cap="none" dirty="0">
                <a:solidFill>
                  <a:schemeClr val="accent3"/>
                </a:solidFill>
                <a:sym typeface="Arial"/>
              </a:rPr>
              <a:t>szándékos és súlyosan gondatlan magatartás </a:t>
            </a:r>
            <a:endParaRPr sz="1200" dirty="0"/>
          </a:p>
        </p:txBody>
      </p:sp>
      <p:grpSp>
        <p:nvGrpSpPr>
          <p:cNvPr id="281" name="Google Shape;281;p8"/>
          <p:cNvGrpSpPr/>
          <p:nvPr/>
        </p:nvGrpSpPr>
        <p:grpSpPr>
          <a:xfrm>
            <a:off x="5475840" y="4350911"/>
            <a:ext cx="2700009" cy="3372390"/>
            <a:chOff x="5559283" y="2276442"/>
            <a:chExt cx="2700009" cy="3372390"/>
          </a:xfrm>
        </p:grpSpPr>
        <p:grpSp>
          <p:nvGrpSpPr>
            <p:cNvPr id="282" name="Google Shape;282;p8"/>
            <p:cNvGrpSpPr/>
            <p:nvPr/>
          </p:nvGrpSpPr>
          <p:grpSpPr>
            <a:xfrm>
              <a:off x="5559283" y="2276442"/>
              <a:ext cx="2700009" cy="3372390"/>
              <a:chOff x="4265642" y="1727085"/>
              <a:chExt cx="3766956" cy="4705040"/>
            </a:xfrm>
          </p:grpSpPr>
          <p:sp>
            <p:nvSpPr>
              <p:cNvPr id="283" name="Google Shape;283;p8"/>
              <p:cNvSpPr/>
              <p:nvPr/>
            </p:nvSpPr>
            <p:spPr>
              <a:xfrm>
                <a:off x="4265642" y="1727085"/>
                <a:ext cx="3766956" cy="3766945"/>
              </a:xfrm>
              <a:custGeom>
                <a:avLst/>
                <a:gdLst/>
                <a:ahLst/>
                <a:cxnLst/>
                <a:rect l="l" t="t" r="r" b="b"/>
                <a:pathLst>
                  <a:path w="3313639" h="3313631" extrusionOk="0">
                    <a:moveTo>
                      <a:pt x="3313640" y="1656816"/>
                    </a:moveTo>
                    <a:cubicBezTo>
                      <a:pt x="3313640" y="2571850"/>
                      <a:pt x="2571856" y="3313632"/>
                      <a:pt x="1656820" y="3313632"/>
                    </a:cubicBezTo>
                    <a:cubicBezTo>
                      <a:pt x="741784" y="3313632"/>
                      <a:pt x="0" y="2571850"/>
                      <a:pt x="0" y="1656816"/>
                    </a:cubicBezTo>
                    <a:cubicBezTo>
                      <a:pt x="0" y="741782"/>
                      <a:pt x="741784" y="0"/>
                      <a:pt x="1656820" y="0"/>
                    </a:cubicBezTo>
                    <a:cubicBezTo>
                      <a:pt x="2571856" y="0"/>
                      <a:pt x="3313640" y="741782"/>
                      <a:pt x="3313640" y="165681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284;p8"/>
              <p:cNvSpPr txBox="1"/>
              <p:nvPr/>
            </p:nvSpPr>
            <p:spPr>
              <a:xfrm>
                <a:off x="4339297" y="3448880"/>
                <a:ext cx="3580854" cy="29832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800"/>
                  <a:buFont typeface="Arial"/>
                  <a:buNone/>
                </a:pPr>
                <a:r>
                  <a:rPr lang="hu-HU" sz="2000" b="1" i="0" u="none" strike="noStrike" cap="none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IZYS:</a:t>
                </a:r>
                <a:endParaRPr/>
              </a:p>
              <a:p>
                <a:pPr marL="0" marR="0" lvl="0" indent="0" algn="ctr" rtl="0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800"/>
                  <a:buFont typeface="Arial"/>
                  <a:buNone/>
                </a:pPr>
                <a:r>
                  <a:rPr lang="hu-HU" sz="2400" b="1" i="0" u="none" strike="noStrike" cap="none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+36 1 769 0061</a:t>
                </a:r>
                <a:endParaRPr sz="2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5" name="Google Shape;285;p8"/>
            <p:cNvGrpSpPr/>
            <p:nvPr/>
          </p:nvGrpSpPr>
          <p:grpSpPr>
            <a:xfrm>
              <a:off x="6498319" y="2593618"/>
              <a:ext cx="809731" cy="814837"/>
              <a:chOff x="8091055" y="2532357"/>
              <a:chExt cx="809731" cy="814837"/>
            </a:xfrm>
          </p:grpSpPr>
          <p:sp>
            <p:nvSpPr>
              <p:cNvPr id="286" name="Google Shape;286;p8"/>
              <p:cNvSpPr/>
              <p:nvPr/>
            </p:nvSpPr>
            <p:spPr>
              <a:xfrm>
                <a:off x="8091055" y="2886270"/>
                <a:ext cx="418450" cy="460924"/>
              </a:xfrm>
              <a:custGeom>
                <a:avLst/>
                <a:gdLst/>
                <a:ahLst/>
                <a:cxnLst/>
                <a:rect l="l" t="t" r="r" b="b"/>
                <a:pathLst>
                  <a:path w="418450" h="460924" extrusionOk="0">
                    <a:moveTo>
                      <a:pt x="411905" y="376670"/>
                    </a:moveTo>
                    <a:lnTo>
                      <a:pt x="345353" y="299754"/>
                    </a:lnTo>
                    <a:cubicBezTo>
                      <a:pt x="336080" y="288844"/>
                      <a:pt x="319715" y="287753"/>
                      <a:pt x="309350" y="297026"/>
                    </a:cubicBezTo>
                    <a:lnTo>
                      <a:pt x="270619" y="330302"/>
                    </a:lnTo>
                    <a:cubicBezTo>
                      <a:pt x="260800" y="338485"/>
                      <a:pt x="246617" y="339576"/>
                      <a:pt x="236252" y="331939"/>
                    </a:cubicBezTo>
                    <a:cubicBezTo>
                      <a:pt x="184975" y="293753"/>
                      <a:pt x="142425" y="245204"/>
                      <a:pt x="112968" y="189562"/>
                    </a:cubicBezTo>
                    <a:cubicBezTo>
                      <a:pt x="106968" y="178107"/>
                      <a:pt x="109695" y="164469"/>
                      <a:pt x="119514" y="155741"/>
                    </a:cubicBezTo>
                    <a:lnTo>
                      <a:pt x="158245" y="121920"/>
                    </a:lnTo>
                    <a:cubicBezTo>
                      <a:pt x="169155" y="112646"/>
                      <a:pt x="170246" y="96281"/>
                      <a:pt x="160973" y="85916"/>
                    </a:cubicBezTo>
                    <a:lnTo>
                      <a:pt x="93876" y="9000"/>
                    </a:lnTo>
                    <a:cubicBezTo>
                      <a:pt x="84602" y="-1910"/>
                      <a:pt x="68237" y="-3001"/>
                      <a:pt x="57872" y="6273"/>
                    </a:cubicBezTo>
                    <a:lnTo>
                      <a:pt x="12050" y="46095"/>
                    </a:lnTo>
                    <a:cubicBezTo>
                      <a:pt x="1685" y="54823"/>
                      <a:pt x="-2133" y="69006"/>
                      <a:pt x="1140" y="81552"/>
                    </a:cubicBezTo>
                    <a:cubicBezTo>
                      <a:pt x="49144" y="248477"/>
                      <a:pt x="168064" y="386489"/>
                      <a:pt x="326806" y="457950"/>
                    </a:cubicBezTo>
                    <a:cubicBezTo>
                      <a:pt x="339353" y="463405"/>
                      <a:pt x="353536" y="461223"/>
                      <a:pt x="363900" y="452495"/>
                    </a:cubicBezTo>
                    <a:lnTo>
                      <a:pt x="409723" y="413219"/>
                    </a:lnTo>
                    <a:cubicBezTo>
                      <a:pt x="420087" y="403400"/>
                      <a:pt x="421724" y="387035"/>
                      <a:pt x="411905" y="3766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287;p8"/>
              <p:cNvSpPr/>
              <p:nvPr/>
            </p:nvSpPr>
            <p:spPr>
              <a:xfrm>
                <a:off x="8353100" y="2741285"/>
                <a:ext cx="349668" cy="350213"/>
              </a:xfrm>
              <a:custGeom>
                <a:avLst/>
                <a:gdLst/>
                <a:ahLst/>
                <a:cxnLst/>
                <a:rect l="l" t="t" r="r" b="b"/>
                <a:pathLst>
                  <a:path w="349668" h="350213" extrusionOk="0">
                    <a:moveTo>
                      <a:pt x="349669" y="139649"/>
                    </a:moveTo>
                    <a:lnTo>
                      <a:pt x="210565" y="139649"/>
                    </a:lnTo>
                    <a:lnTo>
                      <a:pt x="210565" y="0"/>
                    </a:lnTo>
                    <a:lnTo>
                      <a:pt x="139649" y="0"/>
                    </a:lnTo>
                    <a:lnTo>
                      <a:pt x="139649" y="139649"/>
                    </a:lnTo>
                    <a:lnTo>
                      <a:pt x="0" y="139649"/>
                    </a:lnTo>
                    <a:lnTo>
                      <a:pt x="0" y="210565"/>
                    </a:lnTo>
                    <a:lnTo>
                      <a:pt x="139649" y="210565"/>
                    </a:lnTo>
                    <a:lnTo>
                      <a:pt x="139649" y="350214"/>
                    </a:lnTo>
                    <a:lnTo>
                      <a:pt x="210565" y="350214"/>
                    </a:lnTo>
                    <a:lnTo>
                      <a:pt x="210565" y="210565"/>
                    </a:lnTo>
                    <a:lnTo>
                      <a:pt x="349669" y="21056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288;p8"/>
              <p:cNvSpPr/>
              <p:nvPr/>
            </p:nvSpPr>
            <p:spPr>
              <a:xfrm>
                <a:off x="8155082" y="2532357"/>
                <a:ext cx="745704" cy="758250"/>
              </a:xfrm>
              <a:custGeom>
                <a:avLst/>
                <a:gdLst/>
                <a:ahLst/>
                <a:cxnLst/>
                <a:rect l="l" t="t" r="r" b="b"/>
                <a:pathLst>
                  <a:path w="745704" h="758250" extrusionOk="0">
                    <a:moveTo>
                      <a:pt x="0" y="254205"/>
                    </a:moveTo>
                    <a:cubicBezTo>
                      <a:pt x="53459" y="105828"/>
                      <a:pt x="195291" y="0"/>
                      <a:pt x="361670" y="0"/>
                    </a:cubicBezTo>
                    <a:cubicBezTo>
                      <a:pt x="573871" y="0"/>
                      <a:pt x="745705" y="171834"/>
                      <a:pt x="745705" y="384035"/>
                    </a:cubicBezTo>
                    <a:cubicBezTo>
                      <a:pt x="745705" y="566779"/>
                      <a:pt x="618602" y="719520"/>
                      <a:pt x="447859" y="758251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89" name="Google Shape;289;p8"/>
          <p:cNvGrpSpPr/>
          <p:nvPr/>
        </p:nvGrpSpPr>
        <p:grpSpPr>
          <a:xfrm>
            <a:off x="5292000" y="226984"/>
            <a:ext cx="6929336" cy="1660215"/>
            <a:chOff x="5886775" y="226984"/>
            <a:chExt cx="6929336" cy="1660215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5886775" y="226984"/>
              <a:ext cx="6929336" cy="1660215"/>
              <a:chOff x="6386284" y="773383"/>
              <a:chExt cx="6929336" cy="1660215"/>
            </a:xfrm>
          </p:grpSpPr>
          <p:grpSp>
            <p:nvGrpSpPr>
              <p:cNvPr id="291" name="Google Shape;291;p8"/>
              <p:cNvGrpSpPr/>
              <p:nvPr/>
            </p:nvGrpSpPr>
            <p:grpSpPr>
              <a:xfrm>
                <a:off x="6386284" y="773383"/>
                <a:ext cx="6929336" cy="1660215"/>
                <a:chOff x="6386284" y="773383"/>
                <a:chExt cx="6929336" cy="1660215"/>
              </a:xfrm>
            </p:grpSpPr>
            <p:sp>
              <p:nvSpPr>
                <p:cNvPr id="292" name="Google Shape;292;p8"/>
                <p:cNvSpPr/>
                <p:nvPr/>
              </p:nvSpPr>
              <p:spPr>
                <a:xfrm rot="-5400000">
                  <a:off x="9436676" y="-1445528"/>
                  <a:ext cx="1660033" cy="60978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0033" h="4657286" extrusionOk="0">
                      <a:moveTo>
                        <a:pt x="0" y="0"/>
                      </a:moveTo>
                      <a:lnTo>
                        <a:pt x="1660034" y="0"/>
                      </a:lnTo>
                      <a:lnTo>
                        <a:pt x="1660034" y="4657286"/>
                      </a:lnTo>
                      <a:lnTo>
                        <a:pt x="0" y="4657286"/>
                      </a:lnTo>
                      <a:close/>
                    </a:path>
                  </a:pathLst>
                </a:custGeom>
                <a:solidFill>
                  <a:schemeClr val="accent1">
                    <a:alpha val="84705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93" name="Google Shape;293;p8"/>
                <p:cNvGrpSpPr/>
                <p:nvPr/>
              </p:nvGrpSpPr>
              <p:grpSpPr>
                <a:xfrm>
                  <a:off x="6386284" y="773567"/>
                  <a:ext cx="831484" cy="1660032"/>
                  <a:chOff x="6386284" y="773567"/>
                  <a:chExt cx="831484" cy="1660032"/>
                </a:xfrm>
              </p:grpSpPr>
              <p:sp>
                <p:nvSpPr>
                  <p:cNvPr id="294" name="Google Shape;294;p8"/>
                  <p:cNvSpPr/>
                  <p:nvPr/>
                </p:nvSpPr>
                <p:spPr>
                  <a:xfrm>
                    <a:off x="6386284" y="773567"/>
                    <a:ext cx="831484" cy="16600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1484" h="1660032" extrusionOk="0">
                        <a:moveTo>
                          <a:pt x="830017" y="1486888"/>
                        </a:moveTo>
                        <a:cubicBezTo>
                          <a:pt x="467098" y="1486888"/>
                          <a:pt x="173144" y="1192934"/>
                          <a:pt x="173144" y="830016"/>
                        </a:cubicBezTo>
                        <a:cubicBezTo>
                          <a:pt x="173144" y="467098"/>
                          <a:pt x="467098" y="173144"/>
                          <a:pt x="830017" y="173144"/>
                        </a:cubicBezTo>
                        <a:cubicBezTo>
                          <a:pt x="830506" y="173144"/>
                          <a:pt x="830995" y="173144"/>
                          <a:pt x="831484" y="173144"/>
                        </a:cubicBezTo>
                        <a:lnTo>
                          <a:pt x="831484" y="0"/>
                        </a:lnTo>
                        <a:cubicBezTo>
                          <a:pt x="830995" y="0"/>
                          <a:pt x="830506" y="0"/>
                          <a:pt x="830017" y="0"/>
                        </a:cubicBezTo>
                        <a:cubicBezTo>
                          <a:pt x="371722" y="0"/>
                          <a:pt x="0" y="371722"/>
                          <a:pt x="0" y="830016"/>
                        </a:cubicBezTo>
                        <a:cubicBezTo>
                          <a:pt x="0" y="1288310"/>
                          <a:pt x="371722" y="1660032"/>
                          <a:pt x="830017" y="1660032"/>
                        </a:cubicBezTo>
                        <a:cubicBezTo>
                          <a:pt x="830506" y="1660032"/>
                          <a:pt x="830995" y="1660032"/>
                          <a:pt x="831484" y="1660032"/>
                        </a:cubicBezTo>
                        <a:lnTo>
                          <a:pt x="831484" y="1486888"/>
                        </a:lnTo>
                        <a:cubicBezTo>
                          <a:pt x="830995" y="1486888"/>
                          <a:pt x="830506" y="1486888"/>
                          <a:pt x="830017" y="1486888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alpha val="69803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5" name="Google Shape;295;p8"/>
                  <p:cNvSpPr/>
                  <p:nvPr/>
                </p:nvSpPr>
                <p:spPr>
                  <a:xfrm>
                    <a:off x="6386284" y="773567"/>
                    <a:ext cx="831484" cy="8300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1484" h="830016" extrusionOk="0">
                        <a:moveTo>
                          <a:pt x="830017" y="173144"/>
                        </a:moveTo>
                        <a:cubicBezTo>
                          <a:pt x="830506" y="173144"/>
                          <a:pt x="830995" y="173144"/>
                          <a:pt x="831484" y="173144"/>
                        </a:cubicBezTo>
                        <a:lnTo>
                          <a:pt x="831484" y="0"/>
                        </a:lnTo>
                        <a:cubicBezTo>
                          <a:pt x="830995" y="0"/>
                          <a:pt x="830506" y="0"/>
                          <a:pt x="830017" y="0"/>
                        </a:cubicBezTo>
                        <a:cubicBezTo>
                          <a:pt x="371722" y="0"/>
                          <a:pt x="0" y="371722"/>
                          <a:pt x="0" y="830016"/>
                        </a:cubicBezTo>
                        <a:lnTo>
                          <a:pt x="173144" y="830016"/>
                        </a:lnTo>
                        <a:cubicBezTo>
                          <a:pt x="173144" y="467098"/>
                          <a:pt x="467098" y="173144"/>
                          <a:pt x="830017" y="173144"/>
                        </a:cubicBezTo>
                        <a:close/>
                      </a:path>
                    </a:pathLst>
                  </a:custGeom>
                  <a:solidFill>
                    <a:schemeClr val="accent3">
                      <a:alpha val="69803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96" name="Google Shape;296;p8"/>
                <p:cNvSpPr/>
                <p:nvPr/>
              </p:nvSpPr>
              <p:spPr>
                <a:xfrm rot="-271851">
                  <a:off x="6643568" y="1030836"/>
                  <a:ext cx="1145520" cy="1145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5520" h="1145519" extrusionOk="0">
                      <a:moveTo>
                        <a:pt x="1145521" y="572760"/>
                      </a:moveTo>
                      <a:cubicBezTo>
                        <a:pt x="1145521" y="889086"/>
                        <a:pt x="889087" y="1145520"/>
                        <a:pt x="572760" y="1145520"/>
                      </a:cubicBezTo>
                      <a:cubicBezTo>
                        <a:pt x="256433" y="1145520"/>
                        <a:pt x="0" y="889086"/>
                        <a:pt x="0" y="572760"/>
                      </a:cubicBezTo>
                      <a:cubicBezTo>
                        <a:pt x="0" y="256433"/>
                        <a:pt x="256433" y="0"/>
                        <a:pt x="572760" y="0"/>
                      </a:cubicBezTo>
                      <a:cubicBezTo>
                        <a:pt x="889087" y="0"/>
                        <a:pt x="1145521" y="256433"/>
                        <a:pt x="1145521" y="57276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7" name="Google Shape;297;p8"/>
              <p:cNvSpPr txBox="1"/>
              <p:nvPr/>
            </p:nvSpPr>
            <p:spPr>
              <a:xfrm>
                <a:off x="7979144" y="1334124"/>
                <a:ext cx="4870821" cy="101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800"/>
                  <a:buFont typeface="Arial"/>
                  <a:buNone/>
                </a:pPr>
                <a:r>
                  <a:rPr lang="hu-HU" sz="3200" b="1" i="0" u="none" strike="noStrike" cap="none" dirty="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Baleseti </a:t>
                </a:r>
                <a:r>
                  <a:rPr lang="hu-HU" sz="3200" b="1" i="0" u="none" strike="noStrike" cap="none" dirty="0">
                    <a:solidFill>
                      <a:schemeClr val="accent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rokkantság</a:t>
                </a:r>
                <a:endParaRPr sz="1200" dirty="0"/>
              </a:p>
            </p:txBody>
          </p:sp>
        </p:grpSp>
        <p:grpSp>
          <p:nvGrpSpPr>
            <p:cNvPr id="298" name="Google Shape;298;p8"/>
            <p:cNvGrpSpPr/>
            <p:nvPr/>
          </p:nvGrpSpPr>
          <p:grpSpPr>
            <a:xfrm>
              <a:off x="6435379" y="651844"/>
              <a:ext cx="620980" cy="722516"/>
              <a:chOff x="10745064" y="158525"/>
              <a:chExt cx="942677" cy="1096817"/>
            </a:xfrm>
          </p:grpSpPr>
          <p:sp>
            <p:nvSpPr>
              <p:cNvPr id="299" name="Google Shape;299;p8"/>
              <p:cNvSpPr/>
              <p:nvPr/>
            </p:nvSpPr>
            <p:spPr>
              <a:xfrm>
                <a:off x="10904752" y="158525"/>
                <a:ext cx="205461" cy="205603"/>
              </a:xfrm>
              <a:custGeom>
                <a:avLst/>
                <a:gdLst/>
                <a:ahLst/>
                <a:cxnLst/>
                <a:rect l="l" t="t" r="r" b="b"/>
                <a:pathLst>
                  <a:path w="205461" h="205603" extrusionOk="0">
                    <a:moveTo>
                      <a:pt x="195749" y="58910"/>
                    </a:moveTo>
                    <a:cubicBezTo>
                      <a:pt x="171651" y="7273"/>
                      <a:pt x="110547" y="-14243"/>
                      <a:pt x="58910" y="9855"/>
                    </a:cubicBezTo>
                    <a:cubicBezTo>
                      <a:pt x="7273" y="33952"/>
                      <a:pt x="-14243" y="95056"/>
                      <a:pt x="9855" y="146693"/>
                    </a:cubicBezTo>
                    <a:cubicBezTo>
                      <a:pt x="33952" y="198330"/>
                      <a:pt x="95056" y="219846"/>
                      <a:pt x="146693" y="195749"/>
                    </a:cubicBezTo>
                    <a:cubicBezTo>
                      <a:pt x="197470" y="170791"/>
                      <a:pt x="219846" y="109687"/>
                      <a:pt x="195749" y="58910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8"/>
              <p:cNvSpPr/>
              <p:nvPr/>
            </p:nvSpPr>
            <p:spPr>
              <a:xfrm>
                <a:off x="10745064" y="578895"/>
                <a:ext cx="667842" cy="676447"/>
              </a:xfrm>
              <a:custGeom>
                <a:avLst/>
                <a:gdLst/>
                <a:ahLst/>
                <a:cxnLst/>
                <a:rect l="l" t="t" r="r" b="b"/>
                <a:pathLst>
                  <a:path w="667842" h="676447" extrusionOk="0">
                    <a:moveTo>
                      <a:pt x="667842" y="525839"/>
                    </a:moveTo>
                    <a:cubicBezTo>
                      <a:pt x="600714" y="617064"/>
                      <a:pt x="492275" y="676447"/>
                      <a:pt x="370067" y="676447"/>
                    </a:cubicBezTo>
                    <a:cubicBezTo>
                      <a:pt x="165239" y="676447"/>
                      <a:pt x="0" y="510348"/>
                      <a:pt x="0" y="306381"/>
                    </a:cubicBezTo>
                    <a:cubicBezTo>
                      <a:pt x="0" y="179009"/>
                      <a:pt x="64547" y="66268"/>
                      <a:pt x="162657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8"/>
              <p:cNvSpPr/>
              <p:nvPr/>
            </p:nvSpPr>
            <p:spPr>
              <a:xfrm>
                <a:off x="11056609" y="819008"/>
                <a:ext cx="631132" cy="435770"/>
              </a:xfrm>
              <a:custGeom>
                <a:avLst/>
                <a:gdLst/>
                <a:ahLst/>
                <a:cxnLst/>
                <a:rect l="l" t="t" r="r" b="b"/>
                <a:pathLst>
                  <a:path w="631132" h="435770" extrusionOk="0">
                    <a:moveTo>
                      <a:pt x="604156" y="426007"/>
                    </a:moveTo>
                    <a:cubicBezTo>
                      <a:pt x="631696" y="407934"/>
                      <a:pt x="639442" y="370927"/>
                      <a:pt x="621369" y="343387"/>
                    </a:cubicBezTo>
                    <a:lnTo>
                      <a:pt x="433753" y="45613"/>
                    </a:lnTo>
                    <a:lnTo>
                      <a:pt x="432892" y="44752"/>
                    </a:lnTo>
                    <a:cubicBezTo>
                      <a:pt x="414819" y="18073"/>
                      <a:pt x="384698" y="0"/>
                      <a:pt x="350273" y="0"/>
                    </a:cubicBezTo>
                    <a:lnTo>
                      <a:pt x="0" y="0"/>
                    </a:lnTo>
                    <a:cubicBezTo>
                      <a:pt x="28400" y="106717"/>
                      <a:pt x="78317" y="140281"/>
                      <a:pt x="181591" y="140281"/>
                    </a:cubicBezTo>
                    <a:lnTo>
                      <a:pt x="345970" y="140281"/>
                    </a:lnTo>
                    <a:lnTo>
                      <a:pt x="519815" y="408794"/>
                    </a:lnTo>
                    <a:cubicBezTo>
                      <a:pt x="538749" y="436334"/>
                      <a:pt x="576616" y="444080"/>
                      <a:pt x="604156" y="426007"/>
                    </a:cubicBezTo>
                    <a:lnTo>
                      <a:pt x="604156" y="426007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8"/>
              <p:cNvSpPr/>
              <p:nvPr/>
            </p:nvSpPr>
            <p:spPr>
              <a:xfrm>
                <a:off x="10972041" y="415151"/>
                <a:ext cx="455495" cy="403857"/>
              </a:xfrm>
              <a:custGeom>
                <a:avLst/>
                <a:gdLst/>
                <a:ahLst/>
                <a:cxnLst/>
                <a:rect l="l" t="t" r="r" b="b"/>
                <a:pathLst>
                  <a:path w="455495" h="403857" extrusionOk="0">
                    <a:moveTo>
                      <a:pt x="234315" y="263576"/>
                    </a:moveTo>
                    <a:lnTo>
                      <a:pt x="271322" y="403857"/>
                    </a:lnTo>
                    <a:lnTo>
                      <a:pt x="84567" y="403857"/>
                    </a:lnTo>
                    <a:lnTo>
                      <a:pt x="1948" y="95755"/>
                    </a:lnTo>
                    <a:cubicBezTo>
                      <a:pt x="-6658" y="60470"/>
                      <a:pt x="13996" y="24324"/>
                      <a:pt x="49282" y="15718"/>
                    </a:cubicBezTo>
                    <a:lnTo>
                      <a:pt x="103501" y="1948"/>
                    </a:lnTo>
                    <a:cubicBezTo>
                      <a:pt x="138787" y="-6658"/>
                      <a:pt x="174933" y="13996"/>
                      <a:pt x="183539" y="49282"/>
                    </a:cubicBezTo>
                    <a:lnTo>
                      <a:pt x="201612" y="116410"/>
                    </a:lnTo>
                    <a:cubicBezTo>
                      <a:pt x="209357" y="146532"/>
                      <a:pt x="236897" y="167187"/>
                      <a:pt x="267880" y="167187"/>
                    </a:cubicBezTo>
                    <a:lnTo>
                      <a:pt x="420210" y="167187"/>
                    </a:lnTo>
                    <a:cubicBezTo>
                      <a:pt x="439143" y="167187"/>
                      <a:pt x="455495" y="182678"/>
                      <a:pt x="455495" y="202472"/>
                    </a:cubicBezTo>
                    <a:lnTo>
                      <a:pt x="455495" y="237758"/>
                    </a:lnTo>
                    <a:lnTo>
                      <a:pt x="335869" y="237758"/>
                    </a:ln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8"/>
              <p:cNvSpPr/>
              <p:nvPr/>
            </p:nvSpPr>
            <p:spPr>
              <a:xfrm>
                <a:off x="10917188" y="738110"/>
                <a:ext cx="343387" cy="340805"/>
              </a:xfrm>
              <a:custGeom>
                <a:avLst/>
                <a:gdLst/>
                <a:ahLst/>
                <a:cxnLst/>
                <a:rect l="l" t="t" r="r" b="b"/>
                <a:pathLst>
                  <a:path w="343387" h="340805" extrusionOk="0">
                    <a:moveTo>
                      <a:pt x="321012" y="272816"/>
                    </a:moveTo>
                    <a:cubicBezTo>
                      <a:pt x="216877" y="272816"/>
                      <a:pt x="152330" y="240113"/>
                      <a:pt x="113602" y="162657"/>
                    </a:cubicBezTo>
                    <a:cubicBezTo>
                      <a:pt x="105856" y="147166"/>
                      <a:pt x="99832" y="130814"/>
                      <a:pt x="95529" y="114462"/>
                    </a:cubicBezTo>
                    <a:lnTo>
                      <a:pt x="64547" y="0"/>
                    </a:lnTo>
                    <a:cubicBezTo>
                      <a:pt x="24958" y="36146"/>
                      <a:pt x="0" y="87783"/>
                      <a:pt x="0" y="145445"/>
                    </a:cubicBezTo>
                    <a:cubicBezTo>
                      <a:pt x="0" y="253883"/>
                      <a:pt x="87783" y="340805"/>
                      <a:pt x="195361" y="340805"/>
                    </a:cubicBezTo>
                    <a:cubicBezTo>
                      <a:pt x="254744" y="340805"/>
                      <a:pt x="308102" y="314126"/>
                      <a:pt x="343388" y="272816"/>
                    </a:cubicBezTo>
                    <a:lnTo>
                      <a:pt x="321012" y="27281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3" name="Google Shape;2203;p8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4" name="Google Shape;2204;p84"/>
          <p:cNvSpPr/>
          <p:nvPr/>
        </p:nvSpPr>
        <p:spPr>
          <a:xfrm>
            <a:off x="4649242" y="-35592"/>
            <a:ext cx="11683262" cy="6905358"/>
          </a:xfrm>
          <a:custGeom>
            <a:avLst/>
            <a:gdLst/>
            <a:ahLst/>
            <a:cxnLst/>
            <a:rect l="l" t="t" r="r" b="b"/>
            <a:pathLst>
              <a:path w="11683262" h="6905358" extrusionOk="0">
                <a:moveTo>
                  <a:pt x="1977448" y="29496"/>
                </a:moveTo>
                <a:cubicBezTo>
                  <a:pt x="790996" y="721592"/>
                  <a:pt x="-5465" y="2001420"/>
                  <a:pt x="28" y="3473497"/>
                </a:cubicBezTo>
                <a:cubicBezTo>
                  <a:pt x="5521" y="4934588"/>
                  <a:pt x="796489" y="6208923"/>
                  <a:pt x="1977448" y="6895526"/>
                </a:cubicBezTo>
                <a:lnTo>
                  <a:pt x="11682316" y="6905358"/>
                </a:lnTo>
                <a:cubicBezTo>
                  <a:pt x="11685593" y="4616681"/>
                  <a:pt x="11679040" y="2288677"/>
                  <a:pt x="11682317" y="0"/>
                </a:cubicBezTo>
                <a:lnTo>
                  <a:pt x="1977448" y="29496"/>
                </a:lnTo>
                <a:close/>
              </a:path>
            </a:pathLst>
          </a:custGeom>
          <a:solidFill>
            <a:srgbClr val="F0F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5" name="Google Shape;2205;p84"/>
          <p:cNvSpPr txBox="1"/>
          <p:nvPr/>
        </p:nvSpPr>
        <p:spPr>
          <a:xfrm>
            <a:off x="475829" y="370103"/>
            <a:ext cx="9705040" cy="1036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lang="hu-HU"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Még egy pénztár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lang="hu-HU"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 költésekhez</a:t>
            </a:r>
            <a:endParaRPr sz="36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06" name="Google Shape;2206;p84"/>
          <p:cNvSpPr/>
          <p:nvPr/>
        </p:nvSpPr>
        <p:spPr>
          <a:xfrm>
            <a:off x="4222517" y="-64620"/>
            <a:ext cx="1939206" cy="6922620"/>
          </a:xfrm>
          <a:custGeom>
            <a:avLst/>
            <a:gdLst/>
            <a:ahLst/>
            <a:cxnLst/>
            <a:rect l="l" t="t" r="r" b="b"/>
            <a:pathLst>
              <a:path w="301949" h="1190625" extrusionOk="0">
                <a:moveTo>
                  <a:pt x="301949" y="0"/>
                </a:moveTo>
                <a:lnTo>
                  <a:pt x="275279" y="0"/>
                </a:lnTo>
                <a:cubicBezTo>
                  <a:pt x="101924" y="147638"/>
                  <a:pt x="-946" y="366713"/>
                  <a:pt x="7" y="597218"/>
                </a:cubicBezTo>
                <a:cubicBezTo>
                  <a:pt x="959" y="826770"/>
                  <a:pt x="103829" y="1043940"/>
                  <a:pt x="275279" y="1190625"/>
                </a:cubicBezTo>
                <a:lnTo>
                  <a:pt x="301949" y="1190625"/>
                </a:lnTo>
                <a:cubicBezTo>
                  <a:pt x="124784" y="1046798"/>
                  <a:pt x="18104" y="828675"/>
                  <a:pt x="17152" y="597218"/>
                </a:cubicBezTo>
                <a:cubicBezTo>
                  <a:pt x="16199" y="364808"/>
                  <a:pt x="123832" y="144780"/>
                  <a:pt x="301949" y="0"/>
                </a:cubicBezTo>
                <a:close/>
              </a:path>
            </a:pathLst>
          </a:custGeom>
          <a:solidFill>
            <a:srgbClr val="D7DDDA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7" name="Google Shape;2207;p84"/>
          <p:cNvSpPr/>
          <p:nvPr/>
        </p:nvSpPr>
        <p:spPr>
          <a:xfrm>
            <a:off x="6008107" y="1008244"/>
            <a:ext cx="4841512" cy="4841512"/>
          </a:xfrm>
          <a:prstGeom prst="ellipse">
            <a:avLst/>
          </a:prstGeom>
          <a:noFill/>
          <a:ln w="19050" cap="flat" cmpd="sng">
            <a:solidFill>
              <a:srgbClr val="799C5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08" name="Google Shape;2208;p84"/>
          <p:cNvGrpSpPr/>
          <p:nvPr/>
        </p:nvGrpSpPr>
        <p:grpSpPr>
          <a:xfrm>
            <a:off x="9737257" y="1534038"/>
            <a:ext cx="1188000" cy="1188000"/>
            <a:chOff x="4898639" y="2600970"/>
            <a:chExt cx="1856986" cy="1856986"/>
          </a:xfrm>
        </p:grpSpPr>
        <p:sp>
          <p:nvSpPr>
            <p:cNvPr id="2209" name="Google Shape;2209;p84"/>
            <p:cNvSpPr/>
            <p:nvPr/>
          </p:nvSpPr>
          <p:spPr>
            <a:xfrm>
              <a:off x="4898639" y="2600970"/>
              <a:ext cx="1856986" cy="1856986"/>
            </a:xfrm>
            <a:prstGeom prst="ellipse">
              <a:avLst/>
            </a:prstGeom>
            <a:solidFill>
              <a:srgbClr val="88C7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210" name="Google Shape;2210;p8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473780" y="3224258"/>
              <a:ext cx="786528" cy="55224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11" name="Google Shape;2211;p84"/>
          <p:cNvGrpSpPr/>
          <p:nvPr/>
        </p:nvGrpSpPr>
        <p:grpSpPr>
          <a:xfrm>
            <a:off x="7842933" y="631592"/>
            <a:ext cx="1188000" cy="1188000"/>
            <a:chOff x="6045551" y="434931"/>
            <a:chExt cx="1856986" cy="1856986"/>
          </a:xfrm>
        </p:grpSpPr>
        <p:sp>
          <p:nvSpPr>
            <p:cNvPr id="2212" name="Google Shape;2212;p84"/>
            <p:cNvSpPr/>
            <p:nvPr/>
          </p:nvSpPr>
          <p:spPr>
            <a:xfrm>
              <a:off x="6045551" y="434931"/>
              <a:ext cx="1856986" cy="1856986"/>
            </a:xfrm>
            <a:prstGeom prst="ellipse">
              <a:avLst/>
            </a:prstGeom>
            <a:solidFill>
              <a:srgbClr val="88C7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213" name="Google Shape;2213;p8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783864" y="897927"/>
              <a:ext cx="438416" cy="79252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14" name="Google Shape;2214;p84"/>
          <p:cNvGrpSpPr/>
          <p:nvPr/>
        </p:nvGrpSpPr>
        <p:grpSpPr>
          <a:xfrm>
            <a:off x="10242653" y="3550309"/>
            <a:ext cx="1188000" cy="1188000"/>
            <a:chOff x="6265087" y="4729137"/>
            <a:chExt cx="1856986" cy="1856986"/>
          </a:xfrm>
        </p:grpSpPr>
        <p:sp>
          <p:nvSpPr>
            <p:cNvPr id="2215" name="Google Shape;2215;p84"/>
            <p:cNvSpPr/>
            <p:nvPr/>
          </p:nvSpPr>
          <p:spPr>
            <a:xfrm>
              <a:off x="6265087" y="4729137"/>
              <a:ext cx="1856986" cy="1856986"/>
            </a:xfrm>
            <a:prstGeom prst="ellipse">
              <a:avLst/>
            </a:prstGeom>
            <a:solidFill>
              <a:srgbClr val="88C7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216" name="Google Shape;2216;p8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882514" y="5309555"/>
              <a:ext cx="680986" cy="68098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17" name="Google Shape;2217;p84"/>
          <p:cNvGrpSpPr/>
          <p:nvPr/>
        </p:nvGrpSpPr>
        <p:grpSpPr>
          <a:xfrm>
            <a:off x="8832652" y="5217594"/>
            <a:ext cx="1188000" cy="1188000"/>
            <a:chOff x="6265087" y="4729137"/>
            <a:chExt cx="1856986" cy="1856986"/>
          </a:xfrm>
        </p:grpSpPr>
        <p:sp>
          <p:nvSpPr>
            <p:cNvPr id="2218" name="Google Shape;2218;p84"/>
            <p:cNvSpPr/>
            <p:nvPr/>
          </p:nvSpPr>
          <p:spPr>
            <a:xfrm>
              <a:off x="6265087" y="4729137"/>
              <a:ext cx="1856986" cy="1856986"/>
            </a:xfrm>
            <a:prstGeom prst="ellipse">
              <a:avLst/>
            </a:prstGeom>
            <a:solidFill>
              <a:srgbClr val="88C7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219" name="Google Shape;2219;p8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928023" y="5190187"/>
              <a:ext cx="511046" cy="8578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20" name="Google Shape;2220;p84"/>
          <p:cNvGrpSpPr/>
          <p:nvPr/>
        </p:nvGrpSpPr>
        <p:grpSpPr>
          <a:xfrm>
            <a:off x="6789105" y="5217594"/>
            <a:ext cx="1188000" cy="1188000"/>
            <a:chOff x="6265087" y="4729137"/>
            <a:chExt cx="1856986" cy="1856986"/>
          </a:xfrm>
        </p:grpSpPr>
        <p:sp>
          <p:nvSpPr>
            <p:cNvPr id="2221" name="Google Shape;2221;p84"/>
            <p:cNvSpPr/>
            <p:nvPr/>
          </p:nvSpPr>
          <p:spPr>
            <a:xfrm>
              <a:off x="6265087" y="4729137"/>
              <a:ext cx="1856986" cy="1856986"/>
            </a:xfrm>
            <a:prstGeom prst="ellipse">
              <a:avLst/>
            </a:prstGeom>
            <a:solidFill>
              <a:srgbClr val="88C7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222" name="Google Shape;2222;p8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971635" y="5213707"/>
              <a:ext cx="423822" cy="81078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23" name="Google Shape;2223;p84"/>
          <p:cNvGrpSpPr/>
          <p:nvPr/>
        </p:nvGrpSpPr>
        <p:grpSpPr>
          <a:xfrm>
            <a:off x="5528504" y="3550309"/>
            <a:ext cx="1188000" cy="1188000"/>
            <a:chOff x="6265087" y="4729137"/>
            <a:chExt cx="1856986" cy="1856986"/>
          </a:xfrm>
        </p:grpSpPr>
        <p:sp>
          <p:nvSpPr>
            <p:cNvPr id="2224" name="Google Shape;2224;p84"/>
            <p:cNvSpPr/>
            <p:nvPr/>
          </p:nvSpPr>
          <p:spPr>
            <a:xfrm>
              <a:off x="6265087" y="4729137"/>
              <a:ext cx="1856986" cy="1856986"/>
            </a:xfrm>
            <a:prstGeom prst="ellipse">
              <a:avLst/>
            </a:prstGeom>
            <a:solidFill>
              <a:srgbClr val="88C7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225" name="Google Shape;2225;p8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807171" y="5301645"/>
              <a:ext cx="745418" cy="69680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26" name="Google Shape;2226;p84"/>
          <p:cNvGrpSpPr/>
          <p:nvPr/>
        </p:nvGrpSpPr>
        <p:grpSpPr>
          <a:xfrm>
            <a:off x="5978309" y="1534038"/>
            <a:ext cx="1188000" cy="1188000"/>
            <a:chOff x="6265087" y="4729137"/>
            <a:chExt cx="1856986" cy="1856986"/>
          </a:xfrm>
        </p:grpSpPr>
        <p:sp>
          <p:nvSpPr>
            <p:cNvPr id="2227" name="Google Shape;2227;p84"/>
            <p:cNvSpPr/>
            <p:nvPr/>
          </p:nvSpPr>
          <p:spPr>
            <a:xfrm>
              <a:off x="6265087" y="4729137"/>
              <a:ext cx="1856986" cy="1856986"/>
            </a:xfrm>
            <a:prstGeom prst="ellipse">
              <a:avLst/>
            </a:prstGeom>
            <a:solidFill>
              <a:srgbClr val="88C7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228" name="Google Shape;2228;p84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807414" y="5304037"/>
              <a:ext cx="770373" cy="73613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29" name="Google Shape;2229;p84"/>
          <p:cNvSpPr txBox="1"/>
          <p:nvPr/>
        </p:nvSpPr>
        <p:spPr>
          <a:xfrm>
            <a:off x="424831" y="1748991"/>
            <a:ext cx="4054422" cy="54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lang="hu-HU" sz="22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MOST kártya funkció aktiválásával,</a:t>
            </a:r>
            <a:endParaRPr dirty="0"/>
          </a:p>
          <a:p>
            <a:pPr marL="342900" marR="0" lvl="0" indent="-342900" algn="l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</a:pPr>
            <a:r>
              <a:rPr lang="hu-HU" sz="2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Nem kell előre feltölteni, </a:t>
            </a:r>
            <a:br>
              <a:rPr lang="hu-HU" sz="2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2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csak a kártya díjával,</a:t>
            </a:r>
            <a:endParaRPr dirty="0"/>
          </a:p>
          <a:p>
            <a:pPr marL="342900" marR="0" lvl="0" indent="-342900" algn="l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</a:pPr>
            <a:r>
              <a:rPr lang="hu-HU" sz="2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Csak költeni vele, nem egyenleget figyelni</a:t>
            </a:r>
            <a:endParaRPr dirty="0"/>
          </a:p>
          <a:p>
            <a:pPr marL="342900" marR="0" lvl="0" indent="-342900" algn="l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</a:pPr>
            <a:r>
              <a:rPr lang="hu-HU" sz="2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Pelenka, tápszer, </a:t>
            </a:r>
            <a:br>
              <a:rPr lang="hu-HU" sz="2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2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babatusfürdő, </a:t>
            </a:r>
            <a:br>
              <a:rPr lang="hu-HU" sz="2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2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babasampon, </a:t>
            </a:r>
            <a:br>
              <a:rPr lang="hu-HU" sz="2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hu-HU" sz="2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popsitörlő </a:t>
            </a:r>
            <a:endParaRPr dirty="0"/>
          </a:p>
        </p:txBody>
      </p:sp>
      <p:pic>
        <p:nvPicPr>
          <p:cNvPr id="2230" name="Google Shape;2230;p8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148503" y="2494238"/>
            <a:ext cx="2576068" cy="1671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31" name="Google Shape;2231;p84"/>
          <p:cNvGrpSpPr/>
          <p:nvPr/>
        </p:nvGrpSpPr>
        <p:grpSpPr>
          <a:xfrm>
            <a:off x="2503890" y="4297217"/>
            <a:ext cx="3650776" cy="3650764"/>
            <a:chOff x="4021546" y="1482989"/>
            <a:chExt cx="4159068" cy="4159056"/>
          </a:xfrm>
        </p:grpSpPr>
        <p:grpSp>
          <p:nvGrpSpPr>
            <p:cNvPr id="2232" name="Google Shape;2232;p84"/>
            <p:cNvGrpSpPr/>
            <p:nvPr/>
          </p:nvGrpSpPr>
          <p:grpSpPr>
            <a:xfrm>
              <a:off x="4021546" y="1482989"/>
              <a:ext cx="4159068" cy="4159056"/>
              <a:chOff x="4439112" y="727087"/>
              <a:chExt cx="4068522" cy="4068512"/>
            </a:xfrm>
          </p:grpSpPr>
          <p:sp>
            <p:nvSpPr>
              <p:cNvPr id="2233" name="Google Shape;2233;p84"/>
              <p:cNvSpPr/>
              <p:nvPr/>
            </p:nvSpPr>
            <p:spPr>
              <a:xfrm>
                <a:off x="4439112" y="727087"/>
                <a:ext cx="4068522" cy="4068512"/>
              </a:xfrm>
              <a:custGeom>
                <a:avLst/>
                <a:gdLst/>
                <a:ahLst/>
                <a:cxnLst/>
                <a:rect l="l" t="t" r="r" b="b"/>
                <a:pathLst>
                  <a:path w="4068522" h="4068512" extrusionOk="0">
                    <a:moveTo>
                      <a:pt x="4068522" y="2034256"/>
                    </a:moveTo>
                    <a:cubicBezTo>
                      <a:pt x="4068522" y="3157745"/>
                      <a:pt x="3157752" y="4068512"/>
                      <a:pt x="2034261" y="4068512"/>
                    </a:cubicBezTo>
                    <a:cubicBezTo>
                      <a:pt x="910770" y="4068512"/>
                      <a:pt x="0" y="3157745"/>
                      <a:pt x="0" y="2034256"/>
                    </a:cubicBezTo>
                    <a:cubicBezTo>
                      <a:pt x="0" y="910767"/>
                      <a:pt x="910770" y="0"/>
                      <a:pt x="2034261" y="0"/>
                    </a:cubicBezTo>
                    <a:cubicBezTo>
                      <a:pt x="3157752" y="0"/>
                      <a:pt x="4068522" y="910767"/>
                      <a:pt x="4068522" y="203425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4" name="Google Shape;2234;p84"/>
              <p:cNvSpPr/>
              <p:nvPr/>
            </p:nvSpPr>
            <p:spPr>
              <a:xfrm>
                <a:off x="4816553" y="1104527"/>
                <a:ext cx="3313639" cy="3313631"/>
              </a:xfrm>
              <a:custGeom>
                <a:avLst/>
                <a:gdLst/>
                <a:ahLst/>
                <a:cxnLst/>
                <a:rect l="l" t="t" r="r" b="b"/>
                <a:pathLst>
                  <a:path w="3313639" h="3313631" extrusionOk="0">
                    <a:moveTo>
                      <a:pt x="3313640" y="1656816"/>
                    </a:moveTo>
                    <a:cubicBezTo>
                      <a:pt x="3313640" y="2571850"/>
                      <a:pt x="2571856" y="3313632"/>
                      <a:pt x="1656820" y="3313632"/>
                    </a:cubicBezTo>
                    <a:cubicBezTo>
                      <a:pt x="741784" y="3313632"/>
                      <a:pt x="0" y="2571850"/>
                      <a:pt x="0" y="1656816"/>
                    </a:cubicBezTo>
                    <a:cubicBezTo>
                      <a:pt x="0" y="741782"/>
                      <a:pt x="741784" y="0"/>
                      <a:pt x="1656820" y="0"/>
                    </a:cubicBezTo>
                    <a:cubicBezTo>
                      <a:pt x="2571856" y="0"/>
                      <a:pt x="3313640" y="741782"/>
                      <a:pt x="3313640" y="16568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35" name="Google Shape;2235;p84"/>
            <p:cNvSpPr txBox="1"/>
            <p:nvPr/>
          </p:nvSpPr>
          <p:spPr>
            <a:xfrm>
              <a:off x="4327561" y="2379967"/>
              <a:ext cx="3580853" cy="29832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</a:pPr>
              <a:r>
                <a:rPr lang="hu-HU" sz="2400" b="1" i="0" u="none" strike="noStrike" cap="none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További akár </a:t>
              </a:r>
              <a:endParaRPr/>
            </a:p>
            <a:p>
              <a:pPr marL="0" marR="0" lvl="0" indent="0" algn="ctr" rtl="0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</a:pPr>
              <a:r>
                <a:rPr lang="hu-HU" sz="2400" b="1" i="0" u="none" strike="noStrike" cap="none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1.350.000 Ft</a:t>
              </a:r>
              <a:endParaRPr/>
            </a:p>
            <a:p>
              <a:pPr marL="0" marR="0" lvl="0" indent="0" algn="ctr" rtl="0">
                <a:lnSpc>
                  <a:spcPct val="133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</a:pPr>
              <a:r>
                <a:rPr lang="hu-HU" sz="2400" b="1" i="0" u="none" strike="noStrike" cap="none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Adókedvezmény</a:t>
              </a:r>
              <a:br>
                <a:rPr lang="hu-HU" sz="2400" b="1" i="0" u="none" strike="noStrike" cap="none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hu-HU" sz="2400" b="1" i="0" u="none" strike="noStrike" cap="none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9 év alatt!</a:t>
              </a:r>
              <a:endParaRPr/>
            </a:p>
          </p:txBody>
        </p:sp>
      </p:grpSp>
      <p:sp>
        <p:nvSpPr>
          <p:cNvPr id="2236" name="Google Shape;2236;p84"/>
          <p:cNvSpPr/>
          <p:nvPr/>
        </p:nvSpPr>
        <p:spPr>
          <a:xfrm>
            <a:off x="10447145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7" name="Google Shape;2237;p8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601980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2238" name="Google Shape;2238;p84"/>
          <p:cNvSpPr txBox="1"/>
          <p:nvPr/>
        </p:nvSpPr>
        <p:spPr>
          <a:xfrm>
            <a:off x="8028079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rgbClr val="AAC1B7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2239" name="Google Shape;2239;p84"/>
          <p:cNvSpPr/>
          <p:nvPr/>
        </p:nvSpPr>
        <p:spPr>
          <a:xfrm>
            <a:off x="9212221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rgbClr val="AAC1B7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2240" name="Google Shape;2240;p84"/>
          <p:cNvSpPr txBox="1"/>
          <p:nvPr/>
        </p:nvSpPr>
        <p:spPr>
          <a:xfrm>
            <a:off x="11739351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rgbClr val="AAC1B7"/>
                </a:solidFill>
                <a:latin typeface="Arial"/>
                <a:ea typeface="Arial"/>
                <a:cs typeface="Arial"/>
                <a:sym typeface="Arial"/>
              </a:rPr>
              <a:t>80</a:t>
            </a:fld>
            <a:endParaRPr sz="1400" b="0" i="0" u="none" strike="noStrike" cap="none">
              <a:solidFill>
                <a:srgbClr val="AAC1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41" name="Google Shape;2241;p8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713635" y="182847"/>
            <a:ext cx="1195148" cy="791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2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750"/>
                            </p:stCondLst>
                            <p:childTnLst>
                              <p:par>
                                <p:cTn id="7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6" name="Google Shape;2246;p8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47" name="Google Shape;2247;p8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6703" r="16702"/>
          <a:stretch/>
        </p:blipFill>
        <p:spPr>
          <a:xfrm>
            <a:off x="-1872339" y="-141516"/>
            <a:ext cx="7141032" cy="7141032"/>
          </a:xfrm>
          <a:prstGeom prst="ellipse">
            <a:avLst/>
          </a:prstGeom>
          <a:noFill/>
          <a:ln>
            <a:noFill/>
          </a:ln>
        </p:spPr>
      </p:pic>
      <p:sp>
        <p:nvSpPr>
          <p:cNvPr id="2248" name="Google Shape;2248;p85"/>
          <p:cNvSpPr/>
          <p:nvPr/>
        </p:nvSpPr>
        <p:spPr>
          <a:xfrm>
            <a:off x="-2394862" y="-664034"/>
            <a:ext cx="8195883" cy="8195873"/>
          </a:xfrm>
          <a:custGeom>
            <a:avLst/>
            <a:gdLst/>
            <a:ahLst/>
            <a:cxnLst/>
            <a:rect l="l" t="t" r="r" b="b"/>
            <a:pathLst>
              <a:path w="8195883" h="8195873" extrusionOk="0">
                <a:moveTo>
                  <a:pt x="4088138" y="10"/>
                </a:moveTo>
                <a:cubicBezTo>
                  <a:pt x="1823492" y="4912"/>
                  <a:pt x="-4892" y="1843097"/>
                  <a:pt x="10" y="4107741"/>
                </a:cubicBezTo>
                <a:cubicBezTo>
                  <a:pt x="4912" y="6372384"/>
                  <a:pt x="1843099" y="8200766"/>
                  <a:pt x="4107746" y="8195864"/>
                </a:cubicBezTo>
                <a:cubicBezTo>
                  <a:pt x="6372392" y="8190962"/>
                  <a:pt x="8200776" y="6352777"/>
                  <a:pt x="8195874" y="4088133"/>
                </a:cubicBezTo>
                <a:cubicBezTo>
                  <a:pt x="8186070" y="1823489"/>
                  <a:pt x="6347883" y="-4892"/>
                  <a:pt x="4088138" y="10"/>
                </a:cubicBezTo>
                <a:close/>
                <a:moveTo>
                  <a:pt x="4107746" y="7641957"/>
                </a:moveTo>
                <a:cubicBezTo>
                  <a:pt x="2151914" y="7646859"/>
                  <a:pt x="558819" y="6063569"/>
                  <a:pt x="553917" y="4107741"/>
                </a:cubicBezTo>
                <a:cubicBezTo>
                  <a:pt x="549015" y="2151912"/>
                  <a:pt x="2132307" y="558818"/>
                  <a:pt x="4088138" y="553916"/>
                </a:cubicBezTo>
                <a:cubicBezTo>
                  <a:pt x="6043970" y="549014"/>
                  <a:pt x="7637065" y="2132304"/>
                  <a:pt x="7641966" y="4088133"/>
                </a:cubicBezTo>
                <a:cubicBezTo>
                  <a:pt x="7646869" y="6043962"/>
                  <a:pt x="6063577" y="7637056"/>
                  <a:pt x="4107746" y="7641957"/>
                </a:cubicBezTo>
                <a:close/>
              </a:path>
            </a:pathLst>
          </a:custGeom>
          <a:solidFill>
            <a:srgbClr val="88C7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9" name="Google Shape;2249;p85"/>
          <p:cNvSpPr txBox="1"/>
          <p:nvPr/>
        </p:nvSpPr>
        <p:spPr>
          <a:xfrm>
            <a:off x="6295916" y="428192"/>
            <a:ext cx="5357335" cy="2449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lang="hu-HU" sz="4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Ha van több megtakarításra lehetőség:</a:t>
            </a:r>
            <a:endParaRPr/>
          </a:p>
        </p:txBody>
      </p:sp>
      <p:grpSp>
        <p:nvGrpSpPr>
          <p:cNvPr id="2250" name="Google Shape;2250;p85"/>
          <p:cNvGrpSpPr/>
          <p:nvPr/>
        </p:nvGrpSpPr>
        <p:grpSpPr>
          <a:xfrm>
            <a:off x="2918819" y="428192"/>
            <a:ext cx="3431136" cy="3431126"/>
            <a:chOff x="3389471" y="524328"/>
            <a:chExt cx="3431136" cy="3431126"/>
          </a:xfrm>
        </p:grpSpPr>
        <p:grpSp>
          <p:nvGrpSpPr>
            <p:cNvPr id="2251" name="Google Shape;2251;p85"/>
            <p:cNvGrpSpPr/>
            <p:nvPr/>
          </p:nvGrpSpPr>
          <p:grpSpPr>
            <a:xfrm>
              <a:off x="3389471" y="524328"/>
              <a:ext cx="3431136" cy="3431126"/>
              <a:chOff x="4439112" y="727087"/>
              <a:chExt cx="4068522" cy="4068512"/>
            </a:xfrm>
          </p:grpSpPr>
          <p:sp>
            <p:nvSpPr>
              <p:cNvPr id="2252" name="Google Shape;2252;p85"/>
              <p:cNvSpPr/>
              <p:nvPr/>
            </p:nvSpPr>
            <p:spPr>
              <a:xfrm>
                <a:off x="4439112" y="727087"/>
                <a:ext cx="4068522" cy="4068512"/>
              </a:xfrm>
              <a:custGeom>
                <a:avLst/>
                <a:gdLst/>
                <a:ahLst/>
                <a:cxnLst/>
                <a:rect l="l" t="t" r="r" b="b"/>
                <a:pathLst>
                  <a:path w="4068522" h="4068512" extrusionOk="0">
                    <a:moveTo>
                      <a:pt x="4068522" y="2034256"/>
                    </a:moveTo>
                    <a:cubicBezTo>
                      <a:pt x="4068522" y="3157745"/>
                      <a:pt x="3157752" y="4068512"/>
                      <a:pt x="2034261" y="4068512"/>
                    </a:cubicBezTo>
                    <a:cubicBezTo>
                      <a:pt x="910770" y="4068512"/>
                      <a:pt x="0" y="3157745"/>
                      <a:pt x="0" y="2034256"/>
                    </a:cubicBezTo>
                    <a:cubicBezTo>
                      <a:pt x="0" y="910767"/>
                      <a:pt x="910770" y="0"/>
                      <a:pt x="2034261" y="0"/>
                    </a:cubicBezTo>
                    <a:cubicBezTo>
                      <a:pt x="3157752" y="0"/>
                      <a:pt x="4068522" y="910767"/>
                      <a:pt x="4068522" y="203425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3" name="Google Shape;2253;p85"/>
              <p:cNvSpPr/>
              <p:nvPr/>
            </p:nvSpPr>
            <p:spPr>
              <a:xfrm>
                <a:off x="4816553" y="1104527"/>
                <a:ext cx="3313639" cy="3313631"/>
              </a:xfrm>
              <a:custGeom>
                <a:avLst/>
                <a:gdLst/>
                <a:ahLst/>
                <a:cxnLst/>
                <a:rect l="l" t="t" r="r" b="b"/>
                <a:pathLst>
                  <a:path w="3313639" h="3313631" extrusionOk="0">
                    <a:moveTo>
                      <a:pt x="3313640" y="1656816"/>
                    </a:moveTo>
                    <a:cubicBezTo>
                      <a:pt x="3313640" y="2571850"/>
                      <a:pt x="2571856" y="3313632"/>
                      <a:pt x="1656820" y="3313632"/>
                    </a:cubicBezTo>
                    <a:cubicBezTo>
                      <a:pt x="741784" y="3313632"/>
                      <a:pt x="0" y="2571850"/>
                      <a:pt x="0" y="1656816"/>
                    </a:cubicBezTo>
                    <a:cubicBezTo>
                      <a:pt x="0" y="741782"/>
                      <a:pt x="741784" y="0"/>
                      <a:pt x="1656820" y="0"/>
                    </a:cubicBezTo>
                    <a:cubicBezTo>
                      <a:pt x="2571856" y="0"/>
                      <a:pt x="3313640" y="741782"/>
                      <a:pt x="3313640" y="16568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54" name="Google Shape;2254;p85"/>
            <p:cNvSpPr txBox="1"/>
            <p:nvPr/>
          </p:nvSpPr>
          <p:spPr>
            <a:xfrm>
              <a:off x="3658596" y="1511165"/>
              <a:ext cx="2954123" cy="16450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</a:pPr>
              <a:r>
                <a:rPr lang="hu-HU" sz="2400" b="1" i="0" u="none" strike="noStrike" cap="none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További 10% adókedvezmény</a:t>
              </a:r>
              <a:br>
                <a:rPr lang="hu-HU" sz="2400" b="1" i="0" u="none" strike="noStrike" cap="none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hu-HU" sz="2400" b="1" i="0" u="none" strike="noStrike" cap="none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 éves</a:t>
              </a:r>
              <a:br>
                <a:rPr lang="hu-HU" sz="2400" b="1" i="0" u="none" strike="noStrike" cap="none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hu-HU" sz="2400" b="1" i="0" u="none" strike="noStrike" cap="none">
                  <a:solidFill>
                    <a:schemeClr val="accent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lekötésre!</a:t>
              </a:r>
              <a:endParaRPr/>
            </a:p>
          </p:txBody>
        </p:sp>
      </p:grpSp>
      <p:sp>
        <p:nvSpPr>
          <p:cNvPr id="2255" name="Google Shape;2255;p85"/>
          <p:cNvSpPr/>
          <p:nvPr/>
        </p:nvSpPr>
        <p:spPr>
          <a:xfrm>
            <a:off x="10447145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6" name="Google Shape;2256;p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01980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2257" name="Google Shape;2257;p85"/>
          <p:cNvSpPr txBox="1"/>
          <p:nvPr/>
        </p:nvSpPr>
        <p:spPr>
          <a:xfrm>
            <a:off x="8028079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2258" name="Google Shape;2258;p85"/>
          <p:cNvSpPr/>
          <p:nvPr/>
        </p:nvSpPr>
        <p:spPr>
          <a:xfrm>
            <a:off x="9212221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2259" name="Google Shape;2259;p85"/>
          <p:cNvSpPr txBox="1"/>
          <p:nvPr/>
        </p:nvSpPr>
        <p:spPr>
          <a:xfrm>
            <a:off x="11739351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81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0" name="Google Shape;2260;p85"/>
          <p:cNvSpPr txBox="1"/>
          <p:nvPr/>
        </p:nvSpPr>
        <p:spPr>
          <a:xfrm>
            <a:off x="6340902" y="2620301"/>
            <a:ext cx="5632797" cy="58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lang="hu-HU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 számla, vagyis 4.5 MFt megtakarítással akár 8,1 MFt adókedvezmény 9 év alatt</a:t>
            </a:r>
            <a:endParaRPr/>
          </a:p>
          <a:p>
            <a:pPr marL="342900" marR="0" lvl="0" indent="-342900" algn="l" rtl="0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lang="hu-HU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 számla, vagyis 6 MFt megtakarítással akár 10,8 MFt adókedvezmény 9 év alat</a:t>
            </a: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2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5" name="Google Shape;2265;p8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6" name="Google Shape;2266;p86"/>
          <p:cNvSpPr/>
          <p:nvPr/>
        </p:nvSpPr>
        <p:spPr>
          <a:xfrm>
            <a:off x="6398216" y="-1983761"/>
            <a:ext cx="8195883" cy="8195873"/>
          </a:xfrm>
          <a:custGeom>
            <a:avLst/>
            <a:gdLst/>
            <a:ahLst/>
            <a:cxnLst/>
            <a:rect l="l" t="t" r="r" b="b"/>
            <a:pathLst>
              <a:path w="8195883" h="8195873" extrusionOk="0">
                <a:moveTo>
                  <a:pt x="4088138" y="10"/>
                </a:moveTo>
                <a:cubicBezTo>
                  <a:pt x="1823492" y="4912"/>
                  <a:pt x="-4892" y="1843097"/>
                  <a:pt x="10" y="4107741"/>
                </a:cubicBezTo>
                <a:cubicBezTo>
                  <a:pt x="4912" y="6372384"/>
                  <a:pt x="1843099" y="8200766"/>
                  <a:pt x="4107746" y="8195864"/>
                </a:cubicBezTo>
                <a:cubicBezTo>
                  <a:pt x="6372392" y="8190962"/>
                  <a:pt x="8200776" y="6352777"/>
                  <a:pt x="8195874" y="4088133"/>
                </a:cubicBezTo>
                <a:cubicBezTo>
                  <a:pt x="8186070" y="1823489"/>
                  <a:pt x="6347883" y="-4892"/>
                  <a:pt x="4088138" y="10"/>
                </a:cubicBezTo>
                <a:close/>
                <a:moveTo>
                  <a:pt x="4107746" y="7641957"/>
                </a:moveTo>
                <a:cubicBezTo>
                  <a:pt x="2151914" y="7646859"/>
                  <a:pt x="558819" y="6063569"/>
                  <a:pt x="553917" y="4107741"/>
                </a:cubicBezTo>
                <a:cubicBezTo>
                  <a:pt x="549015" y="2151912"/>
                  <a:pt x="2132307" y="558818"/>
                  <a:pt x="4088138" y="553916"/>
                </a:cubicBezTo>
                <a:cubicBezTo>
                  <a:pt x="6043970" y="549014"/>
                  <a:pt x="7637065" y="2132304"/>
                  <a:pt x="7641966" y="4088133"/>
                </a:cubicBezTo>
                <a:cubicBezTo>
                  <a:pt x="7646869" y="6043962"/>
                  <a:pt x="6063577" y="7637056"/>
                  <a:pt x="4107746" y="764195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7" name="Google Shape;2267;p86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8" name="Google Shape;2268;p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2269" name="Google Shape;2269;p86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2270" name="Google Shape;2270;p86"/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2271" name="Google Shape;2271;p86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82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72" name="Google Shape;2272;p86"/>
          <p:cNvPicPr preferRelativeResize="0"/>
          <p:nvPr/>
        </p:nvPicPr>
        <p:blipFill rotWithShape="1">
          <a:blip r:embed="rId4">
            <a:alphaModFix/>
          </a:blip>
          <a:srcRect l="23800" t="-25208" r="-6692" b="620"/>
          <a:stretch/>
        </p:blipFill>
        <p:spPr>
          <a:xfrm>
            <a:off x="6925641" y="-1444914"/>
            <a:ext cx="7141032" cy="7141032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273" name="Google Shape;2273;p86"/>
          <p:cNvGrpSpPr/>
          <p:nvPr/>
        </p:nvGrpSpPr>
        <p:grpSpPr>
          <a:xfrm>
            <a:off x="5816705" y="3975045"/>
            <a:ext cx="2700009" cy="2700000"/>
            <a:chOff x="4265642" y="1727085"/>
            <a:chExt cx="3766956" cy="3766945"/>
          </a:xfrm>
        </p:grpSpPr>
        <p:sp>
          <p:nvSpPr>
            <p:cNvPr id="2274" name="Google Shape;2274;p86"/>
            <p:cNvSpPr/>
            <p:nvPr/>
          </p:nvSpPr>
          <p:spPr>
            <a:xfrm>
              <a:off x="4265642" y="1727085"/>
              <a:ext cx="3766956" cy="3766945"/>
            </a:xfrm>
            <a:custGeom>
              <a:avLst/>
              <a:gdLst/>
              <a:ahLst/>
              <a:cxnLst/>
              <a:rect l="l" t="t" r="r" b="b"/>
              <a:pathLst>
                <a:path w="3313639" h="3313631" extrusionOk="0">
                  <a:moveTo>
                    <a:pt x="3313640" y="1656816"/>
                  </a:moveTo>
                  <a:cubicBezTo>
                    <a:pt x="3313640" y="2571850"/>
                    <a:pt x="2571856" y="3313632"/>
                    <a:pt x="1656820" y="3313632"/>
                  </a:cubicBezTo>
                  <a:cubicBezTo>
                    <a:pt x="741784" y="3313632"/>
                    <a:pt x="0" y="2571850"/>
                    <a:pt x="0" y="1656816"/>
                  </a:cubicBezTo>
                  <a:cubicBezTo>
                    <a:pt x="0" y="741782"/>
                    <a:pt x="741784" y="0"/>
                    <a:pt x="1656820" y="0"/>
                  </a:cubicBezTo>
                  <a:cubicBezTo>
                    <a:pt x="2571856" y="0"/>
                    <a:pt x="3313640" y="741782"/>
                    <a:pt x="3313640" y="16568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86"/>
            <p:cNvSpPr txBox="1"/>
            <p:nvPr/>
          </p:nvSpPr>
          <p:spPr>
            <a:xfrm>
              <a:off x="4339297" y="2233890"/>
              <a:ext cx="3580854" cy="29832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6666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</a:pPr>
              <a:r>
                <a:rPr lang="hu-HU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*A biztosítás </a:t>
              </a:r>
              <a:br>
                <a:rPr lang="hu-HU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hu-HU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jellegű szolgáltatás </a:t>
              </a:r>
              <a:br>
                <a:rPr lang="hu-HU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hu-HU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havi díja 395 Ft, </a:t>
              </a:r>
              <a:br>
                <a:rPr lang="hu-HU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hu-HU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 tájékoztatás nem </a:t>
              </a:r>
              <a:br>
                <a:rPr lang="hu-HU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hu-HU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teljes körű</a:t>
              </a:r>
              <a:endParaRPr/>
            </a:p>
          </p:txBody>
        </p:sp>
      </p:grpSp>
      <p:sp>
        <p:nvSpPr>
          <p:cNvPr id="2276" name="Google Shape;2276;p86"/>
          <p:cNvSpPr txBox="1"/>
          <p:nvPr/>
        </p:nvSpPr>
        <p:spPr>
          <a:xfrm>
            <a:off x="522516" y="368389"/>
            <a:ext cx="11313574" cy="111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lang="hu-HU" sz="4000" b="1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Őrangyal vigyáz rád</a:t>
            </a:r>
            <a:endParaRPr/>
          </a:p>
        </p:txBody>
      </p:sp>
      <p:sp>
        <p:nvSpPr>
          <p:cNvPr id="2277" name="Google Shape;2277;p86"/>
          <p:cNvSpPr txBox="1"/>
          <p:nvPr/>
        </p:nvSpPr>
        <p:spPr>
          <a:xfrm>
            <a:off x="287575" y="1423686"/>
            <a:ext cx="5632797" cy="623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</a:pPr>
            <a:r>
              <a:rPr lang="hu-HU" sz="200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Egy alkalommal ingyenes terhességi ultrahang – babamozi 25.000 Ft értékben</a:t>
            </a:r>
            <a:endParaRPr sz="1200" dirty="0"/>
          </a:p>
          <a:p>
            <a:pPr marL="342900" marR="0" lvl="0" indent="-342900" algn="l" rtl="0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</a:pPr>
            <a:r>
              <a:rPr lang="hu-HU" sz="200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Ha sikertelen az őssejtlevétel, akkor a kezdőszett árát visszatérítjük</a:t>
            </a:r>
            <a:endParaRPr sz="1200" dirty="0"/>
          </a:p>
          <a:p>
            <a:pPr marL="342900" marR="0" lvl="0" indent="-342900" algn="l" rtl="0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</a:pPr>
            <a:r>
              <a:rPr lang="hu-HU" sz="200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Lombik programot megelőző vizsgálatokat  200.000 Ft értékben támogatjuk</a:t>
            </a:r>
            <a:endParaRPr sz="1200" dirty="0"/>
          </a:p>
          <a:p>
            <a:pPr marL="342900" marR="0" lvl="0" indent="-342900" algn="l" rtl="0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</a:pPr>
            <a:r>
              <a:rPr lang="hu-HU" sz="200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Baba elvesztése esetén 375.000 Ft kompenzáció</a:t>
            </a:r>
            <a:endParaRPr sz="1200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2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2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2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2" name="Google Shape;2282;p8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3" name="Google Shape;2283;p87"/>
          <p:cNvSpPr/>
          <p:nvPr/>
        </p:nvSpPr>
        <p:spPr>
          <a:xfrm>
            <a:off x="3430037" y="-23679"/>
            <a:ext cx="11683262" cy="6905358"/>
          </a:xfrm>
          <a:custGeom>
            <a:avLst/>
            <a:gdLst/>
            <a:ahLst/>
            <a:cxnLst/>
            <a:rect l="l" t="t" r="r" b="b"/>
            <a:pathLst>
              <a:path w="11683262" h="6905358" extrusionOk="0">
                <a:moveTo>
                  <a:pt x="1977448" y="29496"/>
                </a:moveTo>
                <a:cubicBezTo>
                  <a:pt x="790996" y="721592"/>
                  <a:pt x="-5465" y="2001420"/>
                  <a:pt x="28" y="3473497"/>
                </a:cubicBezTo>
                <a:cubicBezTo>
                  <a:pt x="5521" y="4934588"/>
                  <a:pt x="796489" y="6208923"/>
                  <a:pt x="1977448" y="6895526"/>
                </a:cubicBezTo>
                <a:lnTo>
                  <a:pt x="11682316" y="6905358"/>
                </a:lnTo>
                <a:cubicBezTo>
                  <a:pt x="11685593" y="4616681"/>
                  <a:pt x="11679040" y="2288677"/>
                  <a:pt x="11682317" y="0"/>
                </a:cubicBezTo>
                <a:lnTo>
                  <a:pt x="1977448" y="2949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4" name="Google Shape;2284;p87"/>
          <p:cNvSpPr/>
          <p:nvPr/>
        </p:nvSpPr>
        <p:spPr>
          <a:xfrm>
            <a:off x="10447145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85" name="Google Shape;2285;p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01980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2286" name="Google Shape;2286;p87"/>
          <p:cNvSpPr txBox="1"/>
          <p:nvPr/>
        </p:nvSpPr>
        <p:spPr>
          <a:xfrm>
            <a:off x="8028079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2287" name="Google Shape;2287;p87"/>
          <p:cNvSpPr/>
          <p:nvPr/>
        </p:nvSpPr>
        <p:spPr>
          <a:xfrm>
            <a:off x="9212221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2288" name="Google Shape;2288;p87"/>
          <p:cNvSpPr txBox="1"/>
          <p:nvPr/>
        </p:nvSpPr>
        <p:spPr>
          <a:xfrm>
            <a:off x="11739351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83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9" name="Google Shape;2289;p87"/>
          <p:cNvSpPr txBox="1"/>
          <p:nvPr/>
        </p:nvSpPr>
        <p:spPr>
          <a:xfrm>
            <a:off x="6277257" y="2525486"/>
            <a:ext cx="5252139" cy="1802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hu-HU" sz="3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+36 70 366 3160</a:t>
            </a:r>
            <a:endParaRPr/>
          </a:p>
          <a:p>
            <a:pPr marL="0" marR="0" lvl="0" indent="0" algn="r" rtl="0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</a:pPr>
            <a:r>
              <a:rPr lang="hu-HU" sz="2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Belányi-Sztraka Szabolcs</a:t>
            </a:r>
            <a:br>
              <a:rPr lang="hu-HU" sz="2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hu-HU" sz="2000" b="0" i="0" u="sng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szabolcs.belanyi-sztraka@izys.hu</a:t>
            </a:r>
            <a:endParaRPr sz="20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0" name="Google Shape;2290;p87"/>
          <p:cNvSpPr txBox="1"/>
          <p:nvPr/>
        </p:nvSpPr>
        <p:spPr>
          <a:xfrm>
            <a:off x="5540829" y="495400"/>
            <a:ext cx="5988568" cy="1382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lang="hu-HU" sz="4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Bizonytalan vagy még?</a:t>
            </a:r>
            <a:br>
              <a:rPr lang="hu-HU" sz="4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hu-HU" sz="40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Fogjuk a kezed!</a:t>
            </a:r>
            <a:endParaRPr sz="40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291" name="Google Shape;2291;p87"/>
          <p:cNvGrpSpPr/>
          <p:nvPr/>
        </p:nvGrpSpPr>
        <p:grpSpPr>
          <a:xfrm>
            <a:off x="1403136" y="1258941"/>
            <a:ext cx="4584030" cy="4584024"/>
            <a:chOff x="1403136" y="1258941"/>
            <a:chExt cx="4584030" cy="4584024"/>
          </a:xfrm>
        </p:grpSpPr>
        <p:pic>
          <p:nvPicPr>
            <p:cNvPr id="2292" name="Google Shape;2292;p87"/>
            <p:cNvPicPr preferRelativeResize="0"/>
            <p:nvPr/>
          </p:nvPicPr>
          <p:blipFill rotWithShape="1">
            <a:blip r:embed="rId5">
              <a:alphaModFix/>
            </a:blip>
            <a:srcRect t="508" b="507"/>
            <a:stretch/>
          </p:blipFill>
          <p:spPr>
            <a:xfrm>
              <a:off x="1693227" y="1549029"/>
              <a:ext cx="3994042" cy="3994042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2293" name="Google Shape;2293;p87"/>
            <p:cNvSpPr/>
            <p:nvPr/>
          </p:nvSpPr>
          <p:spPr>
            <a:xfrm>
              <a:off x="1403136" y="1258941"/>
              <a:ext cx="4584030" cy="4584024"/>
            </a:xfrm>
            <a:custGeom>
              <a:avLst/>
              <a:gdLst/>
              <a:ahLst/>
              <a:cxnLst/>
              <a:rect l="l" t="t" r="r" b="b"/>
              <a:pathLst>
                <a:path w="8195883" h="8195873" extrusionOk="0">
                  <a:moveTo>
                    <a:pt x="4088138" y="10"/>
                  </a:moveTo>
                  <a:cubicBezTo>
                    <a:pt x="1823492" y="4912"/>
                    <a:pt x="-4892" y="1843097"/>
                    <a:pt x="10" y="4107741"/>
                  </a:cubicBezTo>
                  <a:cubicBezTo>
                    <a:pt x="4912" y="6372384"/>
                    <a:pt x="1843099" y="8200766"/>
                    <a:pt x="4107746" y="8195864"/>
                  </a:cubicBezTo>
                  <a:cubicBezTo>
                    <a:pt x="6372392" y="8190962"/>
                    <a:pt x="8200776" y="6352777"/>
                    <a:pt x="8195874" y="4088133"/>
                  </a:cubicBezTo>
                  <a:cubicBezTo>
                    <a:pt x="8186070" y="1823489"/>
                    <a:pt x="6347883" y="-4892"/>
                    <a:pt x="4088138" y="10"/>
                  </a:cubicBezTo>
                  <a:close/>
                  <a:moveTo>
                    <a:pt x="4107746" y="7641957"/>
                  </a:moveTo>
                  <a:cubicBezTo>
                    <a:pt x="2151914" y="7646859"/>
                    <a:pt x="558819" y="6063569"/>
                    <a:pt x="553917" y="4107741"/>
                  </a:cubicBezTo>
                  <a:cubicBezTo>
                    <a:pt x="549015" y="2151912"/>
                    <a:pt x="2132307" y="558818"/>
                    <a:pt x="4088138" y="553916"/>
                  </a:cubicBezTo>
                  <a:cubicBezTo>
                    <a:pt x="6043970" y="549014"/>
                    <a:pt x="7637065" y="2132304"/>
                    <a:pt x="7641966" y="4088133"/>
                  </a:cubicBezTo>
                  <a:cubicBezTo>
                    <a:pt x="7646869" y="6043962"/>
                    <a:pt x="6063577" y="7637056"/>
                    <a:pt x="4107746" y="7641957"/>
                  </a:cubicBezTo>
                  <a:close/>
                </a:path>
              </a:pathLst>
            </a:custGeom>
            <a:solidFill>
              <a:srgbClr val="88C79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94" name="Google Shape;2294;p87"/>
          <p:cNvSpPr txBox="1"/>
          <p:nvPr/>
        </p:nvSpPr>
        <p:spPr>
          <a:xfrm>
            <a:off x="4835314" y="4819280"/>
            <a:ext cx="6694082" cy="185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57894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Arial"/>
              <a:buNone/>
            </a:pPr>
            <a:r>
              <a:rPr lang="hu-HU" sz="1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KONKRÉT, ÜGYFÉLLEL KAPCSOLATOS </a:t>
            </a:r>
            <a:endParaRPr/>
          </a:p>
          <a:p>
            <a:pPr marL="0" marR="0" lvl="0" indent="0" algn="r" rtl="0">
              <a:lnSpc>
                <a:spcPct val="157894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Arial"/>
              <a:buNone/>
            </a:pPr>
            <a:r>
              <a:rPr lang="hu-HU" sz="1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KÉRDÉS ESETÉN </a:t>
            </a:r>
            <a:endParaRPr/>
          </a:p>
          <a:p>
            <a:pPr marL="0" marR="0" lvl="0" indent="0" algn="r" rtl="0">
              <a:lnSpc>
                <a:spcPct val="157894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Arial"/>
              <a:buNone/>
            </a:pPr>
            <a:r>
              <a:rPr lang="hu-HU" sz="1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hívd az ügyfélszolgálatot </a:t>
            </a:r>
            <a:r>
              <a:rPr lang="hu-HU" sz="1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+36 1 769 0061</a:t>
            </a:r>
            <a:endParaRPr sz="19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8C7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0" name="Google Shape;31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9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312" name="Google Shape;312;p9"/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313" name="Google Shape;313;p9"/>
          <p:cNvSpPr txBox="1"/>
          <p:nvPr/>
        </p:nvSpPr>
        <p:spPr>
          <a:xfrm>
            <a:off x="345633" y="6348245"/>
            <a:ext cx="642000" cy="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hu-HU"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9"/>
          <p:cNvSpPr txBox="1"/>
          <p:nvPr/>
        </p:nvSpPr>
        <p:spPr>
          <a:xfrm>
            <a:off x="216000" y="720000"/>
            <a:ext cx="5328457" cy="5858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hu-HU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Egészségőr és egészségőr plusz szűrővizsgálaton felfedezett új betegség esetén jár,</a:t>
            </a:r>
            <a:endParaRPr sz="1200" dirty="0"/>
          </a:p>
          <a:p>
            <a:pPr marL="342900" marR="0" lvl="0" indent="-342900" algn="l" rtl="0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hu-HU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Számlák alapján, a számlák összegéig,</a:t>
            </a:r>
            <a:endParaRPr sz="1200" dirty="0"/>
          </a:p>
          <a:p>
            <a:pPr marL="342900" marR="0" lvl="0" indent="-342900" algn="l" rtl="0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hu-HU" sz="1800" dirty="0">
                <a:solidFill>
                  <a:schemeClr val="lt1"/>
                </a:solidFill>
              </a:rPr>
              <a:t>K</a:t>
            </a:r>
            <a:r>
              <a:rPr lang="hu-HU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eretösszeg 24 hónapon belül költhető el,</a:t>
            </a:r>
            <a:endParaRPr sz="1200" dirty="0"/>
          </a:p>
          <a:p>
            <a:pPr marL="342900" marR="0" lvl="0" indent="-342900" algn="l" rtl="0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hu-HU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Jövedelemcsökkenés mértékéig</a:t>
            </a:r>
            <a:endParaRPr sz="1200" dirty="0"/>
          </a:p>
          <a:p>
            <a:pPr marL="0" marR="0" lvl="0" indent="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endParaRPr sz="1600" b="0" i="0" u="none" strike="noStrike" cap="none" dirty="0">
              <a:solidFill>
                <a:schemeClr val="accent3"/>
              </a:solidFill>
              <a:sym typeface="Arial"/>
            </a:endParaRPr>
          </a:p>
          <a:p>
            <a:pPr marL="0" marR="0" lvl="0" indent="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r>
              <a:rPr lang="hu-HU" sz="16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Keretösszeg: 150.000 Ft</a:t>
            </a:r>
            <a:r>
              <a:rPr lang="hu-HU" sz="1600" b="0" i="0" u="none" strike="noStrike" cap="none" dirty="0">
                <a:solidFill>
                  <a:schemeClr val="accent3"/>
                </a:solidFill>
                <a:sym typeface="Arial"/>
              </a:rPr>
              <a:t>, </a:t>
            </a:r>
            <a:br>
              <a:rPr lang="hu-HU" sz="1600" b="0" i="0" u="none" strike="noStrike" cap="none" dirty="0">
                <a:solidFill>
                  <a:schemeClr val="accent3"/>
                </a:solidFill>
                <a:sym typeface="Arial"/>
              </a:rPr>
            </a:br>
            <a:r>
              <a:rPr lang="hu-HU" sz="16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Várakozási idő: </a:t>
            </a:r>
            <a:r>
              <a:rPr lang="hu-HU" sz="1600" b="0" i="0" u="none" strike="noStrike" cap="none" dirty="0">
                <a:solidFill>
                  <a:schemeClr val="accent3"/>
                </a:solidFill>
                <a:sym typeface="Arial"/>
              </a:rPr>
              <a:t>3 hónap</a:t>
            </a:r>
            <a:endParaRPr sz="1200" dirty="0"/>
          </a:p>
          <a:p>
            <a:pPr marL="0" marR="0" lvl="0" indent="0" algn="l" rtl="0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</a:pPr>
            <a:r>
              <a:rPr lang="hu-HU" sz="16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Kizárás: </a:t>
            </a:r>
            <a:r>
              <a:rPr lang="hu-HU" sz="1600" b="0" i="0" u="none" strike="noStrike" cap="none" dirty="0">
                <a:solidFill>
                  <a:schemeClr val="accent3"/>
                </a:solidFill>
                <a:sym typeface="Arial"/>
              </a:rPr>
              <a:t>alkohol, drog befolyásoltság, bűncselekmény elkövetése során, szándékos és súlyosan gondatlan </a:t>
            </a:r>
            <a:br>
              <a:rPr lang="hu-HU" sz="1600" b="0" i="0" u="none" strike="noStrike" cap="none" dirty="0">
                <a:solidFill>
                  <a:schemeClr val="accent3"/>
                </a:solidFill>
                <a:sym typeface="Arial"/>
              </a:rPr>
            </a:br>
            <a:r>
              <a:rPr lang="hu-HU" sz="1600" b="0" i="0" u="none" strike="noStrike" cap="none" dirty="0">
                <a:solidFill>
                  <a:schemeClr val="accent3"/>
                </a:solidFill>
                <a:sym typeface="Arial"/>
              </a:rPr>
              <a:t>magatartás, korábban szedett hasonló hatóanyag tartalmú gyógyszereket</a:t>
            </a:r>
            <a:endParaRPr sz="1200" dirty="0"/>
          </a:p>
        </p:txBody>
      </p:sp>
      <p:pic>
        <p:nvPicPr>
          <p:cNvPr id="315" name="Google Shape;315;p9" descr="What is medicine? Why it's so important to answer this question"/>
          <p:cNvPicPr preferRelativeResize="0"/>
          <p:nvPr/>
        </p:nvPicPr>
        <p:blipFill rotWithShape="1">
          <a:blip r:embed="rId4">
            <a:alphaModFix/>
          </a:blip>
          <a:srcRect l="42241" r="14084"/>
          <a:stretch/>
        </p:blipFill>
        <p:spPr>
          <a:xfrm>
            <a:off x="6106509" y="0"/>
            <a:ext cx="6085491" cy="68634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6" name="Google Shape;316;p9"/>
          <p:cNvGrpSpPr/>
          <p:nvPr/>
        </p:nvGrpSpPr>
        <p:grpSpPr>
          <a:xfrm>
            <a:off x="4904864" y="1637520"/>
            <a:ext cx="2700009" cy="3372390"/>
            <a:chOff x="9365278" y="-1115445"/>
            <a:chExt cx="2700009" cy="3372390"/>
          </a:xfrm>
        </p:grpSpPr>
        <p:grpSp>
          <p:nvGrpSpPr>
            <p:cNvPr id="317" name="Google Shape;317;p9"/>
            <p:cNvGrpSpPr/>
            <p:nvPr/>
          </p:nvGrpSpPr>
          <p:grpSpPr>
            <a:xfrm>
              <a:off x="9365278" y="-1115445"/>
              <a:ext cx="2700009" cy="3372390"/>
              <a:chOff x="9575630" y="-3005156"/>
              <a:chExt cx="3766956" cy="4705040"/>
            </a:xfrm>
          </p:grpSpPr>
          <p:sp>
            <p:nvSpPr>
              <p:cNvPr id="318" name="Google Shape;318;p9"/>
              <p:cNvSpPr/>
              <p:nvPr/>
            </p:nvSpPr>
            <p:spPr>
              <a:xfrm>
                <a:off x="9575630" y="-3005156"/>
                <a:ext cx="3766956" cy="3766945"/>
              </a:xfrm>
              <a:custGeom>
                <a:avLst/>
                <a:gdLst/>
                <a:ahLst/>
                <a:cxnLst/>
                <a:rect l="l" t="t" r="r" b="b"/>
                <a:pathLst>
                  <a:path w="3313639" h="3313631" extrusionOk="0">
                    <a:moveTo>
                      <a:pt x="3313640" y="1656816"/>
                    </a:moveTo>
                    <a:cubicBezTo>
                      <a:pt x="3313640" y="2571850"/>
                      <a:pt x="2571856" y="3313632"/>
                      <a:pt x="1656820" y="3313632"/>
                    </a:cubicBezTo>
                    <a:cubicBezTo>
                      <a:pt x="741784" y="3313632"/>
                      <a:pt x="0" y="2571850"/>
                      <a:pt x="0" y="1656816"/>
                    </a:cubicBezTo>
                    <a:cubicBezTo>
                      <a:pt x="0" y="741782"/>
                      <a:pt x="741784" y="0"/>
                      <a:pt x="1656820" y="0"/>
                    </a:cubicBezTo>
                    <a:cubicBezTo>
                      <a:pt x="2571856" y="0"/>
                      <a:pt x="3313640" y="741782"/>
                      <a:pt x="3313640" y="165681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9"/>
              <p:cNvSpPr txBox="1"/>
              <p:nvPr/>
            </p:nvSpPr>
            <p:spPr>
              <a:xfrm>
                <a:off x="9649285" y="-1283361"/>
                <a:ext cx="3580854" cy="29832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800"/>
                  <a:buFont typeface="Arial"/>
                  <a:buNone/>
                </a:pPr>
                <a:r>
                  <a:rPr lang="hu-HU" sz="2000" b="1" i="0" u="none" strike="noStrike" cap="none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IZYS:</a:t>
                </a:r>
                <a:endParaRPr/>
              </a:p>
              <a:p>
                <a:pPr marL="0" marR="0" lvl="0" indent="0" algn="ctr" rtl="0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800"/>
                  <a:buFont typeface="Arial"/>
                  <a:buNone/>
                </a:pPr>
                <a:r>
                  <a:rPr lang="hu-HU" sz="2400" b="1" i="0" u="none" strike="noStrike" cap="none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+36 1 769 0061</a:t>
                </a:r>
                <a:endParaRPr sz="2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20" name="Google Shape;320;p9"/>
            <p:cNvGrpSpPr/>
            <p:nvPr/>
          </p:nvGrpSpPr>
          <p:grpSpPr>
            <a:xfrm>
              <a:off x="10304314" y="-798269"/>
              <a:ext cx="809731" cy="814837"/>
              <a:chOff x="11897050" y="-859530"/>
              <a:chExt cx="809731" cy="814837"/>
            </a:xfrm>
          </p:grpSpPr>
          <p:sp>
            <p:nvSpPr>
              <p:cNvPr id="321" name="Google Shape;321;p9"/>
              <p:cNvSpPr/>
              <p:nvPr/>
            </p:nvSpPr>
            <p:spPr>
              <a:xfrm>
                <a:off x="11897050" y="-505617"/>
                <a:ext cx="418450" cy="460924"/>
              </a:xfrm>
              <a:custGeom>
                <a:avLst/>
                <a:gdLst/>
                <a:ahLst/>
                <a:cxnLst/>
                <a:rect l="l" t="t" r="r" b="b"/>
                <a:pathLst>
                  <a:path w="418450" h="460924" extrusionOk="0">
                    <a:moveTo>
                      <a:pt x="411905" y="376670"/>
                    </a:moveTo>
                    <a:lnTo>
                      <a:pt x="345353" y="299754"/>
                    </a:lnTo>
                    <a:cubicBezTo>
                      <a:pt x="336080" y="288844"/>
                      <a:pt x="319715" y="287753"/>
                      <a:pt x="309350" y="297026"/>
                    </a:cubicBezTo>
                    <a:lnTo>
                      <a:pt x="270619" y="330302"/>
                    </a:lnTo>
                    <a:cubicBezTo>
                      <a:pt x="260800" y="338485"/>
                      <a:pt x="246617" y="339576"/>
                      <a:pt x="236252" y="331939"/>
                    </a:cubicBezTo>
                    <a:cubicBezTo>
                      <a:pt x="184975" y="293753"/>
                      <a:pt x="142425" y="245204"/>
                      <a:pt x="112968" y="189562"/>
                    </a:cubicBezTo>
                    <a:cubicBezTo>
                      <a:pt x="106968" y="178107"/>
                      <a:pt x="109695" y="164469"/>
                      <a:pt x="119514" y="155741"/>
                    </a:cubicBezTo>
                    <a:lnTo>
                      <a:pt x="158245" y="121920"/>
                    </a:lnTo>
                    <a:cubicBezTo>
                      <a:pt x="169155" y="112646"/>
                      <a:pt x="170246" y="96281"/>
                      <a:pt x="160973" y="85916"/>
                    </a:cubicBezTo>
                    <a:lnTo>
                      <a:pt x="93876" y="9000"/>
                    </a:lnTo>
                    <a:cubicBezTo>
                      <a:pt x="84602" y="-1910"/>
                      <a:pt x="68237" y="-3001"/>
                      <a:pt x="57872" y="6273"/>
                    </a:cubicBezTo>
                    <a:lnTo>
                      <a:pt x="12050" y="46095"/>
                    </a:lnTo>
                    <a:cubicBezTo>
                      <a:pt x="1685" y="54823"/>
                      <a:pt x="-2133" y="69006"/>
                      <a:pt x="1140" y="81552"/>
                    </a:cubicBezTo>
                    <a:cubicBezTo>
                      <a:pt x="49144" y="248477"/>
                      <a:pt x="168064" y="386489"/>
                      <a:pt x="326806" y="457950"/>
                    </a:cubicBezTo>
                    <a:cubicBezTo>
                      <a:pt x="339353" y="463405"/>
                      <a:pt x="353536" y="461223"/>
                      <a:pt x="363900" y="452495"/>
                    </a:cubicBezTo>
                    <a:lnTo>
                      <a:pt x="409723" y="413219"/>
                    </a:lnTo>
                    <a:cubicBezTo>
                      <a:pt x="420087" y="403400"/>
                      <a:pt x="421724" y="387035"/>
                      <a:pt x="411905" y="3766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9"/>
              <p:cNvSpPr/>
              <p:nvPr/>
            </p:nvSpPr>
            <p:spPr>
              <a:xfrm>
                <a:off x="12159095" y="-650602"/>
                <a:ext cx="349668" cy="350213"/>
              </a:xfrm>
              <a:custGeom>
                <a:avLst/>
                <a:gdLst/>
                <a:ahLst/>
                <a:cxnLst/>
                <a:rect l="l" t="t" r="r" b="b"/>
                <a:pathLst>
                  <a:path w="349668" h="350213" extrusionOk="0">
                    <a:moveTo>
                      <a:pt x="349669" y="139649"/>
                    </a:moveTo>
                    <a:lnTo>
                      <a:pt x="210565" y="139649"/>
                    </a:lnTo>
                    <a:lnTo>
                      <a:pt x="210565" y="0"/>
                    </a:lnTo>
                    <a:lnTo>
                      <a:pt x="139649" y="0"/>
                    </a:lnTo>
                    <a:lnTo>
                      <a:pt x="139649" y="139649"/>
                    </a:lnTo>
                    <a:lnTo>
                      <a:pt x="0" y="139649"/>
                    </a:lnTo>
                    <a:lnTo>
                      <a:pt x="0" y="210565"/>
                    </a:lnTo>
                    <a:lnTo>
                      <a:pt x="139649" y="210565"/>
                    </a:lnTo>
                    <a:lnTo>
                      <a:pt x="139649" y="350214"/>
                    </a:lnTo>
                    <a:lnTo>
                      <a:pt x="210565" y="350214"/>
                    </a:lnTo>
                    <a:lnTo>
                      <a:pt x="210565" y="210565"/>
                    </a:lnTo>
                    <a:lnTo>
                      <a:pt x="349669" y="210565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9"/>
              <p:cNvSpPr/>
              <p:nvPr/>
            </p:nvSpPr>
            <p:spPr>
              <a:xfrm>
                <a:off x="11961077" y="-859530"/>
                <a:ext cx="745704" cy="758250"/>
              </a:xfrm>
              <a:custGeom>
                <a:avLst/>
                <a:gdLst/>
                <a:ahLst/>
                <a:cxnLst/>
                <a:rect l="l" t="t" r="r" b="b"/>
                <a:pathLst>
                  <a:path w="745704" h="758250" extrusionOk="0">
                    <a:moveTo>
                      <a:pt x="0" y="254205"/>
                    </a:moveTo>
                    <a:cubicBezTo>
                      <a:pt x="53459" y="105828"/>
                      <a:pt x="195291" y="0"/>
                      <a:pt x="361670" y="0"/>
                    </a:cubicBezTo>
                    <a:cubicBezTo>
                      <a:pt x="573871" y="0"/>
                      <a:pt x="745705" y="171834"/>
                      <a:pt x="745705" y="384035"/>
                    </a:cubicBezTo>
                    <a:cubicBezTo>
                      <a:pt x="745705" y="566779"/>
                      <a:pt x="618602" y="719520"/>
                      <a:pt x="447859" y="758251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24" name="Google Shape;324;p9"/>
          <p:cNvGrpSpPr/>
          <p:nvPr/>
        </p:nvGrpSpPr>
        <p:grpSpPr>
          <a:xfrm>
            <a:off x="5262663" y="4966727"/>
            <a:ext cx="6929336" cy="1660215"/>
            <a:chOff x="5538432" y="226984"/>
            <a:chExt cx="6929336" cy="1660215"/>
          </a:xfrm>
        </p:grpSpPr>
        <p:grpSp>
          <p:nvGrpSpPr>
            <p:cNvPr id="325" name="Google Shape;325;p9"/>
            <p:cNvGrpSpPr/>
            <p:nvPr/>
          </p:nvGrpSpPr>
          <p:grpSpPr>
            <a:xfrm>
              <a:off x="5538432" y="226984"/>
              <a:ext cx="6929336" cy="1660215"/>
              <a:chOff x="6386284" y="773383"/>
              <a:chExt cx="6929336" cy="1660215"/>
            </a:xfrm>
          </p:grpSpPr>
          <p:grpSp>
            <p:nvGrpSpPr>
              <p:cNvPr id="326" name="Google Shape;326;p9"/>
              <p:cNvGrpSpPr/>
              <p:nvPr/>
            </p:nvGrpSpPr>
            <p:grpSpPr>
              <a:xfrm>
                <a:off x="6386284" y="773383"/>
                <a:ext cx="6929336" cy="1660215"/>
                <a:chOff x="6386284" y="773383"/>
                <a:chExt cx="6929336" cy="1660215"/>
              </a:xfrm>
            </p:grpSpPr>
            <p:sp>
              <p:nvSpPr>
                <p:cNvPr id="327" name="Google Shape;327;p9"/>
                <p:cNvSpPr/>
                <p:nvPr/>
              </p:nvSpPr>
              <p:spPr>
                <a:xfrm rot="-5400000">
                  <a:off x="9436676" y="-1445528"/>
                  <a:ext cx="1660033" cy="60978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0033" h="4657286" extrusionOk="0">
                      <a:moveTo>
                        <a:pt x="0" y="0"/>
                      </a:moveTo>
                      <a:lnTo>
                        <a:pt x="1660034" y="0"/>
                      </a:lnTo>
                      <a:lnTo>
                        <a:pt x="1660034" y="4657286"/>
                      </a:lnTo>
                      <a:lnTo>
                        <a:pt x="0" y="4657286"/>
                      </a:lnTo>
                      <a:close/>
                    </a:path>
                  </a:pathLst>
                </a:custGeom>
                <a:solidFill>
                  <a:schemeClr val="accent1">
                    <a:alpha val="84705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328" name="Google Shape;328;p9"/>
                <p:cNvGrpSpPr/>
                <p:nvPr/>
              </p:nvGrpSpPr>
              <p:grpSpPr>
                <a:xfrm>
                  <a:off x="6386284" y="773567"/>
                  <a:ext cx="831484" cy="1660032"/>
                  <a:chOff x="6386284" y="773567"/>
                  <a:chExt cx="831484" cy="1660032"/>
                </a:xfrm>
              </p:grpSpPr>
              <p:sp>
                <p:nvSpPr>
                  <p:cNvPr id="329" name="Google Shape;329;p9"/>
                  <p:cNvSpPr/>
                  <p:nvPr/>
                </p:nvSpPr>
                <p:spPr>
                  <a:xfrm>
                    <a:off x="6386284" y="773567"/>
                    <a:ext cx="831484" cy="16600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1484" h="1660032" extrusionOk="0">
                        <a:moveTo>
                          <a:pt x="830017" y="1486888"/>
                        </a:moveTo>
                        <a:cubicBezTo>
                          <a:pt x="467098" y="1486888"/>
                          <a:pt x="173144" y="1192934"/>
                          <a:pt x="173144" y="830016"/>
                        </a:cubicBezTo>
                        <a:cubicBezTo>
                          <a:pt x="173144" y="467098"/>
                          <a:pt x="467098" y="173144"/>
                          <a:pt x="830017" y="173144"/>
                        </a:cubicBezTo>
                        <a:cubicBezTo>
                          <a:pt x="830506" y="173144"/>
                          <a:pt x="830995" y="173144"/>
                          <a:pt x="831484" y="173144"/>
                        </a:cubicBezTo>
                        <a:lnTo>
                          <a:pt x="831484" y="0"/>
                        </a:lnTo>
                        <a:cubicBezTo>
                          <a:pt x="830995" y="0"/>
                          <a:pt x="830506" y="0"/>
                          <a:pt x="830017" y="0"/>
                        </a:cubicBezTo>
                        <a:cubicBezTo>
                          <a:pt x="371722" y="0"/>
                          <a:pt x="0" y="371722"/>
                          <a:pt x="0" y="830016"/>
                        </a:cubicBezTo>
                        <a:cubicBezTo>
                          <a:pt x="0" y="1288310"/>
                          <a:pt x="371722" y="1660032"/>
                          <a:pt x="830017" y="1660032"/>
                        </a:cubicBezTo>
                        <a:cubicBezTo>
                          <a:pt x="830506" y="1660032"/>
                          <a:pt x="830995" y="1660032"/>
                          <a:pt x="831484" y="1660032"/>
                        </a:cubicBezTo>
                        <a:lnTo>
                          <a:pt x="831484" y="1486888"/>
                        </a:lnTo>
                        <a:cubicBezTo>
                          <a:pt x="830995" y="1486888"/>
                          <a:pt x="830506" y="1486888"/>
                          <a:pt x="830017" y="1486888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alpha val="69803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" name="Google Shape;330;p9"/>
                  <p:cNvSpPr/>
                  <p:nvPr/>
                </p:nvSpPr>
                <p:spPr>
                  <a:xfrm>
                    <a:off x="6386284" y="773567"/>
                    <a:ext cx="831484" cy="8300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1484" h="830016" extrusionOk="0">
                        <a:moveTo>
                          <a:pt x="830017" y="173144"/>
                        </a:moveTo>
                        <a:cubicBezTo>
                          <a:pt x="830506" y="173144"/>
                          <a:pt x="830995" y="173144"/>
                          <a:pt x="831484" y="173144"/>
                        </a:cubicBezTo>
                        <a:lnTo>
                          <a:pt x="831484" y="0"/>
                        </a:lnTo>
                        <a:cubicBezTo>
                          <a:pt x="830995" y="0"/>
                          <a:pt x="830506" y="0"/>
                          <a:pt x="830017" y="0"/>
                        </a:cubicBezTo>
                        <a:cubicBezTo>
                          <a:pt x="371722" y="0"/>
                          <a:pt x="0" y="371722"/>
                          <a:pt x="0" y="830016"/>
                        </a:cubicBezTo>
                        <a:lnTo>
                          <a:pt x="173144" y="830016"/>
                        </a:lnTo>
                        <a:cubicBezTo>
                          <a:pt x="173144" y="467098"/>
                          <a:pt x="467098" y="173144"/>
                          <a:pt x="830017" y="173144"/>
                        </a:cubicBezTo>
                        <a:close/>
                      </a:path>
                    </a:pathLst>
                  </a:custGeom>
                  <a:solidFill>
                    <a:schemeClr val="accent3">
                      <a:alpha val="69803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31" name="Google Shape;331;p9"/>
                <p:cNvSpPr/>
                <p:nvPr/>
              </p:nvSpPr>
              <p:spPr>
                <a:xfrm rot="-271851">
                  <a:off x="6643568" y="1030836"/>
                  <a:ext cx="1145520" cy="1145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5520" h="1145519" extrusionOk="0">
                      <a:moveTo>
                        <a:pt x="1145521" y="572760"/>
                      </a:moveTo>
                      <a:cubicBezTo>
                        <a:pt x="1145521" y="889086"/>
                        <a:pt x="889087" y="1145520"/>
                        <a:pt x="572760" y="1145520"/>
                      </a:cubicBezTo>
                      <a:cubicBezTo>
                        <a:pt x="256433" y="1145520"/>
                        <a:pt x="0" y="889086"/>
                        <a:pt x="0" y="572760"/>
                      </a:cubicBezTo>
                      <a:cubicBezTo>
                        <a:pt x="0" y="256433"/>
                        <a:pt x="256433" y="0"/>
                        <a:pt x="572760" y="0"/>
                      </a:cubicBezTo>
                      <a:cubicBezTo>
                        <a:pt x="889087" y="0"/>
                        <a:pt x="1145521" y="256433"/>
                        <a:pt x="1145521" y="57276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2" name="Google Shape;332;p9"/>
              <p:cNvSpPr txBox="1"/>
              <p:nvPr/>
            </p:nvSpPr>
            <p:spPr>
              <a:xfrm>
                <a:off x="7979144" y="1219484"/>
                <a:ext cx="4870821" cy="8729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800"/>
                  <a:buFont typeface="Arial"/>
                  <a:buNone/>
                </a:pPr>
                <a:r>
                  <a:rPr lang="hu-HU" sz="3200" b="1" i="0" u="none" strike="noStrike" cap="none" dirty="0">
                    <a:solidFill>
                      <a:schemeClr val="accent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gyógyszertérítés</a:t>
                </a:r>
                <a:endParaRPr sz="1200" dirty="0"/>
              </a:p>
            </p:txBody>
          </p:sp>
        </p:grpSp>
        <p:grpSp>
          <p:nvGrpSpPr>
            <p:cNvPr id="333" name="Google Shape;333;p9"/>
            <p:cNvGrpSpPr/>
            <p:nvPr/>
          </p:nvGrpSpPr>
          <p:grpSpPr>
            <a:xfrm>
              <a:off x="6021173" y="725714"/>
              <a:ext cx="709528" cy="594834"/>
              <a:chOff x="10718800" y="235925"/>
              <a:chExt cx="1202054" cy="1007744"/>
            </a:xfrm>
          </p:grpSpPr>
          <p:grpSp>
            <p:nvGrpSpPr>
              <p:cNvPr id="334" name="Google Shape;334;p9"/>
              <p:cNvGrpSpPr/>
              <p:nvPr/>
            </p:nvGrpSpPr>
            <p:grpSpPr>
              <a:xfrm>
                <a:off x="10718800" y="235925"/>
                <a:ext cx="1202054" cy="1007744"/>
                <a:chOff x="10718800" y="235925"/>
                <a:chExt cx="1202054" cy="1007744"/>
              </a:xfrm>
            </p:grpSpPr>
            <p:sp>
              <p:nvSpPr>
                <p:cNvPr id="335" name="Google Shape;335;p9"/>
                <p:cNvSpPr/>
                <p:nvPr/>
              </p:nvSpPr>
              <p:spPr>
                <a:xfrm>
                  <a:off x="10718800" y="562632"/>
                  <a:ext cx="1202054" cy="681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2054" h="681037" extrusionOk="0">
                      <a:moveTo>
                        <a:pt x="1202055" y="0"/>
                      </a:moveTo>
                      <a:lnTo>
                        <a:pt x="1202055" y="621983"/>
                      </a:lnTo>
                      <a:cubicBezTo>
                        <a:pt x="1202055" y="654368"/>
                        <a:pt x="1175385" y="681038"/>
                        <a:pt x="1143000" y="681038"/>
                      </a:cubicBezTo>
                      <a:lnTo>
                        <a:pt x="59055" y="681038"/>
                      </a:lnTo>
                      <a:cubicBezTo>
                        <a:pt x="26670" y="681038"/>
                        <a:pt x="0" y="654368"/>
                        <a:pt x="0" y="621983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336" name="Google Shape;336;p9"/>
                <p:cNvGrpSpPr/>
                <p:nvPr/>
              </p:nvGrpSpPr>
              <p:grpSpPr>
                <a:xfrm>
                  <a:off x="10919778" y="235925"/>
                  <a:ext cx="110490" cy="186690"/>
                  <a:chOff x="10919778" y="235925"/>
                  <a:chExt cx="110490" cy="186690"/>
                </a:xfrm>
              </p:grpSpPr>
              <p:sp>
                <p:nvSpPr>
                  <p:cNvPr id="337" name="Google Shape;337;p9"/>
                  <p:cNvSpPr/>
                  <p:nvPr/>
                </p:nvSpPr>
                <p:spPr>
                  <a:xfrm>
                    <a:off x="10919778" y="346415"/>
                    <a:ext cx="110490" cy="76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490" h="76200" extrusionOk="0">
                        <a:moveTo>
                          <a:pt x="4763" y="0"/>
                        </a:moveTo>
                        <a:cubicBezTo>
                          <a:pt x="1905" y="6667"/>
                          <a:pt x="0" y="13335"/>
                          <a:pt x="0" y="20955"/>
                        </a:cubicBezTo>
                        <a:cubicBezTo>
                          <a:pt x="0" y="51435"/>
                          <a:pt x="24765" y="76200"/>
                          <a:pt x="55245" y="76200"/>
                        </a:cubicBezTo>
                        <a:cubicBezTo>
                          <a:pt x="85725" y="76200"/>
                          <a:pt x="110490" y="51435"/>
                          <a:pt x="110490" y="20955"/>
                        </a:cubicBezTo>
                        <a:cubicBezTo>
                          <a:pt x="110490" y="13335"/>
                          <a:pt x="108585" y="5715"/>
                          <a:pt x="105728" y="0"/>
                        </a:cubicBezTo>
                      </a:path>
                    </a:pathLst>
                  </a:custGeom>
                  <a:noFill/>
                  <a:ln w="19050" cap="rnd" cmpd="sng">
                    <a:solidFill>
                      <a:schemeClr val="lt1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8" name="Google Shape;338;p9"/>
                  <p:cNvSpPr/>
                  <p:nvPr/>
                </p:nvSpPr>
                <p:spPr>
                  <a:xfrm>
                    <a:off x="10975975" y="235925"/>
                    <a:ext cx="9525" cy="1304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25" h="130492" extrusionOk="0">
                        <a:moveTo>
                          <a:pt x="0" y="130493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19050" cap="rnd" cmpd="sng">
                    <a:solidFill>
                      <a:schemeClr val="lt1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39" name="Google Shape;339;p9"/>
                <p:cNvGrpSpPr/>
                <p:nvPr/>
              </p:nvGrpSpPr>
              <p:grpSpPr>
                <a:xfrm>
                  <a:off x="11609388" y="235925"/>
                  <a:ext cx="110489" cy="186690"/>
                  <a:chOff x="11609388" y="235925"/>
                  <a:chExt cx="110489" cy="186690"/>
                </a:xfrm>
              </p:grpSpPr>
              <p:sp>
                <p:nvSpPr>
                  <p:cNvPr id="340" name="Google Shape;340;p9"/>
                  <p:cNvSpPr/>
                  <p:nvPr/>
                </p:nvSpPr>
                <p:spPr>
                  <a:xfrm>
                    <a:off x="11609388" y="346415"/>
                    <a:ext cx="110489" cy="76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489" h="76200" extrusionOk="0">
                        <a:moveTo>
                          <a:pt x="105727" y="0"/>
                        </a:moveTo>
                        <a:cubicBezTo>
                          <a:pt x="108585" y="6667"/>
                          <a:pt x="110490" y="13335"/>
                          <a:pt x="110490" y="20955"/>
                        </a:cubicBezTo>
                        <a:cubicBezTo>
                          <a:pt x="110490" y="51435"/>
                          <a:pt x="85725" y="76200"/>
                          <a:pt x="55245" y="76200"/>
                        </a:cubicBezTo>
                        <a:cubicBezTo>
                          <a:pt x="24765" y="76200"/>
                          <a:pt x="0" y="51435"/>
                          <a:pt x="0" y="20955"/>
                        </a:cubicBezTo>
                        <a:cubicBezTo>
                          <a:pt x="0" y="13335"/>
                          <a:pt x="1905" y="5715"/>
                          <a:pt x="4763" y="0"/>
                        </a:cubicBezTo>
                      </a:path>
                    </a:pathLst>
                  </a:custGeom>
                  <a:noFill/>
                  <a:ln w="19050" cap="rnd" cmpd="sng">
                    <a:solidFill>
                      <a:schemeClr val="lt1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1" name="Google Shape;341;p9"/>
                  <p:cNvSpPr/>
                  <p:nvPr/>
                </p:nvSpPr>
                <p:spPr>
                  <a:xfrm>
                    <a:off x="11663680" y="235925"/>
                    <a:ext cx="9525" cy="1304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25" h="130492" extrusionOk="0">
                        <a:moveTo>
                          <a:pt x="0" y="130493"/>
                        </a:moveTo>
                        <a:lnTo>
                          <a:pt x="0" y="0"/>
                        </a:lnTo>
                      </a:path>
                    </a:pathLst>
                  </a:custGeom>
                  <a:noFill/>
                  <a:ln w="19050" cap="rnd" cmpd="sng">
                    <a:solidFill>
                      <a:schemeClr val="lt1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42" name="Google Shape;342;p9"/>
                <p:cNvSpPr/>
                <p:nvPr/>
              </p:nvSpPr>
              <p:spPr>
                <a:xfrm>
                  <a:off x="11037888" y="272120"/>
                  <a:ext cx="563880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80" h="9525" extrusionOk="0">
                      <a:moveTo>
                        <a:pt x="563880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19050" cap="rnd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3" name="Google Shape;343;p9"/>
                <p:cNvSpPr/>
                <p:nvPr/>
              </p:nvSpPr>
              <p:spPr>
                <a:xfrm>
                  <a:off x="10718800" y="272120"/>
                  <a:ext cx="1202054" cy="290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2054" h="290512" extrusionOk="0">
                      <a:moveTo>
                        <a:pt x="195263" y="0"/>
                      </a:moveTo>
                      <a:lnTo>
                        <a:pt x="59055" y="0"/>
                      </a:lnTo>
                      <a:cubicBezTo>
                        <a:pt x="26670" y="0"/>
                        <a:pt x="0" y="26670"/>
                        <a:pt x="0" y="59055"/>
                      </a:cubicBezTo>
                      <a:lnTo>
                        <a:pt x="0" y="290513"/>
                      </a:lnTo>
                      <a:lnTo>
                        <a:pt x="1202055" y="290513"/>
                      </a:lnTo>
                      <a:lnTo>
                        <a:pt x="1202055" y="59055"/>
                      </a:lnTo>
                      <a:cubicBezTo>
                        <a:pt x="1202055" y="26670"/>
                        <a:pt x="1175385" y="0"/>
                        <a:pt x="1143000" y="0"/>
                      </a:cubicBezTo>
                      <a:lnTo>
                        <a:pt x="1005840" y="0"/>
                      </a:lnTo>
                    </a:path>
                  </a:pathLst>
                </a:custGeom>
                <a:noFill/>
                <a:ln w="19050" cap="rnd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4" name="Google Shape;344;p9"/>
                <p:cNvSpPr/>
                <p:nvPr/>
              </p:nvSpPr>
              <p:spPr>
                <a:xfrm>
                  <a:off x="11406349" y="776944"/>
                  <a:ext cx="243840" cy="2447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840" h="244792" extrusionOk="0">
                      <a:moveTo>
                        <a:pt x="243840" y="98107"/>
                      </a:moveTo>
                      <a:lnTo>
                        <a:pt x="146685" y="98107"/>
                      </a:lnTo>
                      <a:lnTo>
                        <a:pt x="146685" y="0"/>
                      </a:lnTo>
                      <a:lnTo>
                        <a:pt x="97155" y="0"/>
                      </a:lnTo>
                      <a:lnTo>
                        <a:pt x="97155" y="98107"/>
                      </a:lnTo>
                      <a:lnTo>
                        <a:pt x="0" y="98107"/>
                      </a:lnTo>
                      <a:lnTo>
                        <a:pt x="0" y="147637"/>
                      </a:lnTo>
                      <a:lnTo>
                        <a:pt x="97155" y="147637"/>
                      </a:lnTo>
                      <a:lnTo>
                        <a:pt x="97155" y="244793"/>
                      </a:lnTo>
                      <a:lnTo>
                        <a:pt x="146685" y="244793"/>
                      </a:lnTo>
                      <a:lnTo>
                        <a:pt x="146685" y="147637"/>
                      </a:lnTo>
                      <a:lnTo>
                        <a:pt x="243840" y="14763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5" name="Google Shape;345;p9"/>
                <p:cNvSpPr/>
                <p:nvPr/>
              </p:nvSpPr>
              <p:spPr>
                <a:xfrm>
                  <a:off x="11285382" y="656929"/>
                  <a:ext cx="485775" cy="48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775" h="485775" extrusionOk="0">
                      <a:moveTo>
                        <a:pt x="485775" y="242887"/>
                      </a:moveTo>
                      <a:cubicBezTo>
                        <a:pt x="485775" y="377031"/>
                        <a:pt x="377031" y="485775"/>
                        <a:pt x="242887" y="485775"/>
                      </a:cubicBezTo>
                      <a:cubicBezTo>
                        <a:pt x="108744" y="485775"/>
                        <a:pt x="0" y="377031"/>
                        <a:pt x="0" y="242887"/>
                      </a:cubicBezTo>
                      <a:cubicBezTo>
                        <a:pt x="0" y="108744"/>
                        <a:pt x="108744" y="0"/>
                        <a:pt x="242887" y="0"/>
                      </a:cubicBezTo>
                      <a:cubicBezTo>
                        <a:pt x="377031" y="0"/>
                        <a:pt x="485775" y="108744"/>
                        <a:pt x="485775" y="242887"/>
                      </a:cubicBezTo>
                      <a:close/>
                    </a:path>
                  </a:pathLst>
                </a:custGeom>
                <a:noFill/>
                <a:ln w="19050" cap="rnd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6" name="Google Shape;346;p9"/>
                <p:cNvSpPr/>
                <p:nvPr/>
              </p:nvSpPr>
              <p:spPr>
                <a:xfrm>
                  <a:off x="10769283" y="381657"/>
                  <a:ext cx="1102042" cy="111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042" h="111442" extrusionOk="0">
                      <a:moveTo>
                        <a:pt x="994410" y="0"/>
                      </a:moveTo>
                      <a:cubicBezTo>
                        <a:pt x="991553" y="53340"/>
                        <a:pt x="947738" y="95250"/>
                        <a:pt x="894398" y="95250"/>
                      </a:cubicBezTo>
                      <a:cubicBezTo>
                        <a:pt x="841058" y="95250"/>
                        <a:pt x="797243" y="53340"/>
                        <a:pt x="794385" y="0"/>
                      </a:cubicBezTo>
                      <a:lnTo>
                        <a:pt x="306705" y="0"/>
                      </a:lnTo>
                      <a:cubicBezTo>
                        <a:pt x="303848" y="53340"/>
                        <a:pt x="260032" y="95250"/>
                        <a:pt x="206693" y="95250"/>
                      </a:cubicBezTo>
                      <a:cubicBezTo>
                        <a:pt x="153353" y="95250"/>
                        <a:pt x="109537" y="53340"/>
                        <a:pt x="106680" y="0"/>
                      </a:cubicBezTo>
                      <a:lnTo>
                        <a:pt x="0" y="0"/>
                      </a:lnTo>
                      <a:lnTo>
                        <a:pt x="0" y="111443"/>
                      </a:lnTo>
                      <a:lnTo>
                        <a:pt x="1102043" y="111443"/>
                      </a:lnTo>
                      <a:lnTo>
                        <a:pt x="1102043" y="0"/>
                      </a:lnTo>
                      <a:lnTo>
                        <a:pt x="99441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47" name="Google Shape;347;p9"/>
              <p:cNvSpPr txBox="1"/>
              <p:nvPr/>
            </p:nvSpPr>
            <p:spPr>
              <a:xfrm>
                <a:off x="10724216" y="713128"/>
                <a:ext cx="619071" cy="4171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hu-HU" sz="10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60</a:t>
                </a:r>
                <a:endParaRPr/>
              </a:p>
            </p:txBody>
          </p:sp>
        </p:grp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25. egyéni séma">
      <a:dk1>
        <a:srgbClr val="00001A"/>
      </a:dk1>
      <a:lt1>
        <a:srgbClr val="FFFFFF"/>
      </a:lt1>
      <a:dk2>
        <a:srgbClr val="60707A"/>
      </a:dk2>
      <a:lt2>
        <a:srgbClr val="E8EDF1"/>
      </a:lt2>
      <a:accent1>
        <a:srgbClr val="A6D683"/>
      </a:accent1>
      <a:accent2>
        <a:srgbClr val="2CA388"/>
      </a:accent2>
      <a:accent3>
        <a:srgbClr val="106B6B"/>
      </a:accent3>
      <a:accent4>
        <a:srgbClr val="CFDCE6"/>
      </a:accent4>
      <a:accent5>
        <a:srgbClr val="9EB3C2"/>
      </a:accent5>
      <a:accent6>
        <a:srgbClr val="577C97"/>
      </a:accent6>
      <a:hlink>
        <a:srgbClr val="00001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5452</Words>
  <Application>Microsoft Office PowerPoint</Application>
  <PresentationFormat>Szélesvásznú</PresentationFormat>
  <Paragraphs>1033</Paragraphs>
  <Slides>83</Slides>
  <Notes>83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83</vt:i4>
      </vt:variant>
    </vt:vector>
  </HeadingPairs>
  <TitlesOfParts>
    <vt:vector size="84" baseType="lpstr"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ZSu Faludi</dc:creator>
  <cp:lastModifiedBy>Office</cp:lastModifiedBy>
  <cp:revision>5</cp:revision>
  <dcterms:created xsi:type="dcterms:W3CDTF">2020-10-30T04:37:28Z</dcterms:created>
  <dcterms:modified xsi:type="dcterms:W3CDTF">2025-12-03T15:02:54Z</dcterms:modified>
</cp:coreProperties>
</file>